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9"/>
  </p:notesMasterIdLst>
  <p:sldIdLst>
    <p:sldId id="857" r:id="rId2"/>
    <p:sldId id="873" r:id="rId3"/>
    <p:sldId id="858" r:id="rId4"/>
    <p:sldId id="859" r:id="rId5"/>
    <p:sldId id="861" r:id="rId6"/>
    <p:sldId id="862" r:id="rId7"/>
    <p:sldId id="860" r:id="rId8"/>
    <p:sldId id="863" r:id="rId9"/>
    <p:sldId id="864" r:id="rId10"/>
    <p:sldId id="865" r:id="rId11"/>
    <p:sldId id="866" r:id="rId12"/>
    <p:sldId id="867" r:id="rId13"/>
    <p:sldId id="870" r:id="rId14"/>
    <p:sldId id="868" r:id="rId15"/>
    <p:sldId id="871" r:id="rId16"/>
    <p:sldId id="872" r:id="rId17"/>
    <p:sldId id="869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0036"/>
    <a:srgbClr val="FF9933"/>
    <a:srgbClr val="FF0000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567" autoAdjust="0"/>
  </p:normalViewPr>
  <p:slideViewPr>
    <p:cSldViewPr snapToGrid="0">
      <p:cViewPr varScale="1">
        <p:scale>
          <a:sx n="73" d="100"/>
          <a:sy n="73" d="100"/>
        </p:scale>
        <p:origin x="-4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123BC5-91D4-4F6C-8B0E-EDA195C444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643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AEE6F5-8B4E-485C-902F-563275D8E9C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47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CHTC_logo_color_ver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13" y="582613"/>
            <a:ext cx="2211387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vmuser\Desktop\HTCondor_red_blk_nota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5" y="1992313"/>
            <a:ext cx="2708275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6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110107"/>
            <a:ext cx="7772400" cy="2438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14245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B77DC-F8D1-477D-9375-8608BB7C1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10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63D56-3E57-4A00-8D2A-0A0436507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6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89517-B30B-49AC-A2C4-42DF315E9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7265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61C69-0D5D-4949-BD7D-31448F9C3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0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0238"/>
            <a:ext cx="3810000" cy="3738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0238"/>
            <a:ext cx="3810000" cy="3738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467600" y="6248400"/>
            <a:ext cx="990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8ADA8-3E57-476E-AD39-D3D0B8904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59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C1A33-2696-4BD6-9989-F71054B53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1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13CE9-B53D-4EFD-B5D9-30B4DF357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5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2FEF0-5C1C-4F3B-A3AE-A89B019F9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2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3660F-DD5D-459B-A28B-116FE8345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85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2E444-AF7F-4510-BFCC-9E88B13EE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9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3" y="1355725"/>
            <a:ext cx="8399462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28" name="Picture 1" descr="CHTC_logo_color_horiz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5388"/>
            <a:ext cx="27622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/>
        </p:nvCxnSpPr>
        <p:spPr bwMode="auto">
          <a:xfrm>
            <a:off x="0" y="6254750"/>
            <a:ext cx="914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7EDECF-EFE4-4DE8-97F2-6E25485FB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C:\Users\vmuser\Desktop\HTCondor_red_blk_notag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25" y="6181725"/>
            <a:ext cx="27082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9" r:id="rId2"/>
    <p:sldLayoutId id="2147483730" r:id="rId3"/>
    <p:sldLayoutId id="214748373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808000"/>
        </a:buClr>
        <a:buSzPct val="120000"/>
        <a:buChar char="›"/>
        <a:defRPr sz="3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90000"/>
        <a:buFont typeface="Marlett" pitchFamily="2" charset="2"/>
        <a:buChar char="h"/>
        <a:defRPr sz="2800">
          <a:solidFill>
            <a:schemeClr val="tx1"/>
          </a:solidFill>
          <a:latin typeface="+mn-lt"/>
          <a:ea typeface="MS PGothic" pitchFamily="34" charset="-128"/>
          <a:cs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7764" y="3027535"/>
            <a:ext cx="7772400" cy="2438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Managing GPUs in </a:t>
            </a:r>
            <a:r>
              <a:rPr lang="en-US" dirty="0" err="1" smtClean="0">
                <a:ea typeface="+mj-ea"/>
                <a:cs typeface="+mj-cs"/>
              </a:rPr>
              <a:t>HTCondor</a:t>
            </a:r>
            <a:r>
              <a:rPr lang="en-US" dirty="0" smtClean="0">
                <a:ea typeface="+mj-ea"/>
                <a:cs typeface="+mj-cs"/>
              </a:rPr>
              <a:t> 8.1/8.2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64765" y="5614330"/>
            <a:ext cx="32783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John (TJ) Knoeller</a:t>
            </a:r>
          </a:p>
          <a:p>
            <a:pPr algn="ctr"/>
            <a:r>
              <a:rPr lang="en-US" dirty="0" smtClean="0">
                <a:latin typeface="+mn-lt"/>
              </a:rPr>
              <a:t>Condor Week 2014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1754659"/>
            <a:ext cx="8399462" cy="3828579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Environment of a job running on that slot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env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–I CUDA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_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CONDOR_AssignedGPUs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CUDA0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CUDA_VISIBLE_DEVICES 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458097"/>
          </a:xfrm>
        </p:spPr>
        <p:txBody>
          <a:bodyPr/>
          <a:lstStyle/>
          <a:p>
            <a:r>
              <a:rPr lang="en-US" dirty="0" smtClean="0"/>
              <a:t>Non-fungible custom resource example </a:t>
            </a:r>
            <a:r>
              <a:rPr lang="en-US" dirty="0" smtClean="0"/>
              <a:t>: </a:t>
            </a:r>
            <a:r>
              <a:rPr lang="en-US" dirty="0" smtClean="0"/>
              <a:t>GPUs 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9517-B30B-49AC-A2C4-42DF315E9EA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a resource inventory script</a:t>
            </a:r>
          </a:p>
          <a:p>
            <a:pPr lvl="1"/>
            <a:r>
              <a:rPr lang="en-US" dirty="0" smtClean="0"/>
              <a:t>MACHINE_RESOURCE_INVENTORY_&lt;tag&gt;</a:t>
            </a:r>
          </a:p>
          <a:p>
            <a:r>
              <a:rPr lang="en-US" dirty="0" smtClean="0"/>
              <a:t>Script </a:t>
            </a:r>
            <a:r>
              <a:rPr lang="en-US" i="1" dirty="0" smtClean="0"/>
              <a:t>must</a:t>
            </a:r>
            <a:r>
              <a:rPr lang="en-US" dirty="0" smtClean="0"/>
              <a:t> return</a:t>
            </a: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Detected&lt;tag&gt; = &lt;quantity&gt;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dirty="0" smtClean="0">
                <a:cs typeface="Courier New" panose="02070309020205020404" pitchFamily="49" charset="0"/>
              </a:rPr>
              <a:t>or</a:t>
            </a:r>
            <a:endParaRPr lang="en-US" sz="2000" dirty="0" smtClean="0"/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Detected&lt;tag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"&lt;list-of-ids&gt;"</a:t>
            </a:r>
            <a:endParaRPr lang="en-US" dirty="0"/>
          </a:p>
          <a:p>
            <a:r>
              <a:rPr lang="en-US" dirty="0" smtClean="0"/>
              <a:t>All script output is published in all slots</a:t>
            </a:r>
          </a:p>
          <a:p>
            <a:pPr lvl="1"/>
            <a:r>
              <a:rPr lang="en-US" dirty="0" smtClean="0"/>
              <a:t>Script output must be </a:t>
            </a:r>
            <a:r>
              <a:rPr lang="en-US" dirty="0" err="1" smtClean="0"/>
              <a:t>ClassAd</a:t>
            </a:r>
            <a:r>
              <a:rPr lang="en-US" dirty="0" smtClean="0"/>
              <a:t> syntax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 attributes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9517-B30B-49AC-A2C4-42DF315E9EA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5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1754659"/>
            <a:ext cx="8399462" cy="3828579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condor_gpu_discovery -properties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DetectedGPUs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"CUDA0, CUDA1"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CUDACapability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2.0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CUDADeviceName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"GeForce GTX 480"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CUDADriverVersion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4.2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CUDAECCEnabled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CUDAGlobalMemoryMb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1536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CUDARuntimeVersion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4.10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458097"/>
          </a:xfrm>
        </p:spPr>
        <p:txBody>
          <a:bodyPr/>
          <a:lstStyle/>
          <a:p>
            <a:r>
              <a:rPr lang="en-US" dirty="0" smtClean="0"/>
              <a:t>condor_gpu_discovery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9517-B30B-49AC-A2C4-42DF315E9EA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6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attributes with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–extra </a:t>
            </a:r>
            <a:r>
              <a:rPr lang="en-US" dirty="0" smtClean="0"/>
              <a:t>option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Clock speed, CUs</a:t>
            </a:r>
          </a:p>
          <a:p>
            <a:r>
              <a:rPr lang="en-US" dirty="0" smtClean="0"/>
              <a:t>Dynamic attributes with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–dynamic </a:t>
            </a:r>
            <a:r>
              <a:rPr lang="en-US" dirty="0" smtClean="0"/>
              <a:t>option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Fan speed, Power usage, Die temp</a:t>
            </a:r>
          </a:p>
          <a:p>
            <a:r>
              <a:rPr lang="en-US" dirty="0" smtClean="0"/>
              <a:t>Non homogeneous attributes have GPU id in their name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CUDA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PowerUsage_mw</a:t>
            </a:r>
          </a:p>
          <a:p>
            <a:r>
              <a:rPr lang="en-US" dirty="0" smtClean="0"/>
              <a:t>Fake it with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–simulate[: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n,m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option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condor_gpu_discovery extra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9517-B30B-49AC-A2C4-42DF315E9EA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94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1754659"/>
            <a:ext cx="8399462" cy="3828579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In your configuration file, add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 feature :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gpus</a:t>
            </a: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solidFill>
                  <a:prstClr val="black"/>
                </a:solidFill>
                <a:cs typeface="Courier New" panose="02070309020205020404" pitchFamily="49" charset="0"/>
              </a:rPr>
              <a:t>The line above expands to</a:t>
            </a:r>
          </a:p>
          <a:p>
            <a:pPr marL="457200" lvl="1" indent="0"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MACHINE_RESOURCE_INVENTORY_GPUs = \</a:t>
            </a:r>
            <a:br>
              <a:rPr lang="en-US" sz="1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$(</a:t>
            </a:r>
            <a:r>
              <a:rPr lang="en-US" sz="1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LIBEXEC)/condor_gpu_discovery </a:t>
            </a:r>
            <a:r>
              <a:rPr lang="en-US" sz="1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–properties \</a:t>
            </a:r>
            <a:br>
              <a:rPr lang="en-US" sz="1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$(</a:t>
            </a:r>
            <a:r>
              <a:rPr lang="en-US" sz="1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GPU_DISCOVERY_EXTRA)</a:t>
            </a:r>
          </a:p>
          <a:p>
            <a:pPr marL="457200" lvl="1" indent="0">
              <a:buNone/>
            </a:pPr>
            <a:r>
              <a:rPr lang="en-US" sz="18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ENVIRONMENT_FOR_AssignedGPUs</a:t>
            </a:r>
            <a:r>
              <a:rPr lang="en-US" sz="1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\</a:t>
            </a:r>
            <a:br>
              <a:rPr lang="en-US" sz="1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GPU_DEVICE_ORDINAL</a:t>
            </a:r>
            <a:r>
              <a:rPr lang="en-US" sz="1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=/(CUDA|OCL)// </a:t>
            </a:r>
            <a:r>
              <a:rPr lang="en-US" sz="18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CUDA_VISIBLE_DEVICES</a:t>
            </a:r>
            <a:endParaRPr lang="en-US" sz="18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8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ENVIRONMENT_VALUE_FOR_UnAssignedGPUs</a:t>
            </a:r>
            <a:r>
              <a:rPr lang="en-US" sz="1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=10000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458097"/>
          </a:xfrm>
        </p:spPr>
        <p:txBody>
          <a:bodyPr/>
          <a:lstStyle/>
          <a:p>
            <a:r>
              <a:rPr lang="en-US" dirty="0" smtClean="0"/>
              <a:t>Using condor_gpu_discovery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9517-B30B-49AC-A2C4-42DF315E9EA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9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the following to your configuration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OFFLINE_MACHINE_RESOURCE_GPUs=CUDA0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Configuration can be set remotely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condor_config_val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–set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Then restart the STARTD</a:t>
            </a: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ondor_restart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[–peaceful] -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a GPU offline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9517-B30B-49AC-A2C4-42DF315E9EA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8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Non-fungible custom resources</a:t>
            </a:r>
          </a:p>
          <a:p>
            <a:r>
              <a:rPr lang="en-US" dirty="0" smtClean="0"/>
              <a:t>Take a custom resource offline</a:t>
            </a:r>
          </a:p>
          <a:p>
            <a:r>
              <a:rPr lang="en-US" dirty="0" smtClean="0"/>
              <a:t>condor_gpu_discovery now defines non-fungible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GPUs</a:t>
            </a:r>
            <a:r>
              <a:rPr lang="en-US" dirty="0" smtClean="0"/>
              <a:t> resource</a:t>
            </a:r>
          </a:p>
          <a:p>
            <a:r>
              <a:rPr lang="en-US" dirty="0" smtClean="0"/>
              <a:t>STARTD policy for custom resources</a:t>
            </a:r>
          </a:p>
          <a:p>
            <a:pPr lvl="1"/>
            <a:r>
              <a:rPr lang="en-US" dirty="0" smtClean="0"/>
              <a:t>Don’t abort when resource quantity is 0</a:t>
            </a:r>
          </a:p>
          <a:p>
            <a:pPr lvl="1"/>
            <a:r>
              <a:rPr lang="en-US" dirty="0" smtClean="0"/>
              <a:t>Give out resource until gone, then give out 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 in 8.1 (review)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9517-B30B-49AC-A2C4-42DF315E9EA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577" y="2908935"/>
            <a:ext cx="1219200" cy="161925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97230" y="4126229"/>
            <a:ext cx="7772400" cy="1856617"/>
          </a:xfrm>
        </p:spPr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pPr>
              <a:defRPr/>
            </a:pPr>
            <a:fld id="{32518E4F-6306-4F7A-8038-52BAE968213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9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1951630"/>
            <a:ext cx="8399462" cy="3631608"/>
          </a:xfrm>
        </p:spPr>
        <p:txBody>
          <a:bodyPr/>
          <a:lstStyle/>
          <a:p>
            <a:r>
              <a:rPr lang="en-US" dirty="0" smtClean="0"/>
              <a:t>GPUs as a form of custom resource</a:t>
            </a:r>
          </a:p>
          <a:p>
            <a:r>
              <a:rPr lang="en-US" dirty="0" smtClean="0"/>
              <a:t>Custom </a:t>
            </a:r>
            <a:r>
              <a:rPr lang="en-US" dirty="0" smtClean="0"/>
              <a:t>resources </a:t>
            </a:r>
            <a:r>
              <a:rPr lang="en-US" dirty="0" smtClean="0"/>
              <a:t>enhanced</a:t>
            </a:r>
            <a:endParaRPr lang="en-US" dirty="0" smtClean="0"/>
          </a:p>
          <a:p>
            <a:pPr lvl="1"/>
            <a:r>
              <a:rPr lang="en-US" dirty="0" smtClean="0"/>
              <a:t>Assign a specific GPU to a job</a:t>
            </a:r>
          </a:p>
          <a:p>
            <a:r>
              <a:rPr lang="en-US" dirty="0" smtClean="0"/>
              <a:t>Simpler configuration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4084"/>
          </a:xfrm>
        </p:spPr>
        <p:txBody>
          <a:bodyPr/>
          <a:lstStyle/>
          <a:p>
            <a:r>
              <a:rPr lang="en-US" dirty="0" smtClean="0"/>
              <a:t>Better support for GPUs in </a:t>
            </a:r>
            <a:r>
              <a:rPr lang="en-US" dirty="0" err="1" smtClean="0"/>
              <a:t>HTCondor</a:t>
            </a:r>
            <a:r>
              <a:rPr lang="en-US" dirty="0" smtClean="0"/>
              <a:t> 8.1/8.2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9517-B30B-49AC-A2C4-42DF315E9EA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4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Define a custom STARTD resource</a:t>
            </a:r>
          </a:p>
          <a:p>
            <a:pPr lvl="1">
              <a:defRPr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MACHINE_RESOURCE_&lt;tag&gt;</a:t>
            </a:r>
          </a:p>
          <a:p>
            <a:pPr lvl="1">
              <a:defRPr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MACHINE_RESOURCE_INVENTORY_&lt;tag&gt;</a:t>
            </a:r>
          </a:p>
          <a:p>
            <a:pPr>
              <a:defRPr/>
            </a:pPr>
            <a:r>
              <a:rPr lang="en-US" dirty="0" smtClean="0"/>
              <a:t>&lt;tag&gt; </a:t>
            </a:r>
            <a:r>
              <a:rPr lang="en-US" dirty="0" smtClean="0"/>
              <a:t>is </a:t>
            </a:r>
            <a:r>
              <a:rPr lang="en-US" dirty="0" smtClean="0"/>
              <a:t>case preserving, case insensitive</a:t>
            </a:r>
          </a:p>
          <a:p>
            <a:pPr>
              <a:defRPr/>
            </a:pPr>
            <a:r>
              <a:rPr lang="en-US" dirty="0" smtClean="0"/>
              <a:t>For GPU resources use the tag “GPUs”</a:t>
            </a:r>
          </a:p>
          <a:p>
            <a:pPr lvl="1">
              <a:defRPr/>
            </a:pPr>
            <a:r>
              <a:rPr lang="en-US" dirty="0" smtClean="0"/>
              <a:t>The plural, not the singular. (like “</a:t>
            </a:r>
            <a:r>
              <a:rPr lang="en-US" dirty="0" err="1" smtClean="0"/>
              <a:t>Cpus</a:t>
            </a:r>
            <a:r>
              <a:rPr lang="en-US" dirty="0" smtClean="0"/>
              <a:t>”)</a:t>
            </a:r>
          </a:p>
          <a:p>
            <a:pPr lvl="1">
              <a:defRPr/>
            </a:pPr>
            <a:r>
              <a:rPr lang="en-US" dirty="0" smtClean="0"/>
              <a:t>Because matchmaking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C03F39-B180-47C7-BF19-ADE7AE5FC9C4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Defining a custom resource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390" y="2066153"/>
            <a:ext cx="2280723" cy="2470097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 with HTCondor 8.0</a:t>
            </a:r>
          </a:p>
          <a:p>
            <a:r>
              <a:rPr lang="en-US" dirty="0" smtClean="0"/>
              <a:t>For OS virtualized resources</a:t>
            </a:r>
          </a:p>
          <a:p>
            <a:pPr lvl="1"/>
            <a:r>
              <a:rPr lang="en-US" dirty="0" smtClean="0"/>
              <a:t>Cpus, Memory, Disk</a:t>
            </a:r>
          </a:p>
          <a:p>
            <a:r>
              <a:rPr lang="en-US" dirty="0" smtClean="0"/>
              <a:t>For intangible resources</a:t>
            </a:r>
          </a:p>
          <a:p>
            <a:pPr lvl="1"/>
            <a:r>
              <a:rPr lang="en-US" dirty="0" smtClean="0"/>
              <a:t>Bandwidth</a:t>
            </a:r>
          </a:p>
          <a:p>
            <a:pPr lvl="1"/>
            <a:r>
              <a:rPr lang="en-US" dirty="0" smtClean="0"/>
              <a:t>Licenses?</a:t>
            </a:r>
          </a:p>
          <a:p>
            <a:r>
              <a:rPr lang="en-US" dirty="0" smtClean="0"/>
              <a:t>Works </a:t>
            </a:r>
            <a:r>
              <a:rPr lang="en-US" dirty="0"/>
              <a:t>with Static and Partitionable </a:t>
            </a:r>
            <a:r>
              <a:rPr lang="en-US" dirty="0" smtClean="0"/>
              <a:t>slots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Fungible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9517-B30B-49AC-A2C4-42DF315E9EA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1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1754659"/>
            <a:ext cx="8399462" cy="3828579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condor_config_val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–dump Bandwidth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MACHINE_RESOURCE_Bandwidth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1000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bandwidth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userjob.submit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REQUEST_Bandwidth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200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458097"/>
          </a:xfrm>
        </p:spPr>
        <p:txBody>
          <a:bodyPr/>
          <a:lstStyle/>
          <a:p>
            <a:r>
              <a:rPr lang="en-US" dirty="0" smtClean="0"/>
              <a:t>Fungible custom resource example : bandwidth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9517-B30B-49AC-A2C4-42DF315E9EA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2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1754659"/>
            <a:ext cx="8399462" cy="3828579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Assuming 4 static slots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condor_status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–long |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bandwidth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Bandwidth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250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DetectedBandwidth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1000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TotalBandwidth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1000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TotalSlotBandwidth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250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458097"/>
          </a:xfrm>
        </p:spPr>
        <p:txBody>
          <a:bodyPr/>
          <a:lstStyle/>
          <a:p>
            <a:r>
              <a:rPr lang="en-US" dirty="0" smtClean="0"/>
              <a:t>Fungible custom resource </a:t>
            </a:r>
            <a:r>
              <a:rPr lang="en-US" smtClean="0"/>
              <a:t>example : </a:t>
            </a:r>
            <a:r>
              <a:rPr lang="en-US" dirty="0" smtClean="0"/>
              <a:t>bandwidth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9517-B30B-49AC-A2C4-42DF315E9EA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8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for HTCondor 8.1/8.2</a:t>
            </a:r>
          </a:p>
          <a:p>
            <a:r>
              <a:rPr lang="en-US" dirty="0" smtClean="0"/>
              <a:t>For resources not virtualized by OS</a:t>
            </a:r>
          </a:p>
          <a:p>
            <a:pPr lvl="1"/>
            <a:r>
              <a:rPr lang="en-US" dirty="0" smtClean="0"/>
              <a:t>GPUs, Instruments, Directories</a:t>
            </a:r>
          </a:p>
          <a:p>
            <a:r>
              <a:rPr lang="en-US" dirty="0" smtClean="0"/>
              <a:t>Configure by listing resource ids</a:t>
            </a:r>
          </a:p>
          <a:p>
            <a:pPr lvl="1"/>
            <a:r>
              <a:rPr lang="en-US" dirty="0" smtClean="0"/>
              <a:t>Quantity is inferred</a:t>
            </a:r>
          </a:p>
          <a:p>
            <a:r>
              <a:rPr lang="en-US" dirty="0"/>
              <a:t>Specific </a:t>
            </a:r>
            <a:r>
              <a:rPr lang="en-US" dirty="0" smtClean="0"/>
              <a:t>id(s) </a:t>
            </a:r>
            <a:r>
              <a:rPr lang="en-US" dirty="0"/>
              <a:t>are assigned to </a:t>
            </a:r>
            <a:r>
              <a:rPr lang="en-US" dirty="0" smtClean="0"/>
              <a:t>slots</a:t>
            </a:r>
          </a:p>
          <a:p>
            <a:r>
              <a:rPr lang="en-US" dirty="0" smtClean="0"/>
              <a:t>Works with Static and Partitionable </a:t>
            </a:r>
            <a:r>
              <a:rPr lang="en-US" dirty="0" smtClean="0"/>
              <a:t>slots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Non-fungible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9517-B30B-49AC-A2C4-42DF315E9EA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" t="-1" r="51794" b="32800"/>
          <a:stretch/>
        </p:blipFill>
        <p:spPr>
          <a:xfrm>
            <a:off x="7149027" y="1969357"/>
            <a:ext cx="1566606" cy="274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11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1754659"/>
            <a:ext cx="8399462" cy="3828579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condor_config_val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–dump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gpus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MACHINE_RESOURCE_GPUs = CUDA0, CUDA1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ENVIRONMENT_FOR_AssignedGPUs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CUDA_VISIBLE_DEVICES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ENVIRONMENT_VALUE_FOR_UnAssignedGPUs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10000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gpus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userjob.submit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REQUEST_GPUs = 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458097"/>
          </a:xfrm>
        </p:spPr>
        <p:txBody>
          <a:bodyPr/>
          <a:lstStyle/>
          <a:p>
            <a:r>
              <a:rPr lang="en-US" dirty="0" smtClean="0"/>
              <a:t>Non-fungible custom resource example </a:t>
            </a:r>
            <a:r>
              <a:rPr lang="en-US" dirty="0" smtClean="0"/>
              <a:t>: </a:t>
            </a:r>
            <a:r>
              <a:rPr lang="en-US" dirty="0" smtClean="0"/>
              <a:t>GPUs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9517-B30B-49AC-A2C4-42DF315E9EA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98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1754659"/>
            <a:ext cx="8399462" cy="3828579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condor_status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–long slot1|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gpus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AssignedGpus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"CUDA0"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DetectedGPUs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GPUs = 1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TotalSlotGPUs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TotalGPUs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458097"/>
          </a:xfrm>
        </p:spPr>
        <p:txBody>
          <a:bodyPr/>
          <a:lstStyle/>
          <a:p>
            <a:r>
              <a:rPr lang="en-US" dirty="0" smtClean="0"/>
              <a:t>Non-fungible custom resource example </a:t>
            </a:r>
            <a:r>
              <a:rPr lang="en-US" dirty="0" smtClean="0"/>
              <a:t>: </a:t>
            </a:r>
            <a:r>
              <a:rPr lang="en-US" dirty="0" smtClean="0"/>
              <a:t>GPUs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9517-B30B-49AC-A2C4-42DF315E9EA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9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dor Week Lies 2013 New tools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3_CondorNe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ndorNew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Condor Week Lies 2013 New tools</Template>
  <TotalTime>638</TotalTime>
  <Words>537</Words>
  <Application>Microsoft Office PowerPoint</Application>
  <PresentationFormat>On-screen Show (4:3)</PresentationFormat>
  <Paragraphs>130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Condor Week Lies 2013 New tools</vt:lpstr>
      <vt:lpstr>Managing GPUs in HTCondor 8.1/8.2</vt:lpstr>
      <vt:lpstr>Better support for GPUs in HTCondor 8.1/8.2</vt:lpstr>
      <vt:lpstr>Defining a custom resource</vt:lpstr>
      <vt:lpstr>Fungible resources</vt:lpstr>
      <vt:lpstr>Fungible custom resource example : bandwidth (1)</vt:lpstr>
      <vt:lpstr>Fungible custom resource example : bandwidth (2)</vt:lpstr>
      <vt:lpstr>Non-fungible resources</vt:lpstr>
      <vt:lpstr>Non-fungible custom resource example : GPUs (1)</vt:lpstr>
      <vt:lpstr>Non-fungible custom resource example : GPUs (2)</vt:lpstr>
      <vt:lpstr>Non-fungible custom resource example : GPUs (3)</vt:lpstr>
      <vt:lpstr>Additional resource attributes</vt:lpstr>
      <vt:lpstr>condor_gpu_discovery</vt:lpstr>
      <vt:lpstr>condor_gpu_discovery extra</vt:lpstr>
      <vt:lpstr>Using condor_gpu_discovery</vt:lpstr>
      <vt:lpstr>Taking a GPU offline</vt:lpstr>
      <vt:lpstr>What’s new in 8.1 (review)</vt:lpstr>
      <vt:lpstr>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tools</dc:title>
  <dc:creator>johnkn</dc:creator>
  <cp:lastModifiedBy>johnkn</cp:lastModifiedBy>
  <cp:revision>36</cp:revision>
  <dcterms:created xsi:type="dcterms:W3CDTF">2014-04-23T14:31:26Z</dcterms:created>
  <dcterms:modified xsi:type="dcterms:W3CDTF">2014-04-25T18:29:42Z</dcterms:modified>
</cp:coreProperties>
</file>