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6" r:id="rId2"/>
    <p:sldId id="262" r:id="rId3"/>
    <p:sldId id="268" r:id="rId4"/>
    <p:sldId id="257" r:id="rId5"/>
    <p:sldId id="258" r:id="rId6"/>
    <p:sldId id="260" r:id="rId7"/>
    <p:sldId id="261" r:id="rId8"/>
    <p:sldId id="263" r:id="rId9"/>
    <p:sldId id="267" r:id="rId10"/>
    <p:sldId id="269" r:id="rId11"/>
    <p:sldId id="270" r:id="rId12"/>
    <p:sldId id="271" r:id="rId13"/>
    <p:sldId id="272" r:id="rId14"/>
    <p:sldId id="275" r:id="rId15"/>
    <p:sldId id="273" r:id="rId16"/>
    <p:sldId id="286" r:id="rId17"/>
    <p:sldId id="298" r:id="rId18"/>
    <p:sldId id="274" r:id="rId19"/>
    <p:sldId id="300" r:id="rId20"/>
    <p:sldId id="301" r:id="rId21"/>
    <p:sldId id="279" r:id="rId22"/>
    <p:sldId id="302" r:id="rId23"/>
    <p:sldId id="305" r:id="rId24"/>
    <p:sldId id="277" r:id="rId25"/>
    <p:sldId id="308" r:id="rId26"/>
    <p:sldId id="309" r:id="rId27"/>
    <p:sldId id="310" r:id="rId28"/>
    <p:sldId id="312" r:id="rId29"/>
    <p:sldId id="281" r:id="rId30"/>
    <p:sldId id="315" r:id="rId31"/>
    <p:sldId id="282" r:id="rId32"/>
    <p:sldId id="264" r:id="rId33"/>
    <p:sldId id="283" r:id="rId34"/>
    <p:sldId id="284" r:id="rId35"/>
    <p:sldId id="265" r:id="rId36"/>
    <p:sldId id="285" r:id="rId37"/>
    <p:sldId id="287" r:id="rId38"/>
    <p:sldId id="289" r:id="rId39"/>
    <p:sldId id="291" r:id="rId40"/>
    <p:sldId id="292" r:id="rId41"/>
    <p:sldId id="293" r:id="rId42"/>
    <p:sldId id="266" r:id="rId43"/>
    <p:sldId id="295" r:id="rId44"/>
    <p:sldId id="294" r:id="rId45"/>
    <p:sldId id="296" r:id="rId46"/>
    <p:sldId id="297" r:id="rId47"/>
  </p:sldIdLst>
  <p:sldSz cx="10058400" cy="7772400"/>
  <p:notesSz cx="7315200" cy="9601200"/>
  <p:embeddedFontLst>
    <p:embeddedFont>
      <p:font typeface="Calibri" pitchFamily="34" charset="0"/>
      <p:regular r:id="rId50"/>
      <p:bold r:id="rId51"/>
      <p:italic r:id="rId52"/>
      <p:boldItalic r:id="rId53"/>
    </p:embeddedFont>
    <p:embeddedFont>
      <p:font typeface="CMR10" pitchFamily="34" charset="0"/>
      <p:regular r:id="rId54"/>
    </p:embeddedFont>
    <p:embeddedFont>
      <p:font typeface="CMSY10ORIG" pitchFamily="34" charset="0"/>
      <p:regular r:id="rId55"/>
    </p:embeddedFont>
    <p:embeddedFont>
      <p:font typeface="CMBX10" pitchFamily="34" charset="0"/>
      <p:regular r:id="rId56"/>
    </p:embeddedFont>
    <p:embeddedFont>
      <p:font typeface="CMR7" pitchFamily="34" charset="0"/>
      <p:regular r:id="rId57"/>
    </p:embeddedFont>
    <p:embeddedFont>
      <p:font typeface="CMMI10" pitchFamily="34" charset="0"/>
      <p:regular r:id="rId58"/>
    </p:embeddedFont>
    <p:embeddedFont>
      <p:font typeface="CMSY7" pitchFamily="34" charset="0"/>
      <p:regular r:id="rId59"/>
    </p:embeddedFont>
    <p:embeddedFont>
      <p:font typeface="CMEX10" pitchFamily="34" charset="0"/>
      <p:regular r:id="rId60"/>
    </p:embeddedFont>
    <p:embeddedFont>
      <p:font typeface="CMMI7" pitchFamily="34" charset="0"/>
      <p:regular r:id="rId61"/>
    </p:embeddedFont>
    <p:embeddedFont>
      <p:font typeface="CMBX7" pitchFamily="34" charset="0"/>
      <p:regular r:id="rId62"/>
    </p:embeddedFont>
    <p:embeddedFont>
      <p:font typeface="CMMI5" pitchFamily="34" charset="0"/>
      <p:regular r:id="rId63"/>
    </p:embeddedFont>
    <p:embeddedFont>
      <p:font typeface="CMTI10" pitchFamily="34" charset="0"/>
      <p:regular r:id="rId64"/>
    </p:embeddedFont>
    <p:embeddedFont>
      <p:font typeface="CMR8" pitchFamily="34" charset="0"/>
      <p:regular r:id="rId65"/>
    </p:embeddedFont>
    <p:embeddedFont>
      <p:font typeface="CMBX9" pitchFamily="34" charset="0"/>
      <p:regular r:id="rId66"/>
    </p:embeddedFont>
    <p:embeddedFont>
      <p:font typeface="CMR9" pitchFamily="34" charset="0"/>
      <p:regular r:id="rId67"/>
    </p:embeddedFont>
    <p:embeddedFont>
      <p:font typeface="CMMI6" pitchFamily="34" charset="0"/>
      <p:regular r:id="rId68"/>
    </p:embeddedFont>
    <p:embeddedFont>
      <p:font typeface="CMMI9" pitchFamily="34" charset="0"/>
      <p:regular r:id="rId69"/>
    </p:embeddedFont>
    <p:embeddedFont>
      <p:font typeface="CMR6" pitchFamily="34" charset="0"/>
      <p:regular r:id="rId70"/>
    </p:embeddedFont>
    <p:embeddedFont>
      <p:font typeface="CMSY6" pitchFamily="34" charset="0"/>
      <p:regular r:id="rId71"/>
    </p:embeddedFont>
    <p:embeddedFont>
      <p:font typeface="CMSY9" pitchFamily="34" charset="0"/>
      <p:regular r:id="rId72"/>
    </p:embeddedFont>
    <p:embeddedFont>
      <p:font typeface="Tw Cen MT Condensed" pitchFamily="34" charset="0"/>
      <p:regular r:id="rId73"/>
      <p:bold r:id="rId74"/>
    </p:embeddedFont>
  </p:embeddedFontLst>
  <p:custDataLst>
    <p:tags r:id="rId75"/>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36" y="-108"/>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3858F12-E70A-4EDD-B81D-EB1889741BD7}" type="datetimeFigureOut">
              <a:rPr lang="en-US" smtClean="0"/>
              <a:pPr/>
              <a:t>9/17/2010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FA5FE11-F4CF-4AC3-A67A-B731A7A5B50E}"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BD144F4C-9686-4A3A-8360-793F64CE6574}" type="datetimeFigureOut">
              <a:rPr lang="en-US" smtClean="0"/>
              <a:pPr/>
              <a:t>9/17/2010</a:t>
            </a:fld>
            <a:endParaRPr lang="en-US"/>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7871DD3-9B46-4BA5-B3EC-DF2DBDC97AAC}"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20725"/>
            <a:ext cx="4660900" cy="360045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rgbClr val="92D05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5748390-1067-4632-B807-454B667C7940}" type="datetime1">
              <a:rPr lang="en-US" smtClean="0"/>
              <a:pPr/>
              <a:t>9/17/2010</a:t>
            </a:fld>
            <a:endParaRPr lang="en-US"/>
          </a:p>
        </p:txBody>
      </p:sp>
      <p:sp>
        <p:nvSpPr>
          <p:cNvPr id="5" name="Footer Placeholder 4"/>
          <p:cNvSpPr>
            <a:spLocks noGrp="1"/>
          </p:cNvSpPr>
          <p:nvPr>
            <p:ph type="ftr" sz="quarter" idx="11"/>
          </p:nvPr>
        </p:nvSpPr>
        <p:spPr/>
        <p:txBody>
          <a:bodyPr/>
          <a:lstStyle/>
          <a:p>
            <a:r>
              <a:rPr lang="en-US" smtClean="0"/>
              <a:t>ECML 2010, Barcelona, Spain</a:t>
            </a:r>
            <a:endParaRPr lang="en-US"/>
          </a:p>
        </p:txBody>
      </p:sp>
      <p:sp>
        <p:nvSpPr>
          <p:cNvPr id="6" name="Slide Number Placeholder 5"/>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5CC5B-FBE0-4E0F-BAAC-7F21803799DF}" type="datetime1">
              <a:rPr lang="en-US" smtClean="0"/>
              <a:pPr/>
              <a:t>9/17/2010</a:t>
            </a:fld>
            <a:endParaRPr lang="en-US"/>
          </a:p>
        </p:txBody>
      </p:sp>
      <p:sp>
        <p:nvSpPr>
          <p:cNvPr id="5" name="Footer Placeholder 4"/>
          <p:cNvSpPr>
            <a:spLocks noGrp="1"/>
          </p:cNvSpPr>
          <p:nvPr>
            <p:ph type="ftr" sz="quarter" idx="11"/>
          </p:nvPr>
        </p:nvSpPr>
        <p:spPr/>
        <p:txBody>
          <a:bodyPr/>
          <a:lstStyle/>
          <a:p>
            <a:r>
              <a:rPr lang="en-US" smtClean="0"/>
              <a:t>ECML 2010, Barcelona, Spain</a:t>
            </a:r>
            <a:endParaRPr lang="en-US"/>
          </a:p>
        </p:txBody>
      </p:sp>
      <p:sp>
        <p:nvSpPr>
          <p:cNvPr id="6" name="Slide Number Placeholder 5"/>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189A88-335E-4242-AD2C-5C848A4DFB26}" type="datetime1">
              <a:rPr lang="en-US" smtClean="0"/>
              <a:pPr/>
              <a:t>9/17/2010</a:t>
            </a:fld>
            <a:endParaRPr lang="en-US"/>
          </a:p>
        </p:txBody>
      </p:sp>
      <p:sp>
        <p:nvSpPr>
          <p:cNvPr id="5" name="Footer Placeholder 4"/>
          <p:cNvSpPr>
            <a:spLocks noGrp="1"/>
          </p:cNvSpPr>
          <p:nvPr>
            <p:ph type="ftr" sz="quarter" idx="11"/>
          </p:nvPr>
        </p:nvSpPr>
        <p:spPr/>
        <p:txBody>
          <a:bodyPr/>
          <a:lstStyle/>
          <a:p>
            <a:r>
              <a:rPr lang="en-US" smtClean="0"/>
              <a:t>ECML 2010, Barcelona, Spain</a:t>
            </a:r>
            <a:endParaRPr lang="en-US"/>
          </a:p>
        </p:txBody>
      </p:sp>
      <p:sp>
        <p:nvSpPr>
          <p:cNvPr id="6" name="Slide Number Placeholder 5"/>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D4E8A-5D9A-45EB-AF77-F89CE1FCC70F}" type="datetime1">
              <a:rPr lang="en-US" smtClean="0"/>
              <a:pPr/>
              <a:t>9/17/2010</a:t>
            </a:fld>
            <a:endParaRPr lang="en-US"/>
          </a:p>
        </p:txBody>
      </p:sp>
      <p:sp>
        <p:nvSpPr>
          <p:cNvPr id="5" name="Footer Placeholder 4"/>
          <p:cNvSpPr>
            <a:spLocks noGrp="1"/>
          </p:cNvSpPr>
          <p:nvPr>
            <p:ph type="ftr" sz="quarter" idx="11"/>
          </p:nvPr>
        </p:nvSpPr>
        <p:spPr/>
        <p:txBody>
          <a:bodyPr/>
          <a:lstStyle/>
          <a:p>
            <a:r>
              <a:rPr lang="en-US" smtClean="0"/>
              <a:t>ECML 2010, Barcelona, Spain</a:t>
            </a:r>
            <a:endParaRPr lang="en-US"/>
          </a:p>
        </p:txBody>
      </p:sp>
      <p:sp>
        <p:nvSpPr>
          <p:cNvPr id="6" name="Slide Number Placeholder 5"/>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E15C8-FEC4-4D32-B438-A2D09F565357}" type="datetime1">
              <a:rPr lang="en-US" smtClean="0"/>
              <a:pPr/>
              <a:t>9/17/2010</a:t>
            </a:fld>
            <a:endParaRPr lang="en-US"/>
          </a:p>
        </p:txBody>
      </p:sp>
      <p:sp>
        <p:nvSpPr>
          <p:cNvPr id="5" name="Footer Placeholder 4"/>
          <p:cNvSpPr>
            <a:spLocks noGrp="1"/>
          </p:cNvSpPr>
          <p:nvPr>
            <p:ph type="ftr" sz="quarter" idx="11"/>
          </p:nvPr>
        </p:nvSpPr>
        <p:spPr/>
        <p:txBody>
          <a:bodyPr/>
          <a:lstStyle/>
          <a:p>
            <a:r>
              <a:rPr lang="en-US" smtClean="0"/>
              <a:t>ECML 2010, Barcelona, Spain</a:t>
            </a:r>
            <a:endParaRPr lang="en-US"/>
          </a:p>
        </p:txBody>
      </p:sp>
      <p:sp>
        <p:nvSpPr>
          <p:cNvPr id="6" name="Slide Number Placeholder 5"/>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201932-8860-4C73-B55E-F58707C7517B}" type="datetime1">
              <a:rPr lang="en-US" smtClean="0"/>
              <a:pPr/>
              <a:t>9/17/2010</a:t>
            </a:fld>
            <a:endParaRPr lang="en-US"/>
          </a:p>
        </p:txBody>
      </p:sp>
      <p:sp>
        <p:nvSpPr>
          <p:cNvPr id="6" name="Footer Placeholder 5"/>
          <p:cNvSpPr>
            <a:spLocks noGrp="1"/>
          </p:cNvSpPr>
          <p:nvPr>
            <p:ph type="ftr" sz="quarter" idx="11"/>
          </p:nvPr>
        </p:nvSpPr>
        <p:spPr/>
        <p:txBody>
          <a:bodyPr/>
          <a:lstStyle/>
          <a:p>
            <a:r>
              <a:rPr lang="en-US" smtClean="0"/>
              <a:t>ECML 2010, Barcelona, Spain</a:t>
            </a:r>
            <a:endParaRPr lang="en-US"/>
          </a:p>
        </p:txBody>
      </p:sp>
      <p:sp>
        <p:nvSpPr>
          <p:cNvPr id="7" name="Slide Number Placeholder 6"/>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25E24C-69A6-4383-BBF0-61BCD80219C4}" type="datetime1">
              <a:rPr lang="en-US" smtClean="0"/>
              <a:pPr/>
              <a:t>9/17/2010</a:t>
            </a:fld>
            <a:endParaRPr lang="en-US"/>
          </a:p>
        </p:txBody>
      </p:sp>
      <p:sp>
        <p:nvSpPr>
          <p:cNvPr id="8" name="Footer Placeholder 7"/>
          <p:cNvSpPr>
            <a:spLocks noGrp="1"/>
          </p:cNvSpPr>
          <p:nvPr>
            <p:ph type="ftr" sz="quarter" idx="11"/>
          </p:nvPr>
        </p:nvSpPr>
        <p:spPr/>
        <p:txBody>
          <a:bodyPr/>
          <a:lstStyle/>
          <a:p>
            <a:r>
              <a:rPr lang="en-US" smtClean="0"/>
              <a:t>ECML 2010, Barcelona, Spain</a:t>
            </a:r>
            <a:endParaRPr lang="en-US"/>
          </a:p>
        </p:txBody>
      </p:sp>
      <p:sp>
        <p:nvSpPr>
          <p:cNvPr id="9" name="Slide Number Placeholder 8"/>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2122C-20C5-4194-ADF1-CC0189261259}" type="datetime1">
              <a:rPr lang="en-US" smtClean="0"/>
              <a:pPr/>
              <a:t>9/17/2010</a:t>
            </a:fld>
            <a:endParaRPr lang="en-US"/>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
        <p:nvSpPr>
          <p:cNvPr id="5" name="Slide Number Placeholder 4"/>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58F3A-2732-42F4-90B4-D8A3C237E106}" type="datetime1">
              <a:rPr lang="en-US" smtClean="0"/>
              <a:pPr/>
              <a:t>9/17/2010</a:t>
            </a:fld>
            <a:endParaRPr lang="en-US"/>
          </a:p>
        </p:txBody>
      </p:sp>
      <p:sp>
        <p:nvSpPr>
          <p:cNvPr id="3" name="Footer Placeholder 2"/>
          <p:cNvSpPr>
            <a:spLocks noGrp="1"/>
          </p:cNvSpPr>
          <p:nvPr>
            <p:ph type="ftr" sz="quarter" idx="11"/>
          </p:nvPr>
        </p:nvSpPr>
        <p:spPr/>
        <p:txBody>
          <a:bodyPr/>
          <a:lstStyle/>
          <a:p>
            <a:r>
              <a:rPr lang="en-US" smtClean="0"/>
              <a:t>ECML 2010, Barcelona, Spain</a:t>
            </a:r>
            <a:endParaRPr lang="en-US"/>
          </a:p>
        </p:txBody>
      </p:sp>
      <p:sp>
        <p:nvSpPr>
          <p:cNvPr id="4" name="Slide Number Placeholder 3"/>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9B719-7A53-4991-A169-6F99A017A2E3}" type="datetime1">
              <a:rPr lang="en-US" smtClean="0"/>
              <a:pPr/>
              <a:t>9/17/2010</a:t>
            </a:fld>
            <a:endParaRPr lang="en-US"/>
          </a:p>
        </p:txBody>
      </p:sp>
      <p:sp>
        <p:nvSpPr>
          <p:cNvPr id="6" name="Footer Placeholder 5"/>
          <p:cNvSpPr>
            <a:spLocks noGrp="1"/>
          </p:cNvSpPr>
          <p:nvPr>
            <p:ph type="ftr" sz="quarter" idx="11"/>
          </p:nvPr>
        </p:nvSpPr>
        <p:spPr/>
        <p:txBody>
          <a:bodyPr/>
          <a:lstStyle/>
          <a:p>
            <a:r>
              <a:rPr lang="en-US" smtClean="0"/>
              <a:t>ECML 2010, Barcelona, Spain</a:t>
            </a:r>
            <a:endParaRPr lang="en-US"/>
          </a:p>
        </p:txBody>
      </p:sp>
      <p:sp>
        <p:nvSpPr>
          <p:cNvPr id="7" name="Slide Number Placeholder 6"/>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7DD67D-4E60-4416-9771-8C147EC08B0D}" type="datetime1">
              <a:rPr lang="en-US" smtClean="0"/>
              <a:pPr/>
              <a:t>9/17/2010</a:t>
            </a:fld>
            <a:endParaRPr lang="en-US"/>
          </a:p>
        </p:txBody>
      </p:sp>
      <p:sp>
        <p:nvSpPr>
          <p:cNvPr id="6" name="Footer Placeholder 5"/>
          <p:cNvSpPr>
            <a:spLocks noGrp="1"/>
          </p:cNvSpPr>
          <p:nvPr>
            <p:ph type="ftr" sz="quarter" idx="11"/>
          </p:nvPr>
        </p:nvSpPr>
        <p:spPr/>
        <p:txBody>
          <a:bodyPr/>
          <a:lstStyle/>
          <a:p>
            <a:r>
              <a:rPr lang="en-US" smtClean="0"/>
              <a:t>ECML 2010, Barcelona, Spain</a:t>
            </a:r>
            <a:endParaRPr lang="en-US"/>
          </a:p>
        </p:txBody>
      </p:sp>
      <p:sp>
        <p:nvSpPr>
          <p:cNvPr id="7" name="Slide Number Placeholder 6"/>
          <p:cNvSpPr>
            <a:spLocks noGrp="1"/>
          </p:cNvSpPr>
          <p:nvPr>
            <p:ph type="sldNum" sz="quarter" idx="12"/>
          </p:nvPr>
        </p:nvSpPr>
        <p:spPr/>
        <p:txBody>
          <a:bodyPr/>
          <a:lstStyle/>
          <a:p>
            <a:fld id="{EE7A97E0-23C3-4B95-8AB9-DE98AB06A4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F9005F14-D4BB-4007-A85D-E276488304EB}" type="datetime1">
              <a:rPr lang="en-US" smtClean="0"/>
              <a:pPr/>
              <a:t>9/17/2010</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smtClean="0"/>
              <a:t>ECML 2010, Barcelona, Spain</a:t>
            </a:r>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E7A97E0-23C3-4B95-8AB9-DE98AB06A4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1018824" rtl="0" eaLnBrk="1" latinLnBrk="0" hangingPunct="1">
        <a:spcBef>
          <a:spcPct val="0"/>
        </a:spcBef>
        <a:buNone/>
        <a:defRPr sz="4900" kern="1200">
          <a:solidFill>
            <a:srgbClr val="FFC000"/>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2.xml"/><Relationship Id="rId7" Type="http://schemas.openxmlformats.org/officeDocument/2006/relationships/image" Target="../media/image15.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11" Type="http://schemas.openxmlformats.org/officeDocument/2006/relationships/image" Target="../media/image19.emf"/><Relationship Id="rId5" Type="http://schemas.openxmlformats.org/officeDocument/2006/relationships/tags" Target="../tags/tag24.xml"/><Relationship Id="rId10" Type="http://schemas.openxmlformats.org/officeDocument/2006/relationships/image" Target="../media/image18.emf"/><Relationship Id="rId4" Type="http://schemas.openxmlformats.org/officeDocument/2006/relationships/tags" Target="../tags/tag23.xml"/><Relationship Id="rId9" Type="http://schemas.openxmlformats.org/officeDocument/2006/relationships/image" Target="../media/image17.emf"/></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7.xml"/><Relationship Id="rId7" Type="http://schemas.openxmlformats.org/officeDocument/2006/relationships/image" Target="../media/image15.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20.emf"/><Relationship Id="rId5" Type="http://schemas.openxmlformats.org/officeDocument/2006/relationships/tags" Target="../tags/tag29.xml"/><Relationship Id="rId10" Type="http://schemas.openxmlformats.org/officeDocument/2006/relationships/image" Target="../media/image18.emf"/><Relationship Id="rId4" Type="http://schemas.openxmlformats.org/officeDocument/2006/relationships/tags" Target="../tags/tag28.xml"/><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32.xml"/><Relationship Id="rId7" Type="http://schemas.openxmlformats.org/officeDocument/2006/relationships/image" Target="../media/image2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11" Type="http://schemas.openxmlformats.org/officeDocument/2006/relationships/image" Target="../media/image18.emf"/><Relationship Id="rId5" Type="http://schemas.openxmlformats.org/officeDocument/2006/relationships/tags" Target="../tags/tag34.xml"/><Relationship Id="rId10" Type="http://schemas.openxmlformats.org/officeDocument/2006/relationships/image" Target="../media/image17.emf"/><Relationship Id="rId4" Type="http://schemas.openxmlformats.org/officeDocument/2006/relationships/tags" Target="../tags/tag33.xml"/><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37.xml"/><Relationship Id="rId7" Type="http://schemas.openxmlformats.org/officeDocument/2006/relationships/image" Target="../media/image22.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11" Type="http://schemas.openxmlformats.org/officeDocument/2006/relationships/image" Target="../media/image18.emf"/><Relationship Id="rId5" Type="http://schemas.openxmlformats.org/officeDocument/2006/relationships/tags" Target="../tags/tag39.xml"/><Relationship Id="rId10" Type="http://schemas.openxmlformats.org/officeDocument/2006/relationships/image" Target="../media/image17.emf"/><Relationship Id="rId4" Type="http://schemas.openxmlformats.org/officeDocument/2006/relationships/tags" Target="../tags/tag38.xml"/><Relationship Id="rId9"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42.xml"/><Relationship Id="rId7" Type="http://schemas.openxmlformats.org/officeDocument/2006/relationships/image" Target="../media/image23.em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18.emf"/><Relationship Id="rId5" Type="http://schemas.openxmlformats.org/officeDocument/2006/relationships/tags" Target="../tags/tag44.xml"/><Relationship Id="rId10" Type="http://schemas.openxmlformats.org/officeDocument/2006/relationships/image" Target="../media/image17.emf"/><Relationship Id="rId4" Type="http://schemas.openxmlformats.org/officeDocument/2006/relationships/tags" Target="../tags/tag43.xml"/><Relationship Id="rId9" Type="http://schemas.openxmlformats.org/officeDocument/2006/relationships/image" Target="../media/image16.emf"/></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47.xml"/><Relationship Id="rId7" Type="http://schemas.openxmlformats.org/officeDocument/2006/relationships/image" Target="../media/image15.em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11" Type="http://schemas.openxmlformats.org/officeDocument/2006/relationships/image" Target="../media/image23.emf"/><Relationship Id="rId5" Type="http://schemas.openxmlformats.org/officeDocument/2006/relationships/tags" Target="../tags/tag49.xml"/><Relationship Id="rId10" Type="http://schemas.openxmlformats.org/officeDocument/2006/relationships/image" Target="../media/image18.emf"/><Relationship Id="rId4" Type="http://schemas.openxmlformats.org/officeDocument/2006/relationships/tags" Target="../tags/tag48.xml"/><Relationship Id="rId9"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7.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8.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30.emf"/><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2.emf"/><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tags" Target="../tags/tag72.xml"/><Relationship Id="rId7" Type="http://schemas.openxmlformats.org/officeDocument/2006/relationships/image" Target="../media/image38.em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37.emf"/><Relationship Id="rId5" Type="http://schemas.openxmlformats.org/officeDocument/2006/relationships/slideLayout" Target="../slideLayouts/slideLayout2.xml"/><Relationship Id="rId4" Type="http://schemas.openxmlformats.org/officeDocument/2006/relationships/tags" Target="../tags/tag73.xml"/><Relationship Id="rId9"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43.emf"/><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3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slideLayout" Target="../slideLayouts/slideLayout2.xml"/><Relationship Id="rId7" Type="http://schemas.openxmlformats.org/officeDocument/2006/relationships/image" Target="../media/image49.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0.emf"/><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59.emf"/><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58.emf"/><Relationship Id="rId5" Type="http://schemas.openxmlformats.org/officeDocument/2006/relationships/tags" Target="../tags/tag84.xml"/><Relationship Id="rId10" Type="http://schemas.openxmlformats.org/officeDocument/2006/relationships/image" Target="../media/image57.emf"/><Relationship Id="rId4" Type="http://schemas.openxmlformats.org/officeDocument/2006/relationships/tags" Target="../tags/tag83.xml"/><Relationship Id="rId9" Type="http://schemas.openxmlformats.org/officeDocument/2006/relationships/image" Target="../media/image5.emf"/><Relationship Id="rId14" Type="http://schemas.openxmlformats.org/officeDocument/2006/relationships/image" Target="../media/image6.emf"/></Relationships>
</file>

<file path=ppt/slides/_rels/slide4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89.xml"/><Relationship Id="rId7" Type="http://schemas.openxmlformats.org/officeDocument/2006/relationships/image" Target="../media/image7.emf"/><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61.emf"/><Relationship Id="rId5" Type="http://schemas.openxmlformats.org/officeDocument/2006/relationships/slideLayout" Target="../slideLayouts/slideLayout2.xml"/><Relationship Id="rId4" Type="http://schemas.openxmlformats.org/officeDocument/2006/relationships/tags" Target="../tags/tag90.xml"/><Relationship Id="rId9" Type="http://schemas.openxmlformats.org/officeDocument/2006/relationships/image" Target="../media/image57.emf"/></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tags" Target="../tags/tag12.xml"/><Relationship Id="rId7" Type="http://schemas.openxmlformats.org/officeDocument/2006/relationships/slideLayout" Target="../slideLayouts/slideLayout2.xml"/><Relationship Id="rId12" Type="http://schemas.openxmlformats.org/officeDocument/2006/relationships/image" Target="../media/image12.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1.emf"/><Relationship Id="rId5" Type="http://schemas.openxmlformats.org/officeDocument/2006/relationships/tags" Target="../tags/tag14.xml"/><Relationship Id="rId10" Type="http://schemas.openxmlformats.org/officeDocument/2006/relationships/image" Target="../media/image10.emf"/><Relationship Id="rId4" Type="http://schemas.openxmlformats.org/officeDocument/2006/relationships/tags" Target="../tags/tag13.xml"/><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8.xml"/><Relationship Id="rId7" Type="http://schemas.openxmlformats.org/officeDocument/2006/relationships/image" Target="../media/image11.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emf"/><Relationship Id="rId5" Type="http://schemas.openxmlformats.org/officeDocument/2006/relationships/slideLayout" Target="../slideLayouts/slideLayout2.xml"/><Relationship Id="rId4" Type="http://schemas.openxmlformats.org/officeDocument/2006/relationships/tags" Target="../tags/tag19.xml"/><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036321"/>
            <a:ext cx="8549640" cy="1666028"/>
          </a:xfrm>
        </p:spPr>
        <p:txBody>
          <a:bodyPr/>
          <a:lstStyle/>
          <a:p>
            <a:r>
              <a:rPr lang="en-US" dirty="0" smtClean="0"/>
              <a:t>Online Knowledge-Based</a:t>
            </a:r>
            <a:br>
              <a:rPr lang="en-US" dirty="0" smtClean="0"/>
            </a:br>
            <a:r>
              <a:rPr lang="en-US" dirty="0" smtClean="0"/>
              <a:t>Support Vector Machines</a:t>
            </a:r>
            <a:endParaRPr lang="en-US" dirty="0"/>
          </a:p>
        </p:txBody>
      </p:sp>
      <p:sp>
        <p:nvSpPr>
          <p:cNvPr id="3" name="Subtitle 2"/>
          <p:cNvSpPr>
            <a:spLocks noGrp="1"/>
          </p:cNvSpPr>
          <p:nvPr>
            <p:ph type="subTitle" idx="1"/>
          </p:nvPr>
        </p:nvSpPr>
        <p:spPr>
          <a:xfrm>
            <a:off x="1257300" y="3108960"/>
            <a:ext cx="7543800" cy="2159000"/>
          </a:xfrm>
        </p:spPr>
        <p:txBody>
          <a:bodyPr>
            <a:normAutofit/>
          </a:bodyPr>
          <a:lstStyle/>
          <a:p>
            <a:r>
              <a:rPr lang="en-US" dirty="0" smtClean="0"/>
              <a:t>Gautam Kunapuli</a:t>
            </a:r>
            <a:r>
              <a:rPr lang="en-US" baseline="30000" dirty="0" smtClean="0"/>
              <a:t>1</a:t>
            </a:r>
            <a:r>
              <a:rPr lang="en-US" dirty="0" smtClean="0"/>
              <a:t>, Kristin P. Bennett</a:t>
            </a:r>
            <a:r>
              <a:rPr lang="en-US" baseline="30000" dirty="0" smtClean="0"/>
              <a:t>2</a:t>
            </a:r>
            <a:r>
              <a:rPr lang="en-US" dirty="0" smtClean="0"/>
              <a:t>, </a:t>
            </a:r>
            <a:r>
              <a:rPr lang="en-US" dirty="0" err="1" smtClean="0"/>
              <a:t>Amina</a:t>
            </a:r>
            <a:r>
              <a:rPr lang="en-US" dirty="0" smtClean="0"/>
              <a:t> Shabbeer</a:t>
            </a:r>
            <a:r>
              <a:rPr lang="en-US" baseline="30000" dirty="0" smtClean="0"/>
              <a:t>2</a:t>
            </a:r>
            <a:r>
              <a:rPr lang="en-US" dirty="0" smtClean="0"/>
              <a:t>, Richard Maclin</a:t>
            </a:r>
            <a:r>
              <a:rPr lang="en-US" baseline="30000" dirty="0" smtClean="0"/>
              <a:t>3</a:t>
            </a:r>
            <a:r>
              <a:rPr lang="en-US" dirty="0" smtClean="0"/>
              <a:t> and Jude W. Shavlik</a:t>
            </a:r>
            <a:r>
              <a:rPr lang="en-US" baseline="30000" dirty="0" smtClean="0"/>
              <a:t>1</a:t>
            </a:r>
            <a:endParaRPr lang="en-US" dirty="0" smtClean="0"/>
          </a:p>
          <a:p>
            <a:endParaRPr lang="en-US" dirty="0"/>
          </a:p>
        </p:txBody>
      </p:sp>
      <p:sp>
        <p:nvSpPr>
          <p:cNvPr id="7" name="TextBox 6"/>
          <p:cNvSpPr txBox="1"/>
          <p:nvPr/>
        </p:nvSpPr>
        <p:spPr>
          <a:xfrm>
            <a:off x="2095500" y="5527041"/>
            <a:ext cx="5783580" cy="1349372"/>
          </a:xfrm>
          <a:prstGeom prst="rect">
            <a:avLst/>
          </a:prstGeom>
          <a:noFill/>
        </p:spPr>
        <p:txBody>
          <a:bodyPr wrap="square" lIns="101882" tIns="50941" rIns="101882" bIns="50941" rtlCol="0">
            <a:spAutoFit/>
          </a:bodyPr>
          <a:lstStyle/>
          <a:p>
            <a:pPr algn="ctr"/>
            <a:r>
              <a:rPr lang="en-US" sz="2700" baseline="30000" dirty="0" smtClean="0">
                <a:solidFill>
                  <a:schemeClr val="accent1">
                    <a:lumMod val="60000"/>
                    <a:lumOff val="40000"/>
                  </a:schemeClr>
                </a:solidFill>
              </a:rPr>
              <a:t>1</a:t>
            </a:r>
            <a:r>
              <a:rPr lang="en-US" sz="2700" dirty="0" smtClean="0">
                <a:solidFill>
                  <a:schemeClr val="accent1">
                    <a:lumMod val="60000"/>
                    <a:lumOff val="40000"/>
                  </a:schemeClr>
                </a:solidFill>
              </a:rPr>
              <a:t>University of Wisconsin-Madison, USA</a:t>
            </a:r>
          </a:p>
          <a:p>
            <a:pPr algn="ctr"/>
            <a:r>
              <a:rPr lang="en-US" sz="2700" baseline="30000" dirty="0" smtClean="0">
                <a:solidFill>
                  <a:schemeClr val="accent1">
                    <a:lumMod val="60000"/>
                    <a:lumOff val="40000"/>
                  </a:schemeClr>
                </a:solidFill>
              </a:rPr>
              <a:t>2</a:t>
            </a:r>
            <a:r>
              <a:rPr lang="en-US" sz="2700" dirty="0" smtClean="0">
                <a:solidFill>
                  <a:schemeClr val="accent1">
                    <a:lumMod val="60000"/>
                    <a:lumOff val="40000"/>
                  </a:schemeClr>
                </a:solidFill>
              </a:rPr>
              <a:t>Rensselaer Polytechnic Institute, USA</a:t>
            </a:r>
          </a:p>
          <a:p>
            <a:pPr algn="ctr"/>
            <a:r>
              <a:rPr lang="en-US" sz="2700" baseline="30000" dirty="0" smtClean="0">
                <a:solidFill>
                  <a:schemeClr val="accent1">
                    <a:lumMod val="60000"/>
                    <a:lumOff val="40000"/>
                  </a:schemeClr>
                </a:solidFill>
              </a:rPr>
              <a:t>3</a:t>
            </a:r>
            <a:r>
              <a:rPr lang="en-US" sz="2700" dirty="0" smtClean="0">
                <a:solidFill>
                  <a:schemeClr val="accent1">
                    <a:lumMod val="60000"/>
                    <a:lumOff val="40000"/>
                  </a:schemeClr>
                </a:solidFill>
              </a:rPr>
              <a:t>University of Minnesota, Duluth, USA</a:t>
            </a:r>
            <a:endParaRPr lang="en-US" sz="2700" dirty="0">
              <a:solidFill>
                <a:schemeClr val="accent1">
                  <a:lumMod val="60000"/>
                  <a:lumOff val="40000"/>
                </a:schemeClr>
              </a:solidFill>
            </a:endParaRPr>
          </a:p>
        </p:txBody>
      </p:sp>
      <p:sp>
        <p:nvSpPr>
          <p:cNvPr id="9" name="Footer Placeholder 8"/>
          <p:cNvSpPr>
            <a:spLocks noGrp="1"/>
          </p:cNvSpPr>
          <p:nvPr>
            <p:ph type="ftr" sz="quarter" idx="11"/>
          </p:nvPr>
        </p:nvSpPr>
        <p:spPr/>
        <p:txBody>
          <a:bodyPr/>
          <a:lstStyle/>
          <a:p>
            <a:r>
              <a:rPr lang="en-US" smtClean="0"/>
              <a:t>ECML 2010, Barcelona, Spain</a:t>
            </a:r>
            <a:endParaRPr lang="en-US"/>
          </a:p>
        </p:txBody>
      </p:sp>
      <p:sp>
        <p:nvSpPr>
          <p:cNvPr id="8" name="TextBox 7"/>
          <p:cNvSpPr txBox="1"/>
          <p:nvPr>
            <p:custDataLst>
              <p:tags r:id="rId1"/>
            </p:custDataLst>
          </p:nvPr>
        </p:nvSpPr>
        <p:spPr>
          <a:xfrm>
            <a:off x="0" y="8026400"/>
            <a:ext cx="10058400" cy="707886"/>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SY10ORIG"/>
              </a:rPr>
              <a:t>A</a:t>
            </a:r>
            <a:r>
              <a:rPr lang="en-US" smtClean="0">
                <a:latin typeface="CMBX10"/>
              </a:rPr>
              <a:t>A</a:t>
            </a:r>
            <a:r>
              <a:rPr lang="en-US" smtClean="0">
                <a:latin typeface="CMR7"/>
              </a:rPr>
              <a:t>A</a:t>
            </a:r>
            <a:r>
              <a:rPr lang="en-US" smtClean="0">
                <a:latin typeface="CMMI10"/>
              </a:rPr>
              <a:t>A</a:t>
            </a:r>
            <a:r>
              <a:rPr lang="en-US" smtClean="0">
                <a:latin typeface="CMSY7"/>
              </a:rPr>
              <a:t>A</a:t>
            </a:r>
            <a:r>
              <a:rPr lang="en-US" smtClean="0">
                <a:latin typeface="CMEX10"/>
              </a:rPr>
              <a:t>A</a:t>
            </a:r>
            <a:r>
              <a:rPr lang="en-US" smtClean="0">
                <a:latin typeface="CMMI7"/>
              </a:rPr>
              <a:t>A</a:t>
            </a:r>
            <a:r>
              <a:rPr lang="en-US" smtClean="0">
                <a:latin typeface="CMBX7"/>
              </a:rPr>
              <a:t>A</a:t>
            </a:r>
            <a:r>
              <a:rPr lang="en-US" smtClean="0">
                <a:latin typeface="CMMI5"/>
              </a:rPr>
              <a:t>A</a:t>
            </a:r>
            <a:r>
              <a:rPr lang="en-US" smtClean="0">
                <a:latin typeface="CMTI10"/>
              </a:rPr>
              <a:t>A</a:t>
            </a:r>
            <a:r>
              <a:rPr lang="en-US" smtClean="0">
                <a:latin typeface="CMR8"/>
              </a:rPr>
              <a:t>A</a:t>
            </a:r>
            <a:r>
              <a:rPr lang="en-US" smtClean="0">
                <a:latin typeface="CMBX9"/>
              </a:rPr>
              <a:t>A</a:t>
            </a:r>
            <a:r>
              <a:rPr lang="en-US" smtClean="0">
                <a:latin typeface="CMR9"/>
              </a:rPr>
              <a:t>A</a:t>
            </a:r>
            <a:r>
              <a:rPr lang="en-US" smtClean="0">
                <a:latin typeface="CMMI6"/>
              </a:rPr>
              <a:t>A</a:t>
            </a:r>
            <a:r>
              <a:rPr lang="en-US" smtClean="0">
                <a:latin typeface="CMMI9"/>
              </a:rPr>
              <a:t>A</a:t>
            </a:r>
            <a:r>
              <a:rPr lang="en-US" smtClean="0">
                <a:latin typeface="CMR6"/>
              </a:rPr>
              <a:t>A</a:t>
            </a:r>
            <a:r>
              <a:rPr lang="en-US" smtClean="0">
                <a:latin typeface="CMSY6"/>
              </a:rPr>
              <a:t>A</a:t>
            </a:r>
            <a:r>
              <a:rPr lang="en-US" smtClean="0">
                <a:latin typeface="CMSY9"/>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Passive-Aggressive Algorithms</a:t>
            </a:r>
            <a:endParaRPr lang="en-US" dirty="0"/>
          </a:p>
        </p:txBody>
      </p:sp>
      <p:sp>
        <p:nvSpPr>
          <p:cNvPr id="3" name="Content Placeholder 2"/>
          <p:cNvSpPr>
            <a:spLocks noGrp="1"/>
          </p:cNvSpPr>
          <p:nvPr>
            <p:ph idx="1"/>
          </p:nvPr>
        </p:nvSpPr>
        <p:spPr>
          <a:xfrm>
            <a:off x="304800" y="1828800"/>
            <a:ext cx="9525000" cy="5410200"/>
          </a:xfrm>
        </p:spPr>
        <p:txBody>
          <a:bodyPr>
            <a:normAutofit lnSpcReduction="10000"/>
          </a:bodyPr>
          <a:lstStyle/>
          <a:p>
            <a:r>
              <a:rPr lang="en-US" sz="3400" dirty="0" smtClean="0"/>
              <a:t>Adopt the framework of </a:t>
            </a:r>
            <a:r>
              <a:rPr lang="en-US" sz="3400" b="1" i="1" dirty="0" smtClean="0">
                <a:solidFill>
                  <a:srgbClr val="FFC000"/>
                </a:solidFill>
              </a:rPr>
              <a:t>passive-aggressive algorithms</a:t>
            </a:r>
            <a:r>
              <a:rPr lang="en-US" sz="3400" dirty="0" smtClean="0"/>
              <a:t> (Crammer et al, 2006), where at each round, when a new data point is given,</a:t>
            </a:r>
          </a:p>
          <a:p>
            <a:pPr lvl="1"/>
            <a:r>
              <a:rPr lang="en-US" sz="2400" dirty="0" smtClean="0"/>
              <a:t>if loss = 0, there is no update (</a:t>
            </a:r>
            <a:r>
              <a:rPr lang="en-US" sz="2400" b="1" dirty="0" smtClean="0">
                <a:solidFill>
                  <a:srgbClr val="FFC000"/>
                </a:solidFill>
              </a:rPr>
              <a:t>passive</a:t>
            </a:r>
            <a:r>
              <a:rPr lang="en-US" sz="2400" dirty="0" smtClean="0"/>
              <a:t>)</a:t>
            </a:r>
          </a:p>
          <a:p>
            <a:pPr lvl="1"/>
            <a:r>
              <a:rPr lang="en-US" sz="2400" dirty="0" smtClean="0"/>
              <a:t>if loss &gt; 0, update weights to minimize loss (</a:t>
            </a:r>
            <a:r>
              <a:rPr lang="en-US" sz="2400" b="1" dirty="0" smtClean="0">
                <a:solidFill>
                  <a:srgbClr val="FFC000"/>
                </a:solidFill>
              </a:rPr>
              <a:t>aggressive</a:t>
            </a:r>
            <a:r>
              <a:rPr lang="en-US" sz="2400" dirty="0" smtClean="0"/>
              <a:t>)</a:t>
            </a:r>
          </a:p>
          <a:p>
            <a:r>
              <a:rPr lang="en-US" dirty="0" smtClean="0"/>
              <a:t>Why passive-aggressive algorithms?</a:t>
            </a:r>
          </a:p>
          <a:p>
            <a:pPr lvl="1"/>
            <a:r>
              <a:rPr lang="en-US" dirty="0" smtClean="0"/>
              <a:t>readily applicable to </a:t>
            </a:r>
            <a:r>
              <a:rPr lang="en-US" b="1" dirty="0" smtClean="0">
                <a:solidFill>
                  <a:srgbClr val="FFC000"/>
                </a:solidFill>
              </a:rPr>
              <a:t>most SVM losses</a:t>
            </a:r>
          </a:p>
          <a:p>
            <a:pPr lvl="1"/>
            <a:r>
              <a:rPr lang="en-US" dirty="0" smtClean="0"/>
              <a:t>possible to derive elegant, </a:t>
            </a:r>
            <a:r>
              <a:rPr lang="en-US" b="1" dirty="0" smtClean="0">
                <a:solidFill>
                  <a:srgbClr val="FFC000"/>
                </a:solidFill>
              </a:rPr>
              <a:t>closed-form update rules</a:t>
            </a:r>
          </a:p>
          <a:p>
            <a:pPr lvl="1"/>
            <a:r>
              <a:rPr lang="en-US" dirty="0" smtClean="0"/>
              <a:t>simple rules provide fast updates; </a:t>
            </a:r>
            <a:r>
              <a:rPr lang="en-US" b="1" dirty="0" smtClean="0">
                <a:solidFill>
                  <a:srgbClr val="FFC000"/>
                </a:solidFill>
              </a:rPr>
              <a:t>scalable</a:t>
            </a:r>
          </a:p>
          <a:p>
            <a:pPr lvl="1"/>
            <a:r>
              <a:rPr lang="en-US" dirty="0" smtClean="0"/>
              <a:t>analyze performance by deriving </a:t>
            </a:r>
            <a:r>
              <a:rPr lang="en-US" b="1" dirty="0" smtClean="0">
                <a:solidFill>
                  <a:srgbClr val="FFC000"/>
                </a:solidFill>
              </a:rPr>
              <a:t>regret bounds</a:t>
            </a:r>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66800"/>
            <a:ext cx="9052560" cy="2667000"/>
          </a:xfrm>
        </p:spPr>
        <p:txBody>
          <a:bodyPr>
            <a:normAutofit/>
          </a:bodyPr>
          <a:lstStyle/>
          <a:p>
            <a:r>
              <a:rPr lang="en-US" sz="3400" dirty="0" smtClean="0"/>
              <a:t>There are </a:t>
            </a:r>
            <a:r>
              <a:rPr lang="en-US" sz="3400" i="1" dirty="0" smtClean="0">
                <a:solidFill>
                  <a:srgbClr val="FFC000"/>
                </a:solidFill>
              </a:rPr>
              <a:t>m</a:t>
            </a:r>
            <a:r>
              <a:rPr lang="en-US" sz="3400" dirty="0" smtClean="0"/>
              <a:t> advice sets, </a:t>
            </a:r>
          </a:p>
          <a:p>
            <a:r>
              <a:rPr lang="en-US" sz="3400" dirty="0" smtClean="0"/>
              <a:t>At round </a:t>
            </a:r>
            <a:r>
              <a:rPr lang="en-US" sz="3400" i="1" dirty="0" smtClean="0"/>
              <a:t>t</a:t>
            </a:r>
            <a:r>
              <a:rPr lang="en-US" sz="3400" dirty="0" smtClean="0"/>
              <a:t>, the algorithm receives</a:t>
            </a:r>
          </a:p>
          <a:p>
            <a:r>
              <a:rPr lang="en-US" sz="3400" dirty="0" smtClean="0"/>
              <a:t>The </a:t>
            </a:r>
            <a:r>
              <a:rPr lang="en-US" sz="3400" dirty="0" smtClean="0">
                <a:solidFill>
                  <a:srgbClr val="FFC000"/>
                </a:solidFill>
              </a:rPr>
              <a:t>current hypothesis</a:t>
            </a:r>
            <a:r>
              <a:rPr lang="en-US" sz="3400" dirty="0" smtClean="0"/>
              <a:t> is       , and the current advice variables are                           </a:t>
            </a:r>
            <a:endParaRPr lang="en-US" sz="3400" dirty="0"/>
          </a:p>
        </p:txBody>
      </p:sp>
      <p:pic>
        <p:nvPicPr>
          <p:cNvPr id="8" name="Picture 7" descr="TP_tmp.emf"/>
          <p:cNvPicPr>
            <a:picLocks noChangeAspect="1"/>
          </p:cNvPicPr>
          <p:nvPr>
            <p:custDataLst>
              <p:tags r:id="rId1"/>
            </p:custDataLst>
          </p:nvPr>
        </p:nvPicPr>
        <p:blipFill>
          <a:blip r:embed="rId7" cstate="print"/>
          <a:stretch>
            <a:fillRect/>
          </a:stretch>
        </p:blipFill>
        <p:spPr>
          <a:xfrm>
            <a:off x="5397725" y="2336800"/>
            <a:ext cx="622075" cy="482600"/>
          </a:xfrm>
          <a:prstGeom prst="rect">
            <a:avLst/>
          </a:prstGeom>
        </p:spPr>
      </p:pic>
      <p:sp>
        <p:nvSpPr>
          <p:cNvPr id="2" name="Title 1"/>
          <p:cNvSpPr>
            <a:spLocks noGrp="1"/>
          </p:cNvSpPr>
          <p:nvPr>
            <p:ph type="title"/>
          </p:nvPr>
        </p:nvSpPr>
        <p:spPr>
          <a:xfrm>
            <a:off x="502920" y="76200"/>
            <a:ext cx="9052560" cy="1295400"/>
          </a:xfrm>
        </p:spPr>
        <p:txBody>
          <a:bodyPr/>
          <a:lstStyle/>
          <a:p>
            <a:r>
              <a:rPr lang="en-US" dirty="0" smtClean="0"/>
              <a:t>Online KBSVMs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6" name="Picture 5" descr="TP_tmp.emf"/>
          <p:cNvPicPr>
            <a:picLocks noChangeAspect="1"/>
          </p:cNvPicPr>
          <p:nvPr>
            <p:custDataLst>
              <p:tags r:id="rId2"/>
            </p:custDataLst>
          </p:nvPr>
        </p:nvPicPr>
        <p:blipFill>
          <a:blip r:embed="rId8" cstate="print"/>
          <a:stretch>
            <a:fillRect/>
          </a:stretch>
        </p:blipFill>
        <p:spPr>
          <a:xfrm>
            <a:off x="7010400" y="1752600"/>
            <a:ext cx="1069531" cy="457200"/>
          </a:xfrm>
          <a:prstGeom prst="rect">
            <a:avLst/>
          </a:prstGeom>
        </p:spPr>
      </p:pic>
      <p:pic>
        <p:nvPicPr>
          <p:cNvPr id="10" name="Picture 9" descr="TP_tmp.emf"/>
          <p:cNvPicPr>
            <a:picLocks noChangeAspect="1"/>
          </p:cNvPicPr>
          <p:nvPr>
            <p:custDataLst>
              <p:tags r:id="rId3"/>
            </p:custDataLst>
          </p:nvPr>
        </p:nvPicPr>
        <p:blipFill>
          <a:blip r:embed="rId9" cstate="print"/>
          <a:stretch>
            <a:fillRect/>
          </a:stretch>
        </p:blipFill>
        <p:spPr>
          <a:xfrm>
            <a:off x="4572000" y="2895600"/>
            <a:ext cx="2691341" cy="482600"/>
          </a:xfrm>
          <a:prstGeom prst="rect">
            <a:avLst/>
          </a:prstGeom>
        </p:spPr>
      </p:pic>
      <p:pic>
        <p:nvPicPr>
          <p:cNvPr id="12" name="Picture 11" descr="TP_tmp.emf"/>
          <p:cNvPicPr>
            <a:picLocks noChangeAspect="1"/>
          </p:cNvPicPr>
          <p:nvPr>
            <p:custDataLst>
              <p:tags r:id="rId4"/>
            </p:custDataLst>
          </p:nvPr>
        </p:nvPicPr>
        <p:blipFill>
          <a:blip r:embed="rId10" cstate="print"/>
          <a:stretch>
            <a:fillRect/>
          </a:stretch>
        </p:blipFill>
        <p:spPr>
          <a:xfrm>
            <a:off x="5334000" y="1143000"/>
            <a:ext cx="2279783" cy="533400"/>
          </a:xfrm>
          <a:prstGeom prst="rect">
            <a:avLst/>
          </a:prstGeom>
        </p:spPr>
      </p:pic>
      <p:pic>
        <p:nvPicPr>
          <p:cNvPr id="11" name="Picture 10" descr="TP_tmp.emf"/>
          <p:cNvPicPr>
            <a:picLocks noChangeAspect="1"/>
          </p:cNvPicPr>
          <p:nvPr>
            <p:custDataLst>
              <p:tags r:id="rId5"/>
            </p:custDataLst>
          </p:nvPr>
        </p:nvPicPr>
        <p:blipFill>
          <a:blip r:embed="rId11" cstate="print"/>
          <a:stretch>
            <a:fillRect/>
          </a:stretch>
        </p:blipFill>
        <p:spPr bwMode="auto">
          <a:xfrm>
            <a:off x="228600" y="4470400"/>
            <a:ext cx="9366284" cy="2474947"/>
          </a:xfrm>
          <a:prstGeom prst="rect">
            <a:avLst/>
          </a:prstGeom>
          <a:noFill/>
          <a:ln/>
          <a:effectLst/>
        </p:spPr>
      </p:pic>
      <p:sp>
        <p:nvSpPr>
          <p:cNvPr id="15" name="TextBox 14"/>
          <p:cNvSpPr txBox="1"/>
          <p:nvPr/>
        </p:nvSpPr>
        <p:spPr>
          <a:xfrm>
            <a:off x="304800" y="3886200"/>
            <a:ext cx="7793672" cy="523220"/>
          </a:xfrm>
          <a:prstGeom prst="rect">
            <a:avLst/>
          </a:prstGeom>
          <a:noFill/>
        </p:spPr>
        <p:txBody>
          <a:bodyPr wrap="none" rtlCol="0">
            <a:spAutoFit/>
          </a:bodyPr>
          <a:lstStyle/>
          <a:p>
            <a:r>
              <a:rPr lang="en-US" sz="2800" dirty="0" smtClean="0"/>
              <a:t>At round </a:t>
            </a:r>
            <a:r>
              <a:rPr lang="en-US" sz="2800" i="1" dirty="0" smtClean="0"/>
              <a:t>t, </a:t>
            </a:r>
            <a:r>
              <a:rPr lang="en-US" sz="2800" dirty="0" smtClean="0"/>
              <a:t>the formulation for deriving an update is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66800"/>
            <a:ext cx="9052560" cy="2667000"/>
          </a:xfrm>
        </p:spPr>
        <p:txBody>
          <a:bodyPr>
            <a:normAutofit/>
          </a:bodyPr>
          <a:lstStyle/>
          <a:p>
            <a:r>
              <a:rPr lang="en-US" sz="3400" dirty="0" smtClean="0"/>
              <a:t>There are </a:t>
            </a:r>
            <a:r>
              <a:rPr lang="en-US" sz="3400" i="1" dirty="0" smtClean="0"/>
              <a:t>m</a:t>
            </a:r>
            <a:r>
              <a:rPr lang="en-US" sz="3400" dirty="0" smtClean="0"/>
              <a:t> advice sets, </a:t>
            </a:r>
          </a:p>
          <a:p>
            <a:r>
              <a:rPr lang="en-US" sz="3400" dirty="0" smtClean="0"/>
              <a:t>At round </a:t>
            </a:r>
            <a:r>
              <a:rPr lang="en-US" sz="3400" i="1" dirty="0" smtClean="0"/>
              <a:t>t</a:t>
            </a:r>
            <a:r>
              <a:rPr lang="en-US" sz="3400" dirty="0" smtClean="0"/>
              <a:t>, the algorithm receives</a:t>
            </a:r>
          </a:p>
          <a:p>
            <a:r>
              <a:rPr lang="en-US" sz="3400" dirty="0" smtClean="0"/>
              <a:t>The current hypothesis is       , and the current advice variables are                           </a:t>
            </a:r>
            <a:endParaRPr lang="en-US" sz="3400" dirty="0"/>
          </a:p>
        </p:txBody>
      </p:sp>
      <p:pic>
        <p:nvPicPr>
          <p:cNvPr id="8" name="Picture 7" descr="TP_tmp.emf"/>
          <p:cNvPicPr>
            <a:picLocks noChangeAspect="1"/>
          </p:cNvPicPr>
          <p:nvPr>
            <p:custDataLst>
              <p:tags r:id="rId1"/>
            </p:custDataLst>
          </p:nvPr>
        </p:nvPicPr>
        <p:blipFill>
          <a:blip r:embed="rId7" cstate="print"/>
          <a:stretch>
            <a:fillRect/>
          </a:stretch>
        </p:blipFill>
        <p:spPr>
          <a:xfrm>
            <a:off x="5397725" y="2336800"/>
            <a:ext cx="622075" cy="482600"/>
          </a:xfrm>
          <a:prstGeom prst="rect">
            <a:avLst/>
          </a:prstGeom>
        </p:spPr>
      </p:pic>
      <p:sp>
        <p:nvSpPr>
          <p:cNvPr id="2" name="Title 1"/>
          <p:cNvSpPr>
            <a:spLocks noGrp="1"/>
          </p:cNvSpPr>
          <p:nvPr>
            <p:ph type="title"/>
          </p:nvPr>
        </p:nvSpPr>
        <p:spPr>
          <a:xfrm>
            <a:off x="502920" y="76200"/>
            <a:ext cx="9052560" cy="1295400"/>
          </a:xfrm>
        </p:spPr>
        <p:txBody>
          <a:bodyPr/>
          <a:lstStyle/>
          <a:p>
            <a:r>
              <a:rPr lang="en-US" dirty="0" smtClean="0"/>
              <a:t>Formulation At The </a:t>
            </a:r>
            <a:r>
              <a:rPr lang="en-US" b="1" i="1" dirty="0" smtClean="0"/>
              <a:t>t</a:t>
            </a:r>
            <a:r>
              <a:rPr lang="en-US" dirty="0" smtClean="0"/>
              <a:t>-</a:t>
            </a:r>
            <a:r>
              <a:rPr lang="en-US" dirty="0" err="1" smtClean="0"/>
              <a:t>th</a:t>
            </a:r>
            <a:r>
              <a:rPr lang="en-US" dirty="0" smtClean="0"/>
              <a:t> Round</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6" name="Picture 5" descr="TP_tmp.emf"/>
          <p:cNvPicPr>
            <a:picLocks noChangeAspect="1"/>
          </p:cNvPicPr>
          <p:nvPr>
            <p:custDataLst>
              <p:tags r:id="rId2"/>
            </p:custDataLst>
          </p:nvPr>
        </p:nvPicPr>
        <p:blipFill>
          <a:blip r:embed="rId8" cstate="print"/>
          <a:stretch>
            <a:fillRect/>
          </a:stretch>
        </p:blipFill>
        <p:spPr>
          <a:xfrm>
            <a:off x="7010400" y="1752600"/>
            <a:ext cx="1069531" cy="457200"/>
          </a:xfrm>
          <a:prstGeom prst="rect">
            <a:avLst/>
          </a:prstGeom>
        </p:spPr>
      </p:pic>
      <p:pic>
        <p:nvPicPr>
          <p:cNvPr id="10" name="Picture 9" descr="TP_tmp.emf"/>
          <p:cNvPicPr>
            <a:picLocks noChangeAspect="1"/>
          </p:cNvPicPr>
          <p:nvPr>
            <p:custDataLst>
              <p:tags r:id="rId3"/>
            </p:custDataLst>
          </p:nvPr>
        </p:nvPicPr>
        <p:blipFill>
          <a:blip r:embed="rId9" cstate="print"/>
          <a:stretch>
            <a:fillRect/>
          </a:stretch>
        </p:blipFill>
        <p:spPr>
          <a:xfrm>
            <a:off x="4572000" y="2895600"/>
            <a:ext cx="2691341" cy="482600"/>
          </a:xfrm>
          <a:prstGeom prst="rect">
            <a:avLst/>
          </a:prstGeom>
        </p:spPr>
      </p:pic>
      <p:pic>
        <p:nvPicPr>
          <p:cNvPr id="12" name="Picture 11" descr="TP_tmp.emf"/>
          <p:cNvPicPr>
            <a:picLocks noChangeAspect="1"/>
          </p:cNvPicPr>
          <p:nvPr>
            <p:custDataLst>
              <p:tags r:id="rId4"/>
            </p:custDataLst>
          </p:nvPr>
        </p:nvPicPr>
        <p:blipFill>
          <a:blip r:embed="rId10" cstate="print"/>
          <a:stretch>
            <a:fillRect/>
          </a:stretch>
        </p:blipFill>
        <p:spPr>
          <a:xfrm>
            <a:off x="5334000" y="1143000"/>
            <a:ext cx="2279783" cy="533400"/>
          </a:xfrm>
          <a:prstGeom prst="rect">
            <a:avLst/>
          </a:prstGeom>
        </p:spPr>
      </p:pic>
      <p:pic>
        <p:nvPicPr>
          <p:cNvPr id="13" name="Picture 12" descr="TP_tmp.emf"/>
          <p:cNvPicPr>
            <a:picLocks noChangeAspect="1"/>
          </p:cNvPicPr>
          <p:nvPr>
            <p:custDataLst>
              <p:tags r:id="rId5"/>
            </p:custDataLst>
          </p:nvPr>
        </p:nvPicPr>
        <p:blipFill>
          <a:blip r:embed="rId11" cstate="print"/>
          <a:stretch>
            <a:fillRect/>
          </a:stretch>
        </p:blipFill>
        <p:spPr bwMode="auto">
          <a:xfrm>
            <a:off x="251885" y="4470400"/>
            <a:ext cx="9554622" cy="2460127"/>
          </a:xfrm>
          <a:prstGeom prst="rect">
            <a:avLst/>
          </a:prstGeom>
          <a:noFill/>
          <a:ln/>
          <a:effectLst/>
        </p:spPr>
      </p:pic>
      <p:sp>
        <p:nvSpPr>
          <p:cNvPr id="15" name="TextBox 14"/>
          <p:cNvSpPr txBox="1"/>
          <p:nvPr/>
        </p:nvSpPr>
        <p:spPr>
          <a:xfrm>
            <a:off x="533400" y="3657600"/>
            <a:ext cx="7391400" cy="523220"/>
          </a:xfrm>
          <a:prstGeom prst="rect">
            <a:avLst/>
          </a:prstGeom>
          <a:noFill/>
        </p:spPr>
        <p:txBody>
          <a:bodyPr wrap="square" rtlCol="0">
            <a:spAutoFit/>
          </a:bodyPr>
          <a:lstStyle/>
          <a:p>
            <a:r>
              <a:rPr lang="en-US" sz="2800" dirty="0" smtClean="0">
                <a:solidFill>
                  <a:srgbClr val="FFC000"/>
                </a:solidFill>
              </a:rPr>
              <a:t>proximal terms for hypothesis and advice vectors</a:t>
            </a:r>
            <a:endParaRPr lang="en-US" sz="2800" dirty="0">
              <a:solidFill>
                <a:srgbClr val="FFC000"/>
              </a:solidFill>
            </a:endParaRPr>
          </a:p>
        </p:txBody>
      </p:sp>
      <p:cxnSp>
        <p:nvCxnSpPr>
          <p:cNvPr id="16" name="Straight Arrow Connector 15"/>
          <p:cNvCxnSpPr/>
          <p:nvPr/>
        </p:nvCxnSpPr>
        <p:spPr>
          <a:xfrm rot="10800000" flipV="1">
            <a:off x="2895600" y="4191000"/>
            <a:ext cx="838200" cy="5334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76800" y="4191000"/>
            <a:ext cx="838200" cy="4572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295400"/>
          </a:xfrm>
        </p:spPr>
        <p:txBody>
          <a:bodyPr/>
          <a:lstStyle/>
          <a:p>
            <a:r>
              <a:rPr lang="en-US" dirty="0" smtClean="0"/>
              <a:t>Formulation At The </a:t>
            </a:r>
            <a:r>
              <a:rPr lang="en-US" b="1" i="1" dirty="0" smtClean="0"/>
              <a:t>t</a:t>
            </a:r>
            <a:r>
              <a:rPr lang="en-US" dirty="0" smtClean="0"/>
              <a:t>-</a:t>
            </a:r>
            <a:r>
              <a:rPr lang="en-US" dirty="0" err="1" smtClean="0"/>
              <a:t>th</a:t>
            </a:r>
            <a:r>
              <a:rPr lang="en-US" dirty="0" smtClean="0"/>
              <a:t> Round</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23" name="Picture 22" descr="TP_tmp.emf"/>
          <p:cNvPicPr>
            <a:picLocks noChangeAspect="1"/>
          </p:cNvPicPr>
          <p:nvPr>
            <p:custDataLst>
              <p:tags r:id="rId1"/>
            </p:custDataLst>
          </p:nvPr>
        </p:nvPicPr>
        <p:blipFill>
          <a:blip r:embed="rId7" cstate="print"/>
          <a:stretch>
            <a:fillRect/>
          </a:stretch>
        </p:blipFill>
        <p:spPr bwMode="auto">
          <a:xfrm>
            <a:off x="205018" y="4470400"/>
            <a:ext cx="9648355" cy="2461366"/>
          </a:xfrm>
          <a:prstGeom prst="rect">
            <a:avLst/>
          </a:prstGeom>
          <a:noFill/>
          <a:ln/>
          <a:effectLst/>
        </p:spPr>
      </p:pic>
      <p:sp>
        <p:nvSpPr>
          <p:cNvPr id="15" name="TextBox 14"/>
          <p:cNvSpPr txBox="1"/>
          <p:nvPr/>
        </p:nvSpPr>
        <p:spPr>
          <a:xfrm>
            <a:off x="4860417" y="3743980"/>
            <a:ext cx="1464183" cy="523220"/>
          </a:xfrm>
          <a:prstGeom prst="rect">
            <a:avLst/>
          </a:prstGeom>
          <a:noFill/>
        </p:spPr>
        <p:txBody>
          <a:bodyPr wrap="none" rtlCol="0">
            <a:spAutoFit/>
          </a:bodyPr>
          <a:lstStyle/>
          <a:p>
            <a:r>
              <a:rPr lang="en-US" sz="2800" dirty="0" smtClean="0">
                <a:solidFill>
                  <a:srgbClr val="FFC000"/>
                </a:solidFill>
              </a:rPr>
              <a:t>data loss</a:t>
            </a:r>
            <a:endParaRPr lang="en-US" sz="2800" dirty="0">
              <a:solidFill>
                <a:srgbClr val="FFC000"/>
              </a:solidFill>
            </a:endParaRPr>
          </a:p>
        </p:txBody>
      </p:sp>
      <p:cxnSp>
        <p:nvCxnSpPr>
          <p:cNvPr id="16" name="Straight Arrow Connector 15"/>
          <p:cNvCxnSpPr/>
          <p:nvPr/>
        </p:nvCxnSpPr>
        <p:spPr>
          <a:xfrm>
            <a:off x="6248400" y="4191000"/>
            <a:ext cx="533400" cy="4572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077200" y="4191000"/>
            <a:ext cx="533400" cy="4572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99394" y="3743980"/>
            <a:ext cx="1754006" cy="523220"/>
          </a:xfrm>
          <a:prstGeom prst="rect">
            <a:avLst/>
          </a:prstGeom>
          <a:noFill/>
        </p:spPr>
        <p:txBody>
          <a:bodyPr wrap="none" rtlCol="0">
            <a:spAutoFit/>
          </a:bodyPr>
          <a:lstStyle/>
          <a:p>
            <a:r>
              <a:rPr lang="en-US" sz="2800" dirty="0" smtClean="0">
                <a:solidFill>
                  <a:srgbClr val="FFC000"/>
                </a:solidFill>
              </a:rPr>
              <a:t>advice loss</a:t>
            </a:r>
            <a:endParaRPr lang="en-US" sz="2800" dirty="0">
              <a:solidFill>
                <a:srgbClr val="FFC000"/>
              </a:solidFill>
            </a:endParaRPr>
          </a:p>
        </p:txBody>
      </p:sp>
      <p:sp>
        <p:nvSpPr>
          <p:cNvPr id="19" name="Content Placeholder 2"/>
          <p:cNvSpPr txBox="1">
            <a:spLocks/>
          </p:cNvSpPr>
          <p:nvPr/>
        </p:nvSpPr>
        <p:spPr>
          <a:xfrm>
            <a:off x="502920" y="1066800"/>
            <a:ext cx="9052560" cy="2667000"/>
          </a:xfrm>
          <a:prstGeom prst="rect">
            <a:avLst/>
          </a:prstGeom>
        </p:spPr>
        <p:txBody>
          <a:bodyPr vert="horz" lIns="101882" tIns="50941" rIns="101882" bIns="50941" rtlCol="0">
            <a:normAutofit/>
          </a:bodyPr>
          <a:lstStyle/>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There are </a:t>
            </a:r>
            <a:r>
              <a:rPr kumimoji="0" lang="en-US" sz="34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3400" b="0" i="0" u="none" strike="noStrike" kern="1200" cap="none" spc="0" normalizeH="0" baseline="0" noProof="0" dirty="0" smtClean="0">
                <a:ln>
                  <a:noFill/>
                </a:ln>
                <a:solidFill>
                  <a:schemeClr val="tx1"/>
                </a:solidFill>
                <a:effectLst/>
                <a:uLnTx/>
                <a:uFillTx/>
                <a:latin typeface="+mn-lt"/>
                <a:ea typeface="+mn-ea"/>
                <a:cs typeface="+mn-cs"/>
              </a:rPr>
              <a:t> advice sets, </a:t>
            </a:r>
          </a:p>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At round </a:t>
            </a:r>
            <a:r>
              <a:rPr kumimoji="0" lang="en-US" sz="34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3400" b="0" i="0" u="none" strike="noStrike" kern="1200" cap="none" spc="0" normalizeH="0" baseline="0" noProof="0" dirty="0" smtClean="0">
                <a:ln>
                  <a:noFill/>
                </a:ln>
                <a:solidFill>
                  <a:schemeClr val="tx1"/>
                </a:solidFill>
                <a:effectLst/>
                <a:uLnTx/>
                <a:uFillTx/>
                <a:latin typeface="+mn-lt"/>
                <a:ea typeface="+mn-ea"/>
                <a:cs typeface="+mn-cs"/>
              </a:rPr>
              <a:t>, the algorithm receives</a:t>
            </a:r>
          </a:p>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The current hypothesis is       , and the current advice variables are                           </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19" descr="TP_tmp.emf"/>
          <p:cNvPicPr>
            <a:picLocks noChangeAspect="1"/>
          </p:cNvPicPr>
          <p:nvPr>
            <p:custDataLst>
              <p:tags r:id="rId2"/>
            </p:custDataLst>
          </p:nvPr>
        </p:nvPicPr>
        <p:blipFill>
          <a:blip r:embed="rId8" cstate="print"/>
          <a:stretch>
            <a:fillRect/>
          </a:stretch>
        </p:blipFill>
        <p:spPr>
          <a:xfrm>
            <a:off x="5397725" y="2336800"/>
            <a:ext cx="622075" cy="482600"/>
          </a:xfrm>
          <a:prstGeom prst="rect">
            <a:avLst/>
          </a:prstGeom>
        </p:spPr>
      </p:pic>
      <p:pic>
        <p:nvPicPr>
          <p:cNvPr id="21" name="Picture 20" descr="TP_tmp.emf"/>
          <p:cNvPicPr>
            <a:picLocks noChangeAspect="1"/>
          </p:cNvPicPr>
          <p:nvPr>
            <p:custDataLst>
              <p:tags r:id="rId3"/>
            </p:custDataLst>
          </p:nvPr>
        </p:nvPicPr>
        <p:blipFill>
          <a:blip r:embed="rId9" cstate="print"/>
          <a:stretch>
            <a:fillRect/>
          </a:stretch>
        </p:blipFill>
        <p:spPr>
          <a:xfrm>
            <a:off x="7010400" y="1752600"/>
            <a:ext cx="1069531" cy="457200"/>
          </a:xfrm>
          <a:prstGeom prst="rect">
            <a:avLst/>
          </a:prstGeom>
        </p:spPr>
      </p:pic>
      <p:pic>
        <p:nvPicPr>
          <p:cNvPr id="22" name="Picture 21" descr="TP_tmp.emf"/>
          <p:cNvPicPr>
            <a:picLocks noChangeAspect="1"/>
          </p:cNvPicPr>
          <p:nvPr>
            <p:custDataLst>
              <p:tags r:id="rId4"/>
            </p:custDataLst>
          </p:nvPr>
        </p:nvPicPr>
        <p:blipFill>
          <a:blip r:embed="rId10" cstate="print"/>
          <a:stretch>
            <a:fillRect/>
          </a:stretch>
        </p:blipFill>
        <p:spPr>
          <a:xfrm>
            <a:off x="4572000" y="2895600"/>
            <a:ext cx="2691341" cy="482600"/>
          </a:xfrm>
          <a:prstGeom prst="rect">
            <a:avLst/>
          </a:prstGeom>
        </p:spPr>
      </p:pic>
      <p:pic>
        <p:nvPicPr>
          <p:cNvPr id="24" name="Picture 23" descr="TP_tmp.emf"/>
          <p:cNvPicPr>
            <a:picLocks noChangeAspect="1"/>
          </p:cNvPicPr>
          <p:nvPr>
            <p:custDataLst>
              <p:tags r:id="rId5"/>
            </p:custDataLst>
          </p:nvPr>
        </p:nvPicPr>
        <p:blipFill>
          <a:blip r:embed="rId11" cstate="print"/>
          <a:stretch>
            <a:fillRect/>
          </a:stretch>
        </p:blipFill>
        <p:spPr>
          <a:xfrm>
            <a:off x="5334000" y="1143000"/>
            <a:ext cx="2279783" cy="533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295400"/>
          </a:xfrm>
        </p:spPr>
        <p:txBody>
          <a:bodyPr/>
          <a:lstStyle/>
          <a:p>
            <a:r>
              <a:rPr lang="en-US" dirty="0" smtClean="0"/>
              <a:t>Formulation At The </a:t>
            </a:r>
            <a:r>
              <a:rPr lang="en-US" b="1" i="1" dirty="0" smtClean="0"/>
              <a:t>t</a:t>
            </a:r>
            <a:r>
              <a:rPr lang="en-US" dirty="0" smtClean="0"/>
              <a:t>-</a:t>
            </a:r>
            <a:r>
              <a:rPr lang="en-US" dirty="0" err="1" smtClean="0"/>
              <a:t>th</a:t>
            </a:r>
            <a:r>
              <a:rPr lang="en-US" dirty="0" smtClean="0"/>
              <a:t> Round</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22" name="Picture 21" descr="TP_tmp.emf"/>
          <p:cNvPicPr>
            <a:picLocks noChangeAspect="1"/>
          </p:cNvPicPr>
          <p:nvPr>
            <p:custDataLst>
              <p:tags r:id="rId1"/>
            </p:custDataLst>
          </p:nvPr>
        </p:nvPicPr>
        <p:blipFill>
          <a:blip r:embed="rId7" cstate="print"/>
          <a:stretch>
            <a:fillRect/>
          </a:stretch>
        </p:blipFill>
        <p:spPr bwMode="auto">
          <a:xfrm>
            <a:off x="247056" y="4470400"/>
            <a:ext cx="9564278" cy="2462614"/>
          </a:xfrm>
          <a:prstGeom prst="rect">
            <a:avLst/>
          </a:prstGeom>
          <a:noFill/>
          <a:ln/>
          <a:effectLst/>
        </p:spPr>
      </p:pic>
      <p:sp>
        <p:nvSpPr>
          <p:cNvPr id="15" name="TextBox 14"/>
          <p:cNvSpPr txBox="1"/>
          <p:nvPr/>
        </p:nvSpPr>
        <p:spPr>
          <a:xfrm>
            <a:off x="5943600" y="3505200"/>
            <a:ext cx="1851725" cy="523220"/>
          </a:xfrm>
          <a:prstGeom prst="rect">
            <a:avLst/>
          </a:prstGeom>
          <a:noFill/>
        </p:spPr>
        <p:txBody>
          <a:bodyPr wrap="none" rtlCol="0">
            <a:spAutoFit/>
          </a:bodyPr>
          <a:lstStyle/>
          <a:p>
            <a:r>
              <a:rPr lang="en-US" sz="2800" dirty="0" smtClean="0">
                <a:solidFill>
                  <a:srgbClr val="FFC000"/>
                </a:solidFill>
              </a:rPr>
              <a:t>parameters</a:t>
            </a:r>
            <a:endParaRPr lang="en-US" sz="2800" dirty="0">
              <a:solidFill>
                <a:srgbClr val="FFC000"/>
              </a:solidFill>
            </a:endParaRPr>
          </a:p>
        </p:txBody>
      </p:sp>
      <p:cxnSp>
        <p:nvCxnSpPr>
          <p:cNvPr id="16" name="Straight Arrow Connector 15"/>
          <p:cNvCxnSpPr/>
          <p:nvPr/>
        </p:nvCxnSpPr>
        <p:spPr>
          <a:xfrm rot="5400000">
            <a:off x="6294697" y="4161097"/>
            <a:ext cx="533398" cy="288408"/>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2"/>
          </p:cNvCxnSpPr>
          <p:nvPr/>
        </p:nvCxnSpPr>
        <p:spPr>
          <a:xfrm rot="16200000" flipH="1">
            <a:off x="6790630" y="4107253"/>
            <a:ext cx="543580" cy="385914"/>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502920" y="1066800"/>
            <a:ext cx="9052560" cy="2667000"/>
          </a:xfrm>
        </p:spPr>
        <p:txBody>
          <a:bodyPr>
            <a:normAutofit/>
          </a:bodyPr>
          <a:lstStyle/>
          <a:p>
            <a:r>
              <a:rPr lang="en-US" sz="3400" dirty="0" smtClean="0"/>
              <a:t>There are </a:t>
            </a:r>
            <a:r>
              <a:rPr lang="en-US" sz="3400" i="1" dirty="0" smtClean="0"/>
              <a:t>m</a:t>
            </a:r>
            <a:r>
              <a:rPr lang="en-US" sz="3400" dirty="0" smtClean="0"/>
              <a:t> advice sets, </a:t>
            </a:r>
          </a:p>
          <a:p>
            <a:r>
              <a:rPr lang="en-US" sz="3400" dirty="0" smtClean="0"/>
              <a:t>At round </a:t>
            </a:r>
            <a:r>
              <a:rPr lang="en-US" sz="3400" i="1" dirty="0" smtClean="0"/>
              <a:t>t</a:t>
            </a:r>
            <a:r>
              <a:rPr lang="en-US" sz="3400" dirty="0" smtClean="0"/>
              <a:t>, the algorithm receives</a:t>
            </a:r>
          </a:p>
          <a:p>
            <a:r>
              <a:rPr lang="en-US" sz="3400" dirty="0" smtClean="0"/>
              <a:t>The current hypothesis is       , and the current advice variables are                           </a:t>
            </a:r>
            <a:endParaRPr lang="en-US" sz="3400" dirty="0"/>
          </a:p>
        </p:txBody>
      </p:sp>
      <p:pic>
        <p:nvPicPr>
          <p:cNvPr id="18" name="Picture 17" descr="TP_tmp.emf"/>
          <p:cNvPicPr>
            <a:picLocks noChangeAspect="1"/>
          </p:cNvPicPr>
          <p:nvPr>
            <p:custDataLst>
              <p:tags r:id="rId2"/>
            </p:custDataLst>
          </p:nvPr>
        </p:nvPicPr>
        <p:blipFill>
          <a:blip r:embed="rId8" cstate="print"/>
          <a:stretch>
            <a:fillRect/>
          </a:stretch>
        </p:blipFill>
        <p:spPr>
          <a:xfrm>
            <a:off x="5397725" y="2336800"/>
            <a:ext cx="622075" cy="482600"/>
          </a:xfrm>
          <a:prstGeom prst="rect">
            <a:avLst/>
          </a:prstGeom>
        </p:spPr>
      </p:pic>
      <p:pic>
        <p:nvPicPr>
          <p:cNvPr id="19" name="Picture 18" descr="TP_tmp.emf"/>
          <p:cNvPicPr>
            <a:picLocks noChangeAspect="1"/>
          </p:cNvPicPr>
          <p:nvPr>
            <p:custDataLst>
              <p:tags r:id="rId3"/>
            </p:custDataLst>
          </p:nvPr>
        </p:nvPicPr>
        <p:blipFill>
          <a:blip r:embed="rId9" cstate="print"/>
          <a:stretch>
            <a:fillRect/>
          </a:stretch>
        </p:blipFill>
        <p:spPr>
          <a:xfrm>
            <a:off x="7010400" y="1752600"/>
            <a:ext cx="1069531" cy="457200"/>
          </a:xfrm>
          <a:prstGeom prst="rect">
            <a:avLst/>
          </a:prstGeom>
        </p:spPr>
      </p:pic>
      <p:pic>
        <p:nvPicPr>
          <p:cNvPr id="20" name="Picture 19" descr="TP_tmp.emf"/>
          <p:cNvPicPr>
            <a:picLocks noChangeAspect="1"/>
          </p:cNvPicPr>
          <p:nvPr>
            <p:custDataLst>
              <p:tags r:id="rId4"/>
            </p:custDataLst>
          </p:nvPr>
        </p:nvPicPr>
        <p:blipFill>
          <a:blip r:embed="rId10" cstate="print"/>
          <a:stretch>
            <a:fillRect/>
          </a:stretch>
        </p:blipFill>
        <p:spPr>
          <a:xfrm>
            <a:off x="4572000" y="2895600"/>
            <a:ext cx="2691341" cy="482600"/>
          </a:xfrm>
          <a:prstGeom prst="rect">
            <a:avLst/>
          </a:prstGeom>
        </p:spPr>
      </p:pic>
      <p:pic>
        <p:nvPicPr>
          <p:cNvPr id="21" name="Picture 20" descr="TP_tmp.emf"/>
          <p:cNvPicPr>
            <a:picLocks noChangeAspect="1"/>
          </p:cNvPicPr>
          <p:nvPr>
            <p:custDataLst>
              <p:tags r:id="rId5"/>
            </p:custDataLst>
          </p:nvPr>
        </p:nvPicPr>
        <p:blipFill>
          <a:blip r:embed="rId11" cstate="print"/>
          <a:stretch>
            <a:fillRect/>
          </a:stretch>
        </p:blipFill>
        <p:spPr>
          <a:xfrm>
            <a:off x="5334000" y="1143000"/>
            <a:ext cx="2279783" cy="533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295400"/>
          </a:xfrm>
        </p:spPr>
        <p:txBody>
          <a:bodyPr/>
          <a:lstStyle/>
          <a:p>
            <a:r>
              <a:rPr lang="en-US" dirty="0" smtClean="0"/>
              <a:t>Formulation At The </a:t>
            </a:r>
            <a:r>
              <a:rPr lang="en-US" b="1" i="1" dirty="0" smtClean="0"/>
              <a:t>t</a:t>
            </a:r>
            <a:r>
              <a:rPr lang="en-US" dirty="0" smtClean="0"/>
              <a:t>-</a:t>
            </a:r>
            <a:r>
              <a:rPr lang="en-US" dirty="0" err="1" smtClean="0"/>
              <a:t>th</a:t>
            </a:r>
            <a:r>
              <a:rPr lang="en-US" dirty="0" smtClean="0"/>
              <a:t> Round</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4" name="Picture 13" descr="TP_tmp.emf"/>
          <p:cNvPicPr>
            <a:picLocks noChangeAspect="1"/>
          </p:cNvPicPr>
          <p:nvPr>
            <p:custDataLst>
              <p:tags r:id="rId1"/>
            </p:custDataLst>
          </p:nvPr>
        </p:nvPicPr>
        <p:blipFill>
          <a:blip r:embed="rId7" cstate="print"/>
          <a:stretch>
            <a:fillRect/>
          </a:stretch>
        </p:blipFill>
        <p:spPr bwMode="auto">
          <a:xfrm>
            <a:off x="247073" y="4470400"/>
            <a:ext cx="9564245" cy="2462605"/>
          </a:xfrm>
          <a:prstGeom prst="rect">
            <a:avLst/>
          </a:prstGeom>
          <a:noFill/>
          <a:ln/>
          <a:effectLst/>
        </p:spPr>
      </p:pic>
      <p:sp>
        <p:nvSpPr>
          <p:cNvPr id="15" name="TextBox 14"/>
          <p:cNvSpPr txBox="1"/>
          <p:nvPr/>
        </p:nvSpPr>
        <p:spPr>
          <a:xfrm>
            <a:off x="6477001" y="5334000"/>
            <a:ext cx="3505199" cy="1292662"/>
          </a:xfrm>
          <a:prstGeom prst="rect">
            <a:avLst/>
          </a:prstGeom>
          <a:noFill/>
        </p:spPr>
        <p:txBody>
          <a:bodyPr wrap="square" rtlCol="0">
            <a:spAutoFit/>
          </a:bodyPr>
          <a:lstStyle/>
          <a:p>
            <a:r>
              <a:rPr lang="en-US" sz="2600" dirty="0" smtClean="0">
                <a:solidFill>
                  <a:srgbClr val="FFC000"/>
                </a:solidFill>
              </a:rPr>
              <a:t>inequality constraints make deriving a closed-form update impossible</a:t>
            </a:r>
            <a:endParaRPr lang="en-US" sz="2600" dirty="0">
              <a:solidFill>
                <a:srgbClr val="FFC000"/>
              </a:solidFill>
            </a:endParaRPr>
          </a:p>
        </p:txBody>
      </p:sp>
      <p:cxnSp>
        <p:nvCxnSpPr>
          <p:cNvPr id="16" name="Straight Arrow Connector 15"/>
          <p:cNvCxnSpPr/>
          <p:nvPr/>
        </p:nvCxnSpPr>
        <p:spPr>
          <a:xfrm rot="10800000">
            <a:off x="4419600" y="5562600"/>
            <a:ext cx="2057400" cy="2286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4572000" y="5943600"/>
            <a:ext cx="1905000" cy="3810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4572000" y="6172200"/>
            <a:ext cx="1905000" cy="6096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
          </p:nvPr>
        </p:nvSpPr>
        <p:spPr>
          <a:xfrm>
            <a:off x="502920" y="1066800"/>
            <a:ext cx="9052560" cy="2667000"/>
          </a:xfrm>
        </p:spPr>
        <p:txBody>
          <a:bodyPr>
            <a:normAutofit/>
          </a:bodyPr>
          <a:lstStyle/>
          <a:p>
            <a:r>
              <a:rPr lang="en-US" sz="3400" dirty="0" smtClean="0"/>
              <a:t>There are </a:t>
            </a:r>
            <a:r>
              <a:rPr lang="en-US" sz="3400" i="1" dirty="0" smtClean="0"/>
              <a:t>m</a:t>
            </a:r>
            <a:r>
              <a:rPr lang="en-US" sz="3400" dirty="0" smtClean="0"/>
              <a:t> advice sets, </a:t>
            </a:r>
          </a:p>
          <a:p>
            <a:r>
              <a:rPr lang="en-US" sz="3400" dirty="0" smtClean="0"/>
              <a:t>At round </a:t>
            </a:r>
            <a:r>
              <a:rPr lang="en-US" sz="3400" i="1" dirty="0" smtClean="0"/>
              <a:t>t</a:t>
            </a:r>
            <a:r>
              <a:rPr lang="en-US" sz="3400" dirty="0" smtClean="0"/>
              <a:t>, the algorithm receives</a:t>
            </a:r>
          </a:p>
          <a:p>
            <a:r>
              <a:rPr lang="en-US" sz="3400" dirty="0" smtClean="0"/>
              <a:t>The current hypothesis is       , and the current advice variables are                           </a:t>
            </a:r>
            <a:endParaRPr lang="en-US" sz="3400" dirty="0"/>
          </a:p>
        </p:txBody>
      </p:sp>
      <p:pic>
        <p:nvPicPr>
          <p:cNvPr id="20" name="Picture 19" descr="TP_tmp.emf"/>
          <p:cNvPicPr>
            <a:picLocks noChangeAspect="1"/>
          </p:cNvPicPr>
          <p:nvPr>
            <p:custDataLst>
              <p:tags r:id="rId2"/>
            </p:custDataLst>
          </p:nvPr>
        </p:nvPicPr>
        <p:blipFill>
          <a:blip r:embed="rId8" cstate="print"/>
          <a:stretch>
            <a:fillRect/>
          </a:stretch>
        </p:blipFill>
        <p:spPr>
          <a:xfrm>
            <a:off x="5397725" y="2336800"/>
            <a:ext cx="622075" cy="482600"/>
          </a:xfrm>
          <a:prstGeom prst="rect">
            <a:avLst/>
          </a:prstGeom>
        </p:spPr>
      </p:pic>
      <p:pic>
        <p:nvPicPr>
          <p:cNvPr id="21" name="Picture 20" descr="TP_tmp.emf"/>
          <p:cNvPicPr>
            <a:picLocks noChangeAspect="1"/>
          </p:cNvPicPr>
          <p:nvPr>
            <p:custDataLst>
              <p:tags r:id="rId3"/>
            </p:custDataLst>
          </p:nvPr>
        </p:nvPicPr>
        <p:blipFill>
          <a:blip r:embed="rId9" cstate="print"/>
          <a:stretch>
            <a:fillRect/>
          </a:stretch>
        </p:blipFill>
        <p:spPr>
          <a:xfrm>
            <a:off x="7010400" y="1752600"/>
            <a:ext cx="1069531" cy="457200"/>
          </a:xfrm>
          <a:prstGeom prst="rect">
            <a:avLst/>
          </a:prstGeom>
        </p:spPr>
      </p:pic>
      <p:pic>
        <p:nvPicPr>
          <p:cNvPr id="22" name="Picture 21" descr="TP_tmp.emf"/>
          <p:cNvPicPr>
            <a:picLocks noChangeAspect="1"/>
          </p:cNvPicPr>
          <p:nvPr>
            <p:custDataLst>
              <p:tags r:id="rId4"/>
            </p:custDataLst>
          </p:nvPr>
        </p:nvPicPr>
        <p:blipFill>
          <a:blip r:embed="rId10" cstate="print"/>
          <a:stretch>
            <a:fillRect/>
          </a:stretch>
        </p:blipFill>
        <p:spPr>
          <a:xfrm>
            <a:off x="4572000" y="2895600"/>
            <a:ext cx="2691341" cy="482600"/>
          </a:xfrm>
          <a:prstGeom prst="rect">
            <a:avLst/>
          </a:prstGeom>
        </p:spPr>
      </p:pic>
      <p:pic>
        <p:nvPicPr>
          <p:cNvPr id="23" name="Picture 22" descr="TP_tmp.emf"/>
          <p:cNvPicPr>
            <a:picLocks noChangeAspect="1"/>
          </p:cNvPicPr>
          <p:nvPr>
            <p:custDataLst>
              <p:tags r:id="rId5"/>
            </p:custDataLst>
          </p:nvPr>
        </p:nvPicPr>
        <p:blipFill>
          <a:blip r:embed="rId11" cstate="print"/>
          <a:stretch>
            <a:fillRect/>
          </a:stretch>
        </p:blipFill>
        <p:spPr>
          <a:xfrm>
            <a:off x="5334000" y="1143000"/>
            <a:ext cx="2279783" cy="533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66800"/>
            <a:ext cx="9052560" cy="2667000"/>
          </a:xfrm>
        </p:spPr>
        <p:txBody>
          <a:bodyPr>
            <a:normAutofit/>
          </a:bodyPr>
          <a:lstStyle/>
          <a:p>
            <a:r>
              <a:rPr lang="en-US" sz="3400" dirty="0" smtClean="0"/>
              <a:t>There are </a:t>
            </a:r>
            <a:r>
              <a:rPr lang="en-US" sz="3400" i="1" dirty="0" smtClean="0"/>
              <a:t>m</a:t>
            </a:r>
            <a:r>
              <a:rPr lang="en-US" sz="3400" dirty="0" smtClean="0"/>
              <a:t> advice sets, </a:t>
            </a:r>
          </a:p>
          <a:p>
            <a:r>
              <a:rPr lang="en-US" sz="3400" dirty="0" smtClean="0"/>
              <a:t>At round </a:t>
            </a:r>
            <a:r>
              <a:rPr lang="en-US" sz="3400" i="1" dirty="0" smtClean="0"/>
              <a:t>t</a:t>
            </a:r>
            <a:r>
              <a:rPr lang="en-US" sz="3400" dirty="0" smtClean="0"/>
              <a:t>, the algorithm receives</a:t>
            </a:r>
          </a:p>
          <a:p>
            <a:r>
              <a:rPr lang="en-US" sz="3400" dirty="0" smtClean="0"/>
              <a:t>The current hypothesis is      , and the current advice-vector estimates are                           </a:t>
            </a:r>
            <a:endParaRPr lang="en-US" sz="3400" dirty="0"/>
          </a:p>
        </p:txBody>
      </p:sp>
      <p:pic>
        <p:nvPicPr>
          <p:cNvPr id="8" name="Picture 7" descr="TP_tmp.emf"/>
          <p:cNvPicPr>
            <a:picLocks noChangeAspect="1"/>
          </p:cNvPicPr>
          <p:nvPr>
            <p:custDataLst>
              <p:tags r:id="rId1"/>
            </p:custDataLst>
          </p:nvPr>
        </p:nvPicPr>
        <p:blipFill>
          <a:blip r:embed="rId7" cstate="print"/>
          <a:stretch>
            <a:fillRect/>
          </a:stretch>
        </p:blipFill>
        <p:spPr>
          <a:xfrm>
            <a:off x="5397725" y="2336800"/>
            <a:ext cx="622075" cy="482600"/>
          </a:xfrm>
          <a:prstGeom prst="rect">
            <a:avLst/>
          </a:prstGeom>
        </p:spPr>
      </p:pic>
      <p:sp>
        <p:nvSpPr>
          <p:cNvPr id="2" name="Title 1"/>
          <p:cNvSpPr>
            <a:spLocks noGrp="1"/>
          </p:cNvSpPr>
          <p:nvPr>
            <p:ph type="title"/>
          </p:nvPr>
        </p:nvSpPr>
        <p:spPr>
          <a:xfrm>
            <a:off x="502920" y="76200"/>
            <a:ext cx="9052560" cy="1295400"/>
          </a:xfrm>
        </p:spPr>
        <p:txBody>
          <a:bodyPr/>
          <a:lstStyle/>
          <a:p>
            <a:r>
              <a:rPr lang="en-US" dirty="0" smtClean="0"/>
              <a:t>Formulation At The </a:t>
            </a:r>
            <a:r>
              <a:rPr lang="en-US" b="1" i="1" dirty="0" smtClean="0"/>
              <a:t>t</a:t>
            </a:r>
            <a:r>
              <a:rPr lang="en-US" dirty="0" smtClean="0"/>
              <a:t>-</a:t>
            </a:r>
            <a:r>
              <a:rPr lang="en-US" dirty="0" err="1" smtClean="0"/>
              <a:t>th</a:t>
            </a:r>
            <a:r>
              <a:rPr lang="en-US" dirty="0" smtClean="0"/>
              <a:t> Round</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6" name="Picture 5" descr="TP_tmp.emf"/>
          <p:cNvPicPr>
            <a:picLocks noChangeAspect="1"/>
          </p:cNvPicPr>
          <p:nvPr>
            <p:custDataLst>
              <p:tags r:id="rId2"/>
            </p:custDataLst>
          </p:nvPr>
        </p:nvPicPr>
        <p:blipFill>
          <a:blip r:embed="rId8" cstate="print"/>
          <a:stretch>
            <a:fillRect/>
          </a:stretch>
        </p:blipFill>
        <p:spPr>
          <a:xfrm>
            <a:off x="7010400" y="1752600"/>
            <a:ext cx="1069531" cy="457200"/>
          </a:xfrm>
          <a:prstGeom prst="rect">
            <a:avLst/>
          </a:prstGeom>
        </p:spPr>
      </p:pic>
      <p:pic>
        <p:nvPicPr>
          <p:cNvPr id="10" name="Picture 9" descr="TP_tmp.emf"/>
          <p:cNvPicPr>
            <a:picLocks noChangeAspect="1"/>
          </p:cNvPicPr>
          <p:nvPr>
            <p:custDataLst>
              <p:tags r:id="rId3"/>
            </p:custDataLst>
          </p:nvPr>
        </p:nvPicPr>
        <p:blipFill>
          <a:blip r:embed="rId9" cstate="print"/>
          <a:stretch>
            <a:fillRect/>
          </a:stretch>
        </p:blipFill>
        <p:spPr>
          <a:xfrm>
            <a:off x="5867400" y="2895600"/>
            <a:ext cx="2691341" cy="482600"/>
          </a:xfrm>
          <a:prstGeom prst="rect">
            <a:avLst/>
          </a:prstGeom>
        </p:spPr>
      </p:pic>
      <p:pic>
        <p:nvPicPr>
          <p:cNvPr id="12" name="Picture 11" descr="TP_tmp.emf"/>
          <p:cNvPicPr>
            <a:picLocks noChangeAspect="1"/>
          </p:cNvPicPr>
          <p:nvPr>
            <p:custDataLst>
              <p:tags r:id="rId4"/>
            </p:custDataLst>
          </p:nvPr>
        </p:nvPicPr>
        <p:blipFill>
          <a:blip r:embed="rId10" cstate="print"/>
          <a:stretch>
            <a:fillRect/>
          </a:stretch>
        </p:blipFill>
        <p:spPr>
          <a:xfrm>
            <a:off x="5334000" y="1143000"/>
            <a:ext cx="2279783" cy="533400"/>
          </a:xfrm>
          <a:prstGeom prst="rect">
            <a:avLst/>
          </a:prstGeom>
        </p:spPr>
      </p:pic>
      <p:pic>
        <p:nvPicPr>
          <p:cNvPr id="14" name="Picture 13" descr="TP_tmp.emf"/>
          <p:cNvPicPr>
            <a:picLocks noChangeAspect="1"/>
          </p:cNvPicPr>
          <p:nvPr>
            <p:custDataLst>
              <p:tags r:id="rId5"/>
            </p:custDataLst>
          </p:nvPr>
        </p:nvPicPr>
        <p:blipFill>
          <a:blip r:embed="rId11" cstate="print"/>
          <a:stretch>
            <a:fillRect/>
          </a:stretch>
        </p:blipFill>
        <p:spPr bwMode="auto">
          <a:xfrm>
            <a:off x="247073" y="4470400"/>
            <a:ext cx="9564245" cy="2462605"/>
          </a:xfrm>
          <a:prstGeom prst="rect">
            <a:avLst/>
          </a:prstGeom>
          <a:noFill/>
          <a:ln/>
          <a:effectLst/>
        </p:spPr>
      </p:pic>
      <p:sp>
        <p:nvSpPr>
          <p:cNvPr id="15" name="TextBox 14"/>
          <p:cNvSpPr txBox="1"/>
          <p:nvPr/>
        </p:nvSpPr>
        <p:spPr>
          <a:xfrm>
            <a:off x="6477001" y="5334000"/>
            <a:ext cx="3505199" cy="1292662"/>
          </a:xfrm>
          <a:prstGeom prst="rect">
            <a:avLst/>
          </a:prstGeom>
          <a:noFill/>
        </p:spPr>
        <p:txBody>
          <a:bodyPr wrap="square" rtlCol="0">
            <a:spAutoFit/>
          </a:bodyPr>
          <a:lstStyle/>
          <a:p>
            <a:r>
              <a:rPr lang="en-US" sz="2600" dirty="0" smtClean="0">
                <a:solidFill>
                  <a:srgbClr val="FFC000"/>
                </a:solidFill>
              </a:rPr>
              <a:t>inequality constraints make deriving a closed-form update impossible</a:t>
            </a:r>
            <a:endParaRPr lang="en-US" sz="2600" dirty="0">
              <a:solidFill>
                <a:srgbClr val="FFC000"/>
              </a:solidFill>
            </a:endParaRPr>
          </a:p>
        </p:txBody>
      </p:sp>
      <p:cxnSp>
        <p:nvCxnSpPr>
          <p:cNvPr id="16" name="Straight Arrow Connector 15"/>
          <p:cNvCxnSpPr/>
          <p:nvPr/>
        </p:nvCxnSpPr>
        <p:spPr>
          <a:xfrm rot="10800000">
            <a:off x="4419600" y="5562600"/>
            <a:ext cx="2057400" cy="2286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4572000" y="5943600"/>
            <a:ext cx="1905000" cy="3810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4572000" y="6172200"/>
            <a:ext cx="1905000" cy="6096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rot="19998645">
            <a:off x="1166062" y="1951965"/>
            <a:ext cx="7060233" cy="3134695"/>
          </a:xfrm>
          <a:prstGeom prst="roundRect">
            <a:avLst/>
          </a:prstGeom>
          <a:noFill/>
          <a:ln w="63500" cap="rnd" cmpd="dbl">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rgbClr val="C00000"/>
                </a:solidFill>
                <a:latin typeface="Tw Cen MT Condensed" pitchFamily="34" charset="0"/>
              </a:rPr>
              <a:t>DECOMPOSE INTO SMALLER SUBPROBLEMS</a:t>
            </a:r>
            <a:endParaRPr lang="en-US" sz="7000" b="1" dirty="0">
              <a:solidFill>
                <a:srgbClr val="C00000"/>
              </a:solidFill>
              <a:latin typeface="Tw Cen MT Condense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1600200"/>
          </a:xfrm>
        </p:spPr>
        <p:txBody>
          <a:bodyPr>
            <a:normAutofit lnSpcReduction="10000"/>
          </a:bodyPr>
          <a:lstStyle/>
          <a:p>
            <a:r>
              <a:rPr lang="en-US" sz="3400" dirty="0" smtClean="0"/>
              <a:t>First sub-problem: update hypothesis by </a:t>
            </a:r>
            <a:r>
              <a:rPr lang="en-US" sz="3400" dirty="0" smtClean="0">
                <a:solidFill>
                  <a:srgbClr val="FFC000"/>
                </a:solidFill>
              </a:rPr>
              <a:t>fixing the advice variables, </a:t>
            </a:r>
            <a:r>
              <a:rPr lang="en-US" sz="3400" dirty="0" smtClean="0"/>
              <a:t>to their values at the </a:t>
            </a:r>
            <a:r>
              <a:rPr lang="en-US" sz="3400" i="1" dirty="0" smtClean="0"/>
              <a:t>t</a:t>
            </a:r>
            <a:r>
              <a:rPr lang="en-US" sz="3400" dirty="0" smtClean="0"/>
              <a:t>-</a:t>
            </a:r>
            <a:r>
              <a:rPr lang="en-US" sz="3400" dirty="0" err="1" smtClean="0"/>
              <a:t>th</a:t>
            </a:r>
            <a:r>
              <a:rPr lang="en-US" sz="3400" dirty="0" smtClean="0"/>
              <a:t> iteration</a:t>
            </a:r>
            <a:endParaRPr lang="en-US" sz="2900" dirty="0">
              <a:solidFill>
                <a:schemeClr val="bg1"/>
              </a:solidFill>
            </a:endParaRPr>
          </a:p>
        </p:txBody>
      </p:sp>
      <p:sp>
        <p:nvSpPr>
          <p:cNvPr id="2" name="Title 1"/>
          <p:cNvSpPr>
            <a:spLocks noGrp="1"/>
          </p:cNvSpPr>
          <p:nvPr>
            <p:ph type="title"/>
          </p:nvPr>
        </p:nvSpPr>
        <p:spPr>
          <a:xfrm>
            <a:off x="502920" y="76200"/>
            <a:ext cx="9052560" cy="1295400"/>
          </a:xfrm>
        </p:spPr>
        <p:txBody>
          <a:bodyPr>
            <a:normAutofit fontScale="90000"/>
          </a:bodyPr>
          <a:lstStyle/>
          <a:p>
            <a:r>
              <a:rPr lang="en-US" dirty="0" smtClean="0"/>
              <a:t>Decompose Into </a:t>
            </a:r>
            <a:r>
              <a:rPr lang="en-US" i="1" dirty="0" smtClean="0"/>
              <a:t>m+1</a:t>
            </a:r>
            <a:r>
              <a:rPr lang="en-US" dirty="0" smtClean="0"/>
              <a:t> Sub-problems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4" name="Picture 13" descr="TP_tmp.emf"/>
          <p:cNvPicPr>
            <a:picLocks noChangeAspect="1"/>
          </p:cNvPicPr>
          <p:nvPr>
            <p:custDataLst>
              <p:tags r:id="rId1"/>
            </p:custDataLst>
          </p:nvPr>
        </p:nvPicPr>
        <p:blipFill>
          <a:blip r:embed="rId4" cstate="print"/>
          <a:stretch>
            <a:fillRect/>
          </a:stretch>
        </p:blipFill>
        <p:spPr bwMode="auto">
          <a:xfrm>
            <a:off x="265521" y="2718985"/>
            <a:ext cx="9564311" cy="2462622"/>
          </a:xfrm>
          <a:prstGeom prst="rect">
            <a:avLst/>
          </a:prstGeom>
          <a:noFill/>
          <a:ln/>
          <a:effectLst/>
        </p:spPr>
      </p:pic>
      <p:pic>
        <p:nvPicPr>
          <p:cNvPr id="12" name="Picture 11" descr="TP_tmp.emf"/>
          <p:cNvPicPr>
            <a:picLocks noChangeAspect="1"/>
          </p:cNvPicPr>
          <p:nvPr>
            <p:custDataLst>
              <p:tags r:id="rId2"/>
            </p:custDataLst>
          </p:nvPr>
        </p:nvPicPr>
        <p:blipFill>
          <a:blip r:embed="rId5" cstate="print"/>
          <a:stretch>
            <a:fillRect/>
          </a:stretch>
        </p:blipFill>
        <p:spPr>
          <a:xfrm>
            <a:off x="2590800" y="2133600"/>
            <a:ext cx="1336913" cy="381000"/>
          </a:xfrm>
          <a:prstGeom prst="rect">
            <a:avLst/>
          </a:prstGeom>
        </p:spPr>
      </p:pic>
      <p:sp>
        <p:nvSpPr>
          <p:cNvPr id="13" name="Content Placeholder 2"/>
          <p:cNvSpPr txBox="1">
            <a:spLocks/>
          </p:cNvSpPr>
          <p:nvPr/>
        </p:nvSpPr>
        <p:spPr>
          <a:xfrm>
            <a:off x="533400" y="5334000"/>
            <a:ext cx="9052560" cy="1600200"/>
          </a:xfrm>
          <a:prstGeom prst="rect">
            <a:avLst/>
          </a:prstGeom>
        </p:spPr>
        <p:txBody>
          <a:bodyPr vert="horz" lIns="101882" tIns="50941" rIns="101882" bIns="50941" rtlCol="0">
            <a:normAutofit/>
          </a:bodyPr>
          <a:lstStyle/>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Some </a:t>
            </a:r>
            <a:r>
              <a:rPr kumimoji="0" lang="en-US" sz="3400" b="0" i="0" u="none" strike="noStrike" kern="1200" cap="none" spc="0" normalizeH="0" baseline="0" noProof="0" dirty="0" smtClean="0">
                <a:ln>
                  <a:noFill/>
                </a:ln>
                <a:solidFill>
                  <a:srgbClr val="FFC000"/>
                </a:solidFill>
                <a:effectLst/>
                <a:uLnTx/>
                <a:uFillTx/>
                <a:latin typeface="+mn-lt"/>
                <a:ea typeface="+mn-ea"/>
                <a:cs typeface="+mn-cs"/>
              </a:rPr>
              <a:t>objective</a:t>
            </a:r>
            <a:r>
              <a:rPr kumimoji="0" lang="en-US" sz="3400" b="0" i="0" u="none" strike="noStrike" kern="1200" cap="none" spc="0" normalizeH="0" noProof="0" dirty="0" smtClean="0">
                <a:ln>
                  <a:noFill/>
                </a:ln>
                <a:solidFill>
                  <a:srgbClr val="FFC000"/>
                </a:solidFill>
                <a:effectLst/>
                <a:uLnTx/>
                <a:uFillTx/>
                <a:latin typeface="+mn-lt"/>
                <a:ea typeface="+mn-ea"/>
                <a:cs typeface="+mn-cs"/>
              </a:rPr>
              <a:t> terms and constraints drop out</a:t>
            </a:r>
            <a:r>
              <a:rPr kumimoji="0" lang="en-US" sz="3400" b="0" i="0" u="none" strike="noStrike" kern="1200" cap="none" spc="0" normalizeH="0" noProof="0" dirty="0" smtClean="0">
                <a:ln>
                  <a:noFill/>
                </a:ln>
                <a:solidFill>
                  <a:schemeClr val="tx1"/>
                </a:solidFill>
                <a:effectLst/>
                <a:uLnTx/>
                <a:uFillTx/>
                <a:latin typeface="+mn-lt"/>
                <a:ea typeface="+mn-ea"/>
                <a:cs typeface="+mn-cs"/>
              </a:rPr>
              <a:t> of the formulation</a:t>
            </a:r>
            <a:endParaRPr kumimoji="0" lang="en-US" sz="2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2667000"/>
          </a:xfrm>
        </p:spPr>
        <p:txBody>
          <a:bodyPr>
            <a:normAutofit lnSpcReduction="10000"/>
          </a:bodyPr>
          <a:lstStyle/>
          <a:p>
            <a:r>
              <a:rPr lang="en-US" sz="3400" dirty="0" smtClean="0"/>
              <a:t>First sub-problem: update hypothesis by </a:t>
            </a:r>
            <a:r>
              <a:rPr lang="en-US" sz="3400" dirty="0" smtClean="0">
                <a:solidFill>
                  <a:srgbClr val="FFC000"/>
                </a:solidFill>
              </a:rPr>
              <a:t>fixing the advice vectors</a:t>
            </a:r>
          </a:p>
          <a:p>
            <a:r>
              <a:rPr lang="en-US" sz="3400" dirty="0" smtClean="0">
                <a:solidFill>
                  <a:schemeClr val="bg1"/>
                </a:solidFill>
              </a:rPr>
              <a:t>Update advice vectors by fixing the hypothesis</a:t>
            </a:r>
          </a:p>
          <a:p>
            <a:pPr lvl="1"/>
            <a:r>
              <a:rPr lang="en-US" sz="2900" dirty="0" smtClean="0">
                <a:solidFill>
                  <a:schemeClr val="bg1"/>
                </a:solidFill>
              </a:rPr>
              <a:t>Breaks down into </a:t>
            </a:r>
            <a:r>
              <a:rPr lang="en-US" sz="2900" i="1" dirty="0" smtClean="0">
                <a:solidFill>
                  <a:schemeClr val="bg1"/>
                </a:solidFill>
              </a:rPr>
              <a:t>m</a:t>
            </a:r>
            <a:r>
              <a:rPr lang="en-US" sz="2900" dirty="0" smtClean="0">
                <a:solidFill>
                  <a:schemeClr val="bg1"/>
                </a:solidFill>
              </a:rPr>
              <a:t> sub-problems, one for each advice set</a:t>
            </a:r>
            <a:endParaRPr lang="en-US" sz="2900" dirty="0">
              <a:solidFill>
                <a:schemeClr val="bg1"/>
              </a:solidFill>
            </a:endParaRPr>
          </a:p>
        </p:txBody>
      </p:sp>
      <p:sp>
        <p:nvSpPr>
          <p:cNvPr id="2" name="Title 1"/>
          <p:cNvSpPr>
            <a:spLocks noGrp="1"/>
          </p:cNvSpPr>
          <p:nvPr>
            <p:ph type="title"/>
          </p:nvPr>
        </p:nvSpPr>
        <p:spPr>
          <a:xfrm>
            <a:off x="502920" y="76200"/>
            <a:ext cx="9052560" cy="1295400"/>
          </a:xfrm>
        </p:spPr>
        <p:txBody>
          <a:bodyPr>
            <a:normAutofit/>
          </a:bodyPr>
          <a:lstStyle/>
          <a:p>
            <a:r>
              <a:rPr lang="en-US" dirty="0" smtClean="0"/>
              <a:t>Deriving The Hypothesis Update</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9" name="Picture 8" descr="TP_tmp.emf"/>
          <p:cNvPicPr>
            <a:picLocks noChangeAspect="1"/>
          </p:cNvPicPr>
          <p:nvPr>
            <p:custDataLst>
              <p:tags r:id="rId1"/>
            </p:custDataLst>
          </p:nvPr>
        </p:nvPicPr>
        <p:blipFill>
          <a:blip r:embed="rId3" cstate="print"/>
          <a:stretch>
            <a:fillRect/>
          </a:stretch>
        </p:blipFill>
        <p:spPr bwMode="auto">
          <a:xfrm>
            <a:off x="952222" y="2133600"/>
            <a:ext cx="8541977" cy="1899231"/>
          </a:xfrm>
          <a:prstGeom prst="rect">
            <a:avLst/>
          </a:prstGeom>
          <a:noFill/>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2667000"/>
          </a:xfrm>
        </p:spPr>
        <p:txBody>
          <a:bodyPr>
            <a:normAutofit lnSpcReduction="10000"/>
          </a:bodyPr>
          <a:lstStyle/>
          <a:p>
            <a:r>
              <a:rPr lang="en-US" sz="3400" dirty="0" smtClean="0"/>
              <a:t>First sub-problem: update hypothesis by </a:t>
            </a:r>
            <a:r>
              <a:rPr lang="en-US" sz="3400" dirty="0" smtClean="0">
                <a:solidFill>
                  <a:srgbClr val="FFC000"/>
                </a:solidFill>
              </a:rPr>
              <a:t>fixing the advice vectors</a:t>
            </a:r>
          </a:p>
          <a:p>
            <a:r>
              <a:rPr lang="en-US" sz="3400" dirty="0" smtClean="0">
                <a:solidFill>
                  <a:schemeClr val="bg1"/>
                </a:solidFill>
              </a:rPr>
              <a:t>Update advice vectors by fixing the hypothesis</a:t>
            </a:r>
          </a:p>
          <a:p>
            <a:pPr lvl="1"/>
            <a:r>
              <a:rPr lang="en-US" sz="2900" dirty="0" smtClean="0">
                <a:solidFill>
                  <a:schemeClr val="bg1"/>
                </a:solidFill>
              </a:rPr>
              <a:t>Breaks down into </a:t>
            </a:r>
            <a:r>
              <a:rPr lang="en-US" sz="2900" i="1" dirty="0" smtClean="0">
                <a:solidFill>
                  <a:schemeClr val="bg1"/>
                </a:solidFill>
              </a:rPr>
              <a:t>m</a:t>
            </a:r>
            <a:r>
              <a:rPr lang="en-US" sz="2900" dirty="0" smtClean="0">
                <a:solidFill>
                  <a:schemeClr val="bg1"/>
                </a:solidFill>
              </a:rPr>
              <a:t> sub-problems, one for each advice set</a:t>
            </a:r>
            <a:endParaRPr lang="en-US" sz="2900" dirty="0">
              <a:solidFill>
                <a:schemeClr val="bg1"/>
              </a:solidFill>
            </a:endParaRPr>
          </a:p>
        </p:txBody>
      </p:sp>
      <p:sp>
        <p:nvSpPr>
          <p:cNvPr id="2" name="Title 1"/>
          <p:cNvSpPr>
            <a:spLocks noGrp="1"/>
          </p:cNvSpPr>
          <p:nvPr>
            <p:ph type="title"/>
          </p:nvPr>
        </p:nvSpPr>
        <p:spPr>
          <a:xfrm>
            <a:off x="502920" y="76200"/>
            <a:ext cx="9052560" cy="1295400"/>
          </a:xfrm>
        </p:spPr>
        <p:txBody>
          <a:bodyPr>
            <a:normAutofit/>
          </a:bodyPr>
          <a:lstStyle/>
          <a:p>
            <a:r>
              <a:rPr lang="en-US" dirty="0" smtClean="0"/>
              <a:t>Deriving The Hypothesis Update</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9" name="Picture 8" descr="TP_tmp.emf"/>
          <p:cNvPicPr>
            <a:picLocks noChangeAspect="1"/>
          </p:cNvPicPr>
          <p:nvPr>
            <p:custDataLst>
              <p:tags r:id="rId1"/>
            </p:custDataLst>
          </p:nvPr>
        </p:nvPicPr>
        <p:blipFill>
          <a:blip r:embed="rId4" cstate="print"/>
          <a:stretch>
            <a:fillRect/>
          </a:stretch>
        </p:blipFill>
        <p:spPr bwMode="auto">
          <a:xfrm>
            <a:off x="952222" y="2133600"/>
            <a:ext cx="8541977" cy="1899231"/>
          </a:xfrm>
          <a:prstGeom prst="rect">
            <a:avLst/>
          </a:prstGeom>
          <a:noFill/>
          <a:ln/>
          <a:effectLst/>
        </p:spPr>
      </p:pic>
      <p:sp>
        <p:nvSpPr>
          <p:cNvPr id="6" name="Oval 5"/>
          <p:cNvSpPr/>
          <p:nvPr/>
        </p:nvSpPr>
        <p:spPr>
          <a:xfrm>
            <a:off x="3429000" y="3352800"/>
            <a:ext cx="990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0800000" flipV="1">
            <a:off x="2667001" y="3886199"/>
            <a:ext cx="685800" cy="3810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308157"/>
            <a:ext cx="3733800" cy="1692771"/>
          </a:xfrm>
          <a:prstGeom prst="rect">
            <a:avLst/>
          </a:prstGeom>
          <a:noFill/>
        </p:spPr>
        <p:txBody>
          <a:bodyPr wrap="square" rtlCol="0">
            <a:spAutoFit/>
          </a:bodyPr>
          <a:lstStyle/>
          <a:p>
            <a:r>
              <a:rPr lang="en-US" sz="2600" dirty="0" smtClean="0"/>
              <a:t>fixed, </a:t>
            </a:r>
            <a:r>
              <a:rPr lang="en-US" sz="2600" b="1" i="1" dirty="0" smtClean="0">
                <a:solidFill>
                  <a:srgbClr val="FFC000"/>
                </a:solidFill>
              </a:rPr>
              <a:t>advice-estimate of the hypothesis according to </a:t>
            </a:r>
            <a:r>
              <a:rPr lang="en-US" sz="2600" b="1" i="1" dirty="0" err="1" smtClean="0">
                <a:solidFill>
                  <a:srgbClr val="FFC000"/>
                </a:solidFill>
              </a:rPr>
              <a:t>i-th</a:t>
            </a:r>
            <a:r>
              <a:rPr lang="en-US" sz="2600" b="1" i="1" dirty="0" smtClean="0">
                <a:solidFill>
                  <a:srgbClr val="FFC000"/>
                </a:solidFill>
              </a:rPr>
              <a:t> advice set </a:t>
            </a:r>
            <a:r>
              <a:rPr lang="en-US" sz="2600" dirty="0" smtClean="0">
                <a:solidFill>
                  <a:srgbClr val="FFC000"/>
                </a:solidFill>
              </a:rPr>
              <a:t>; </a:t>
            </a:r>
            <a:r>
              <a:rPr lang="en-US" sz="2600" dirty="0" smtClean="0"/>
              <a:t>denote as</a:t>
            </a:r>
            <a:endParaRPr lang="en-US" sz="2600" b="1" i="1" dirty="0" smtClean="0">
              <a:solidFill>
                <a:srgbClr val="FFC000"/>
              </a:solidFill>
            </a:endParaRPr>
          </a:p>
        </p:txBody>
      </p:sp>
      <p:pic>
        <p:nvPicPr>
          <p:cNvPr id="16" name="Picture 15" descr="TP_tmp.emf"/>
          <p:cNvPicPr>
            <a:picLocks noChangeAspect="1"/>
          </p:cNvPicPr>
          <p:nvPr>
            <p:custDataLst>
              <p:tags r:id="rId2"/>
            </p:custDataLst>
          </p:nvPr>
        </p:nvPicPr>
        <p:blipFill>
          <a:blip r:embed="rId5" cstate="print"/>
          <a:stretch>
            <a:fillRect/>
          </a:stretch>
        </p:blipFill>
        <p:spPr bwMode="auto">
          <a:xfrm>
            <a:off x="1219200" y="5551571"/>
            <a:ext cx="533400" cy="392029"/>
          </a:xfrm>
          <a:prstGeom prst="rect">
            <a:avLst/>
          </a:prstGeom>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813560"/>
            <a:ext cx="9829800" cy="5129425"/>
          </a:xfrm>
        </p:spPr>
        <p:txBody>
          <a:bodyPr>
            <a:normAutofit/>
          </a:bodyPr>
          <a:lstStyle/>
          <a:p>
            <a:r>
              <a:rPr lang="en-US" sz="3400" b="1" i="1" dirty="0" smtClean="0">
                <a:solidFill>
                  <a:srgbClr val="FFC000"/>
                </a:solidFill>
              </a:rPr>
              <a:t>Knowledge-Based Support Vector </a:t>
            </a:r>
            <a:r>
              <a:rPr lang="en-US" sz="3400" b="1" i="1" smtClean="0">
                <a:solidFill>
                  <a:srgbClr val="FFC000"/>
                </a:solidFill>
              </a:rPr>
              <a:t>Machines </a:t>
            </a:r>
            <a:endParaRPr lang="en-US" sz="3400" b="1" i="1" smtClean="0">
              <a:solidFill>
                <a:srgbClr val="FFC000"/>
              </a:solidFill>
            </a:endParaRPr>
          </a:p>
          <a:p>
            <a:r>
              <a:rPr lang="en-US" sz="3400" smtClean="0"/>
              <a:t>The </a:t>
            </a:r>
            <a:r>
              <a:rPr lang="en-US" sz="3400" dirty="0" smtClean="0"/>
              <a:t>Adviceptron: Online KBSVMs</a:t>
            </a:r>
          </a:p>
          <a:p>
            <a:r>
              <a:rPr lang="en-US" sz="3400" dirty="0" smtClean="0"/>
              <a:t>A Real-World Task: Diabetes Diagnosis</a:t>
            </a:r>
          </a:p>
          <a:p>
            <a:r>
              <a:rPr lang="en-US" sz="3400" dirty="0" smtClean="0"/>
              <a:t>A Real-World Task: Tuberculosis Isolate Classification</a:t>
            </a:r>
          </a:p>
          <a:p>
            <a:r>
              <a:rPr lang="en-US" sz="3400" dirty="0" smtClean="0"/>
              <a:t>Conclusions</a:t>
            </a:r>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2667000"/>
          </a:xfrm>
        </p:spPr>
        <p:txBody>
          <a:bodyPr>
            <a:normAutofit lnSpcReduction="10000"/>
          </a:bodyPr>
          <a:lstStyle/>
          <a:p>
            <a:r>
              <a:rPr lang="en-US" sz="3400" dirty="0" smtClean="0"/>
              <a:t>First sub-problem: update hypothesis by </a:t>
            </a:r>
            <a:r>
              <a:rPr lang="en-US" sz="3400" dirty="0" smtClean="0">
                <a:solidFill>
                  <a:srgbClr val="FFC000"/>
                </a:solidFill>
              </a:rPr>
              <a:t>fixing the advice vectors</a:t>
            </a:r>
          </a:p>
          <a:p>
            <a:r>
              <a:rPr lang="en-US" sz="3400" dirty="0" smtClean="0">
                <a:solidFill>
                  <a:schemeClr val="bg1"/>
                </a:solidFill>
              </a:rPr>
              <a:t>Update advice vectors by fixing the hypothesis</a:t>
            </a:r>
          </a:p>
          <a:p>
            <a:pPr lvl="1"/>
            <a:r>
              <a:rPr lang="en-US" sz="2900" dirty="0" smtClean="0">
                <a:solidFill>
                  <a:schemeClr val="bg1"/>
                </a:solidFill>
              </a:rPr>
              <a:t>Breaks down into </a:t>
            </a:r>
            <a:r>
              <a:rPr lang="en-US" sz="2900" i="1" dirty="0" smtClean="0">
                <a:solidFill>
                  <a:schemeClr val="bg1"/>
                </a:solidFill>
              </a:rPr>
              <a:t>m</a:t>
            </a:r>
            <a:r>
              <a:rPr lang="en-US" sz="2900" dirty="0" smtClean="0">
                <a:solidFill>
                  <a:schemeClr val="bg1"/>
                </a:solidFill>
              </a:rPr>
              <a:t> sub-problems, one for each advice set</a:t>
            </a:r>
            <a:endParaRPr lang="en-US" sz="2900" dirty="0">
              <a:solidFill>
                <a:schemeClr val="bg1"/>
              </a:solidFill>
            </a:endParaRPr>
          </a:p>
        </p:txBody>
      </p:sp>
      <p:sp>
        <p:nvSpPr>
          <p:cNvPr id="2" name="Title 1"/>
          <p:cNvSpPr>
            <a:spLocks noGrp="1"/>
          </p:cNvSpPr>
          <p:nvPr>
            <p:ph type="title"/>
          </p:nvPr>
        </p:nvSpPr>
        <p:spPr>
          <a:xfrm>
            <a:off x="502920" y="76200"/>
            <a:ext cx="9052560" cy="1295400"/>
          </a:xfrm>
        </p:spPr>
        <p:txBody>
          <a:bodyPr>
            <a:normAutofit fontScale="90000"/>
          </a:bodyPr>
          <a:lstStyle/>
          <a:p>
            <a:r>
              <a:rPr lang="en-US" dirty="0" smtClean="0"/>
              <a:t>Advice-Estimate Of Current Hypothesis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9" name="Picture 8" descr="TP_tmp.emf"/>
          <p:cNvPicPr>
            <a:picLocks noChangeAspect="1"/>
          </p:cNvPicPr>
          <p:nvPr>
            <p:custDataLst>
              <p:tags r:id="rId1"/>
            </p:custDataLst>
          </p:nvPr>
        </p:nvPicPr>
        <p:blipFill>
          <a:blip r:embed="rId5" cstate="print"/>
          <a:stretch>
            <a:fillRect/>
          </a:stretch>
        </p:blipFill>
        <p:spPr bwMode="auto">
          <a:xfrm>
            <a:off x="952222" y="2133600"/>
            <a:ext cx="8541977" cy="1899231"/>
          </a:xfrm>
          <a:prstGeom prst="rect">
            <a:avLst/>
          </a:prstGeom>
          <a:noFill/>
          <a:ln/>
          <a:effectLst/>
        </p:spPr>
      </p:pic>
      <p:sp>
        <p:nvSpPr>
          <p:cNvPr id="6" name="Oval 5"/>
          <p:cNvSpPr/>
          <p:nvPr/>
        </p:nvSpPr>
        <p:spPr>
          <a:xfrm>
            <a:off x="3429000" y="3352800"/>
            <a:ext cx="990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0800000" flipV="1">
            <a:off x="2667001" y="3886199"/>
            <a:ext cx="685800" cy="3810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308157"/>
            <a:ext cx="3733800" cy="1692771"/>
          </a:xfrm>
          <a:prstGeom prst="rect">
            <a:avLst/>
          </a:prstGeom>
          <a:noFill/>
        </p:spPr>
        <p:txBody>
          <a:bodyPr wrap="square" rtlCol="0">
            <a:spAutoFit/>
          </a:bodyPr>
          <a:lstStyle/>
          <a:p>
            <a:r>
              <a:rPr lang="en-US" sz="2600" dirty="0" smtClean="0"/>
              <a:t>fixed, </a:t>
            </a:r>
            <a:r>
              <a:rPr lang="en-US" sz="2600" b="1" i="1" dirty="0" smtClean="0">
                <a:solidFill>
                  <a:srgbClr val="FFC000"/>
                </a:solidFill>
              </a:rPr>
              <a:t>advice-estimate of the hypothesis according to </a:t>
            </a:r>
            <a:r>
              <a:rPr lang="en-US" sz="2600" b="1" i="1" dirty="0" err="1" smtClean="0">
                <a:solidFill>
                  <a:srgbClr val="FFC000"/>
                </a:solidFill>
              </a:rPr>
              <a:t>i-th</a:t>
            </a:r>
            <a:r>
              <a:rPr lang="en-US" sz="2600" b="1" i="1" dirty="0" smtClean="0">
                <a:solidFill>
                  <a:srgbClr val="FFC000"/>
                </a:solidFill>
              </a:rPr>
              <a:t> advice set </a:t>
            </a:r>
            <a:r>
              <a:rPr lang="en-US" sz="2600" dirty="0" smtClean="0">
                <a:solidFill>
                  <a:srgbClr val="FFC000"/>
                </a:solidFill>
              </a:rPr>
              <a:t>; </a:t>
            </a:r>
            <a:r>
              <a:rPr lang="en-US" sz="2600" dirty="0" smtClean="0"/>
              <a:t>denote as</a:t>
            </a:r>
            <a:endParaRPr lang="en-US" sz="2600" b="1" i="1" dirty="0" smtClean="0">
              <a:solidFill>
                <a:srgbClr val="FFC000"/>
              </a:solidFill>
            </a:endParaRPr>
          </a:p>
        </p:txBody>
      </p:sp>
      <p:pic>
        <p:nvPicPr>
          <p:cNvPr id="16" name="Picture 15" descr="TP_tmp.emf"/>
          <p:cNvPicPr>
            <a:picLocks noChangeAspect="1"/>
          </p:cNvPicPr>
          <p:nvPr>
            <p:custDataLst>
              <p:tags r:id="rId2"/>
            </p:custDataLst>
          </p:nvPr>
        </p:nvPicPr>
        <p:blipFill>
          <a:blip r:embed="rId6" cstate="print"/>
          <a:stretch>
            <a:fillRect/>
          </a:stretch>
        </p:blipFill>
        <p:spPr bwMode="auto">
          <a:xfrm>
            <a:off x="1219200" y="5551571"/>
            <a:ext cx="533400" cy="392029"/>
          </a:xfrm>
          <a:prstGeom prst="rect">
            <a:avLst/>
          </a:prstGeom>
          <a:noFill/>
          <a:ln/>
          <a:effectLst/>
        </p:spPr>
      </p:pic>
      <p:sp>
        <p:nvSpPr>
          <p:cNvPr id="10" name="Oval 9"/>
          <p:cNvSpPr/>
          <p:nvPr/>
        </p:nvSpPr>
        <p:spPr>
          <a:xfrm>
            <a:off x="6781800" y="3352800"/>
            <a:ext cx="1752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3" idx="3"/>
            <a:endCxn id="21" idx="1"/>
          </p:cNvCxnSpPr>
          <p:nvPr/>
        </p:nvCxnSpPr>
        <p:spPr>
          <a:xfrm>
            <a:off x="4495800" y="5154543"/>
            <a:ext cx="1143000" cy="809417"/>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7056686" y="4808785"/>
            <a:ext cx="1050429" cy="152400"/>
          </a:xfrm>
          <a:prstGeom prst="straightConnector1">
            <a:avLst/>
          </a:prstGeom>
          <a:ln w="38100" cap="rnd">
            <a:solidFill>
              <a:schemeClr val="accent3">
                <a:lumMod val="75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38800" y="5317629"/>
            <a:ext cx="3733800" cy="1292662"/>
          </a:xfrm>
          <a:prstGeom prst="rect">
            <a:avLst/>
          </a:prstGeom>
          <a:noFill/>
        </p:spPr>
        <p:txBody>
          <a:bodyPr wrap="square" rtlCol="0">
            <a:spAutoFit/>
          </a:bodyPr>
          <a:lstStyle/>
          <a:p>
            <a:r>
              <a:rPr lang="en-US" sz="2600" dirty="0" smtClean="0"/>
              <a:t>average </a:t>
            </a:r>
            <a:r>
              <a:rPr lang="en-US" sz="2600" b="1" i="1" dirty="0" smtClean="0">
                <a:solidFill>
                  <a:srgbClr val="FFC000"/>
                </a:solidFill>
              </a:rPr>
              <a:t>advice-estimates over all m advice vectors </a:t>
            </a:r>
            <a:r>
              <a:rPr lang="en-US" sz="2600" dirty="0" smtClean="0"/>
              <a:t>and denote as </a:t>
            </a:r>
            <a:endParaRPr lang="en-US" sz="2600" b="1" i="1" dirty="0" smtClean="0">
              <a:solidFill>
                <a:srgbClr val="FFC000"/>
              </a:solidFill>
            </a:endParaRPr>
          </a:p>
        </p:txBody>
      </p:sp>
      <p:pic>
        <p:nvPicPr>
          <p:cNvPr id="29" name="Picture 28" descr="TP_tmp.emf"/>
          <p:cNvPicPr>
            <a:picLocks noChangeAspect="1"/>
          </p:cNvPicPr>
          <p:nvPr>
            <p:custDataLst>
              <p:tags r:id="rId3"/>
            </p:custDataLst>
          </p:nvPr>
        </p:nvPicPr>
        <p:blipFill>
          <a:blip r:embed="rId7" cstate="print"/>
          <a:stretch>
            <a:fillRect/>
          </a:stretch>
        </p:blipFill>
        <p:spPr bwMode="auto">
          <a:xfrm>
            <a:off x="6553199" y="6477000"/>
            <a:ext cx="2139060" cy="990600"/>
          </a:xfrm>
          <a:prstGeom prst="rect">
            <a:avLst/>
          </a:prstGeom>
          <a:noFill/>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295400"/>
          </a:xfrm>
        </p:spPr>
        <p:txBody>
          <a:bodyPr>
            <a:normAutofit/>
          </a:bodyPr>
          <a:lstStyle/>
          <a:p>
            <a:r>
              <a:rPr lang="en-US" dirty="0" smtClean="0"/>
              <a:t>The Hypothesis Update</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20" name="Picture 19" descr="TP_tmp.emf"/>
          <p:cNvPicPr>
            <a:picLocks noChangeAspect="1"/>
          </p:cNvPicPr>
          <p:nvPr>
            <p:custDataLst>
              <p:tags r:id="rId1"/>
            </p:custDataLst>
          </p:nvPr>
        </p:nvPicPr>
        <p:blipFill>
          <a:blip r:embed="rId3" cstate="print"/>
          <a:stretch>
            <a:fillRect/>
          </a:stretch>
        </p:blipFill>
        <p:spPr bwMode="auto">
          <a:xfrm>
            <a:off x="392208" y="1143000"/>
            <a:ext cx="9053335" cy="1962122"/>
          </a:xfrm>
          <a:prstGeom prst="rect">
            <a:avLst/>
          </a:prstGeom>
          <a:noFill/>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P_tmp.emf"/>
          <p:cNvPicPr>
            <a:picLocks noChangeAspect="1"/>
          </p:cNvPicPr>
          <p:nvPr>
            <p:custDataLst>
              <p:tags r:id="rId1"/>
            </p:custDataLst>
          </p:nvPr>
        </p:nvPicPr>
        <p:blipFill>
          <a:blip r:embed="rId4" cstate="print"/>
          <a:stretch>
            <a:fillRect/>
          </a:stretch>
        </p:blipFill>
        <p:spPr bwMode="auto">
          <a:xfrm>
            <a:off x="392208" y="1143000"/>
            <a:ext cx="9053335" cy="1962122"/>
          </a:xfrm>
          <a:prstGeom prst="rect">
            <a:avLst/>
          </a:prstGeom>
          <a:noFill/>
          <a:ln/>
          <a:effectLst/>
        </p:spPr>
      </p:pic>
      <p:sp>
        <p:nvSpPr>
          <p:cNvPr id="7" name="Oval 6"/>
          <p:cNvSpPr/>
          <p:nvPr/>
        </p:nvSpPr>
        <p:spPr>
          <a:xfrm>
            <a:off x="4267200" y="1524000"/>
            <a:ext cx="1828800" cy="8382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2920" y="76200"/>
            <a:ext cx="9052560" cy="1295400"/>
          </a:xfrm>
        </p:spPr>
        <p:txBody>
          <a:bodyPr>
            <a:normAutofit/>
          </a:bodyPr>
          <a:lstStyle/>
          <a:p>
            <a:r>
              <a:rPr lang="en-US" dirty="0" smtClean="0"/>
              <a:t>The Hypothesis Update</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
        <p:nvSpPr>
          <p:cNvPr id="8" name="Oval 7"/>
          <p:cNvSpPr/>
          <p:nvPr/>
        </p:nvSpPr>
        <p:spPr>
          <a:xfrm>
            <a:off x="7086600" y="1752600"/>
            <a:ext cx="533400"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18" idx="0"/>
          </p:cNvCxnSpPr>
          <p:nvPr/>
        </p:nvCxnSpPr>
        <p:spPr>
          <a:xfrm rot="5400000">
            <a:off x="3889980" y="2548920"/>
            <a:ext cx="1325940" cy="1104900"/>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8" idx="0"/>
          </p:cNvCxnSpPr>
          <p:nvPr/>
        </p:nvCxnSpPr>
        <p:spPr>
          <a:xfrm rot="10800000" flipV="1">
            <a:off x="4000500" y="2209800"/>
            <a:ext cx="3086100" cy="1554540"/>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5000" y="3764340"/>
            <a:ext cx="4191000" cy="1569660"/>
          </a:xfrm>
          <a:prstGeom prst="rect">
            <a:avLst/>
          </a:prstGeom>
          <a:noFill/>
        </p:spPr>
        <p:txBody>
          <a:bodyPr wrap="square" rtlCol="0">
            <a:spAutoFit/>
          </a:bodyPr>
          <a:lstStyle/>
          <a:p>
            <a:r>
              <a:rPr lang="en-US" sz="2400" dirty="0" smtClean="0"/>
              <a:t>Update is </a:t>
            </a:r>
            <a:r>
              <a:rPr lang="en-US" sz="2400" b="1" i="1" dirty="0" smtClean="0">
                <a:solidFill>
                  <a:srgbClr val="FFC000"/>
                </a:solidFill>
              </a:rPr>
              <a:t>convex combination </a:t>
            </a:r>
            <a:r>
              <a:rPr lang="en-US" sz="2400" dirty="0" smtClean="0"/>
              <a:t>of the standard </a:t>
            </a:r>
            <a:r>
              <a:rPr lang="en-US" sz="2400" b="1" i="1" dirty="0" smtClean="0">
                <a:solidFill>
                  <a:srgbClr val="92D050"/>
                </a:solidFill>
              </a:rPr>
              <a:t>passive-aggressive update</a:t>
            </a:r>
            <a:r>
              <a:rPr lang="en-US" sz="2400" b="1" i="1" dirty="0" smtClean="0">
                <a:solidFill>
                  <a:srgbClr val="FFC000"/>
                </a:solidFill>
              </a:rPr>
              <a:t> </a:t>
            </a:r>
            <a:r>
              <a:rPr lang="en-US" sz="2400" dirty="0" smtClean="0"/>
              <a:t>and the </a:t>
            </a:r>
            <a:r>
              <a:rPr lang="en-US" sz="2400" b="1" i="1" dirty="0" smtClean="0">
                <a:solidFill>
                  <a:schemeClr val="accent2">
                    <a:lumMod val="75000"/>
                  </a:schemeClr>
                </a:solidFill>
              </a:rPr>
              <a:t>average advice-estimate</a:t>
            </a:r>
          </a:p>
        </p:txBody>
      </p:sp>
      <p:pic>
        <p:nvPicPr>
          <p:cNvPr id="31" name="Picture 30" descr="TP_tmp.emf"/>
          <p:cNvPicPr>
            <a:picLocks noChangeAspect="1"/>
          </p:cNvPicPr>
          <p:nvPr>
            <p:custDataLst>
              <p:tags r:id="rId2"/>
            </p:custDataLst>
          </p:nvPr>
        </p:nvPicPr>
        <p:blipFill>
          <a:blip r:embed="rId5" cstate="print"/>
          <a:stretch>
            <a:fillRect/>
          </a:stretch>
        </p:blipFill>
        <p:spPr bwMode="auto">
          <a:xfrm>
            <a:off x="2362200" y="6019800"/>
            <a:ext cx="1367829" cy="621977"/>
          </a:xfrm>
          <a:prstGeom prst="rect">
            <a:avLst/>
          </a:prstGeom>
          <a:noFill/>
          <a:ln/>
          <a:effectLst/>
        </p:spPr>
      </p:pic>
      <p:sp>
        <p:nvSpPr>
          <p:cNvPr id="32" name="TextBox 31"/>
          <p:cNvSpPr txBox="1"/>
          <p:nvPr/>
        </p:nvSpPr>
        <p:spPr>
          <a:xfrm>
            <a:off x="228600" y="5715000"/>
            <a:ext cx="3200400" cy="830997"/>
          </a:xfrm>
          <a:prstGeom prst="rect">
            <a:avLst/>
          </a:prstGeom>
          <a:noFill/>
        </p:spPr>
        <p:txBody>
          <a:bodyPr wrap="square" rtlCol="0">
            <a:spAutoFit/>
          </a:bodyPr>
          <a:lstStyle/>
          <a:p>
            <a:r>
              <a:rPr lang="en-US" sz="2400" i="1" dirty="0" smtClean="0">
                <a:solidFill>
                  <a:schemeClr val="tx1">
                    <a:lumMod val="95000"/>
                  </a:schemeClr>
                </a:solidFill>
              </a:rPr>
              <a:t>Parameter of convex combinations 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P_tmp.emf"/>
          <p:cNvPicPr>
            <a:picLocks noChangeAspect="1"/>
          </p:cNvPicPr>
          <p:nvPr>
            <p:custDataLst>
              <p:tags r:id="rId1"/>
            </p:custDataLst>
          </p:nvPr>
        </p:nvPicPr>
        <p:blipFill>
          <a:blip r:embed="rId4" cstate="print"/>
          <a:stretch>
            <a:fillRect/>
          </a:stretch>
        </p:blipFill>
        <p:spPr bwMode="auto">
          <a:xfrm>
            <a:off x="392208" y="1143000"/>
            <a:ext cx="9053335" cy="1962122"/>
          </a:xfrm>
          <a:prstGeom prst="rect">
            <a:avLst/>
          </a:prstGeom>
          <a:noFill/>
          <a:ln/>
          <a:effectLst/>
        </p:spPr>
      </p:pic>
      <p:sp>
        <p:nvSpPr>
          <p:cNvPr id="8" name="Oval 7"/>
          <p:cNvSpPr/>
          <p:nvPr/>
        </p:nvSpPr>
        <p:spPr>
          <a:xfrm>
            <a:off x="7924800" y="2514600"/>
            <a:ext cx="533400" cy="5334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2514600"/>
            <a:ext cx="533400" cy="533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2920" y="76200"/>
            <a:ext cx="9052560" cy="1295400"/>
          </a:xfrm>
        </p:spPr>
        <p:txBody>
          <a:bodyPr>
            <a:normAutofit/>
          </a:bodyPr>
          <a:lstStyle/>
          <a:p>
            <a:r>
              <a:rPr lang="en-US" dirty="0" smtClean="0"/>
              <a:t>The Hypothesis Update</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cxnSp>
        <p:nvCxnSpPr>
          <p:cNvPr id="10" name="Straight Arrow Connector 9"/>
          <p:cNvCxnSpPr/>
          <p:nvPr/>
        </p:nvCxnSpPr>
        <p:spPr>
          <a:xfrm rot="16200000" flipH="1">
            <a:off x="6076950" y="3181350"/>
            <a:ext cx="1524000" cy="1257300"/>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1" idx="0"/>
          </p:cNvCxnSpPr>
          <p:nvPr/>
        </p:nvCxnSpPr>
        <p:spPr>
          <a:xfrm rot="5400000">
            <a:off x="7143750" y="3562350"/>
            <a:ext cx="1447800" cy="571500"/>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5000" y="3764340"/>
            <a:ext cx="4191000" cy="1569660"/>
          </a:xfrm>
          <a:prstGeom prst="rect">
            <a:avLst/>
          </a:prstGeom>
          <a:noFill/>
        </p:spPr>
        <p:txBody>
          <a:bodyPr wrap="square" rtlCol="0">
            <a:spAutoFit/>
          </a:bodyPr>
          <a:lstStyle/>
          <a:p>
            <a:r>
              <a:rPr lang="en-US" sz="2400" dirty="0" smtClean="0"/>
              <a:t>Update is </a:t>
            </a:r>
            <a:r>
              <a:rPr lang="en-US" sz="2400" b="1" i="1" dirty="0" smtClean="0">
                <a:solidFill>
                  <a:srgbClr val="FFC000"/>
                </a:solidFill>
              </a:rPr>
              <a:t>convex combination </a:t>
            </a:r>
            <a:r>
              <a:rPr lang="en-US" sz="2400" dirty="0" smtClean="0"/>
              <a:t>of the standard </a:t>
            </a:r>
            <a:r>
              <a:rPr lang="en-US" sz="2400" b="1" i="1" dirty="0" smtClean="0">
                <a:solidFill>
                  <a:srgbClr val="92D050"/>
                </a:solidFill>
              </a:rPr>
              <a:t>passive-aggressive update</a:t>
            </a:r>
            <a:r>
              <a:rPr lang="en-US" sz="2400" b="1" i="1" dirty="0" smtClean="0">
                <a:solidFill>
                  <a:srgbClr val="FFC000"/>
                </a:solidFill>
              </a:rPr>
              <a:t> </a:t>
            </a:r>
            <a:r>
              <a:rPr lang="en-US" sz="2400" dirty="0" smtClean="0"/>
              <a:t>and the </a:t>
            </a:r>
            <a:r>
              <a:rPr lang="en-US" sz="2400" b="1" i="1" dirty="0" smtClean="0">
                <a:solidFill>
                  <a:schemeClr val="accent2">
                    <a:lumMod val="75000"/>
                  </a:schemeClr>
                </a:solidFill>
              </a:rPr>
              <a:t>average advice-estimate</a:t>
            </a:r>
          </a:p>
        </p:txBody>
      </p:sp>
      <p:sp>
        <p:nvSpPr>
          <p:cNvPr id="11" name="TextBox 10"/>
          <p:cNvSpPr txBox="1"/>
          <p:nvPr/>
        </p:nvSpPr>
        <p:spPr>
          <a:xfrm>
            <a:off x="5486400" y="4572000"/>
            <a:ext cx="4191000" cy="2677656"/>
          </a:xfrm>
          <a:prstGeom prst="rect">
            <a:avLst/>
          </a:prstGeom>
          <a:noFill/>
        </p:spPr>
        <p:txBody>
          <a:bodyPr wrap="square" rtlCol="0">
            <a:spAutoFit/>
          </a:bodyPr>
          <a:lstStyle/>
          <a:p>
            <a:r>
              <a:rPr lang="en-US" sz="2400" dirty="0" smtClean="0"/>
              <a:t>Update weight depends on </a:t>
            </a:r>
            <a:r>
              <a:rPr lang="en-US" sz="2400" b="1" i="1" dirty="0" smtClean="0">
                <a:solidFill>
                  <a:srgbClr val="FFC000"/>
                </a:solidFill>
              </a:rPr>
              <a:t>hinge loss</a:t>
            </a:r>
            <a:r>
              <a:rPr lang="en-US" sz="2400" dirty="0" smtClean="0"/>
              <a:t> computed with respect to a </a:t>
            </a:r>
            <a:r>
              <a:rPr lang="en-US" sz="2400" b="1" i="1" dirty="0" smtClean="0">
                <a:solidFill>
                  <a:srgbClr val="FFC000"/>
                </a:solidFill>
              </a:rPr>
              <a:t>composite weight vector</a:t>
            </a:r>
            <a:r>
              <a:rPr lang="en-US" sz="2400" dirty="0" smtClean="0"/>
              <a:t> that is a </a:t>
            </a:r>
            <a:r>
              <a:rPr lang="en-US" sz="2400" b="1" i="1" dirty="0" smtClean="0">
                <a:solidFill>
                  <a:srgbClr val="FFC000"/>
                </a:solidFill>
              </a:rPr>
              <a:t>convex combination </a:t>
            </a:r>
            <a:r>
              <a:rPr lang="en-US" sz="2400" dirty="0" smtClean="0"/>
              <a:t>of the </a:t>
            </a:r>
            <a:r>
              <a:rPr lang="en-US" sz="2400" b="1" i="1" dirty="0" smtClean="0">
                <a:solidFill>
                  <a:srgbClr val="92D050"/>
                </a:solidFill>
              </a:rPr>
              <a:t>current hypothesis</a:t>
            </a:r>
            <a:r>
              <a:rPr lang="en-US" sz="2400" b="1" i="1" dirty="0" smtClean="0">
                <a:solidFill>
                  <a:srgbClr val="FFC000"/>
                </a:solidFill>
              </a:rPr>
              <a:t> </a:t>
            </a:r>
            <a:r>
              <a:rPr lang="en-US" sz="2400" dirty="0" smtClean="0"/>
              <a:t>and the </a:t>
            </a:r>
            <a:r>
              <a:rPr lang="en-US" sz="2400" b="1" i="1" dirty="0" smtClean="0">
                <a:solidFill>
                  <a:schemeClr val="accent2">
                    <a:lumMod val="75000"/>
                  </a:schemeClr>
                </a:solidFill>
              </a:rPr>
              <a:t>average advice-estimate</a:t>
            </a:r>
          </a:p>
        </p:txBody>
      </p:sp>
      <p:pic>
        <p:nvPicPr>
          <p:cNvPr id="20" name="Picture 19" descr="TP_tmp.emf"/>
          <p:cNvPicPr>
            <a:picLocks noChangeAspect="1"/>
          </p:cNvPicPr>
          <p:nvPr>
            <p:custDataLst>
              <p:tags r:id="rId2"/>
            </p:custDataLst>
          </p:nvPr>
        </p:nvPicPr>
        <p:blipFill>
          <a:blip r:embed="rId5" cstate="print"/>
          <a:stretch>
            <a:fillRect/>
          </a:stretch>
        </p:blipFill>
        <p:spPr bwMode="auto">
          <a:xfrm>
            <a:off x="2362200" y="6019800"/>
            <a:ext cx="1367829" cy="621977"/>
          </a:xfrm>
          <a:prstGeom prst="rect">
            <a:avLst/>
          </a:prstGeom>
          <a:noFill/>
          <a:ln/>
          <a:effectLst/>
        </p:spPr>
      </p:pic>
      <p:sp>
        <p:nvSpPr>
          <p:cNvPr id="21" name="TextBox 20"/>
          <p:cNvSpPr txBox="1"/>
          <p:nvPr/>
        </p:nvSpPr>
        <p:spPr>
          <a:xfrm>
            <a:off x="228600" y="5715000"/>
            <a:ext cx="3200400" cy="830997"/>
          </a:xfrm>
          <a:prstGeom prst="rect">
            <a:avLst/>
          </a:prstGeom>
          <a:noFill/>
        </p:spPr>
        <p:txBody>
          <a:bodyPr wrap="square" rtlCol="0">
            <a:spAutoFit/>
          </a:bodyPr>
          <a:lstStyle/>
          <a:p>
            <a:r>
              <a:rPr lang="en-US" sz="2400" i="1" dirty="0" smtClean="0">
                <a:solidFill>
                  <a:schemeClr val="tx1">
                    <a:lumMod val="95000"/>
                  </a:schemeClr>
                </a:solidFill>
              </a:rPr>
              <a:t>Parameter of convex combinations 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1066800"/>
          </a:xfrm>
        </p:spPr>
        <p:txBody>
          <a:bodyPr>
            <a:normAutofit lnSpcReduction="10000"/>
          </a:bodyPr>
          <a:lstStyle/>
          <a:p>
            <a:r>
              <a:rPr lang="en-US" sz="3400" dirty="0" smtClean="0"/>
              <a:t>Second sub-problem: update advice vectors by </a:t>
            </a:r>
            <a:r>
              <a:rPr lang="en-US" sz="3400" dirty="0" smtClean="0">
                <a:solidFill>
                  <a:srgbClr val="FFC000"/>
                </a:solidFill>
              </a:rPr>
              <a:t>fixing the hypothesis</a:t>
            </a:r>
          </a:p>
        </p:txBody>
      </p:sp>
      <p:sp>
        <p:nvSpPr>
          <p:cNvPr id="2" name="Title 1"/>
          <p:cNvSpPr>
            <a:spLocks noGrp="1"/>
          </p:cNvSpPr>
          <p:nvPr>
            <p:ph type="title"/>
          </p:nvPr>
        </p:nvSpPr>
        <p:spPr>
          <a:xfrm>
            <a:off x="502920" y="76200"/>
            <a:ext cx="9052560" cy="1295400"/>
          </a:xfrm>
        </p:spPr>
        <p:txBody>
          <a:bodyPr>
            <a:normAutofit/>
          </a:bodyPr>
          <a:lstStyle/>
          <a:p>
            <a:r>
              <a:rPr lang="en-US" dirty="0" smtClean="0"/>
              <a:t>Deriving The Advice Updates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7" name="Picture 16" descr="TP_tmp.emf"/>
          <p:cNvPicPr>
            <a:picLocks noChangeAspect="1"/>
          </p:cNvPicPr>
          <p:nvPr>
            <p:custDataLst>
              <p:tags r:id="rId1"/>
            </p:custDataLst>
          </p:nvPr>
        </p:nvPicPr>
        <p:blipFill>
          <a:blip r:embed="rId4" cstate="print"/>
          <a:stretch>
            <a:fillRect/>
          </a:stretch>
        </p:blipFill>
        <p:spPr bwMode="auto">
          <a:xfrm>
            <a:off x="247022" y="2133600"/>
            <a:ext cx="9564344" cy="2462631"/>
          </a:xfrm>
          <a:prstGeom prst="rect">
            <a:avLst/>
          </a:prstGeom>
          <a:noFill/>
          <a:ln/>
          <a:effectLst/>
        </p:spPr>
      </p:pic>
      <p:sp>
        <p:nvSpPr>
          <p:cNvPr id="14" name="Content Placeholder 2"/>
          <p:cNvSpPr txBox="1">
            <a:spLocks/>
          </p:cNvSpPr>
          <p:nvPr/>
        </p:nvSpPr>
        <p:spPr>
          <a:xfrm>
            <a:off x="533400" y="5334000"/>
            <a:ext cx="9052560" cy="1600200"/>
          </a:xfrm>
          <a:prstGeom prst="rect">
            <a:avLst/>
          </a:prstGeom>
        </p:spPr>
        <p:txBody>
          <a:bodyPr vert="horz" lIns="101882" tIns="50941" rIns="101882" bIns="50941" rtlCol="0">
            <a:normAutofit/>
          </a:bodyPr>
          <a:lstStyle/>
          <a:p>
            <a:pPr marL="382059" lvl="0" indent="-382059">
              <a:spcBef>
                <a:spcPct val="20000"/>
              </a:spcBef>
              <a:buFont typeface="Arial" pitchFamily="34" charset="0"/>
              <a:buChar char="•"/>
            </a:pPr>
            <a:r>
              <a:rPr lang="en-US" sz="3400" dirty="0" smtClean="0"/>
              <a:t>S</a:t>
            </a:r>
            <a:r>
              <a:rPr kumimoji="0" lang="en-US" sz="3400" b="0" i="0" u="none" strike="noStrike" kern="1200" cap="none" spc="0" normalizeH="0" baseline="0" noProof="0" dirty="0" err="1" smtClean="0">
                <a:ln>
                  <a:noFill/>
                </a:ln>
                <a:solidFill>
                  <a:schemeClr val="tx1"/>
                </a:solidFill>
                <a:effectLst/>
                <a:uLnTx/>
                <a:uFillTx/>
                <a:latin typeface="+mn-lt"/>
                <a:ea typeface="+mn-ea"/>
                <a:cs typeface="+mn-cs"/>
              </a:rPr>
              <a:t>ome</a:t>
            </a:r>
            <a:r>
              <a:rPr kumimoji="0" lang="en-US" sz="3400" b="0" i="0" u="none" strike="noStrike" kern="1200" cap="none" spc="0" normalizeH="0" baseline="0" noProof="0" dirty="0" smtClean="0">
                <a:ln>
                  <a:noFill/>
                </a:ln>
                <a:solidFill>
                  <a:schemeClr val="tx1"/>
                </a:solidFill>
                <a:effectLst/>
                <a:uLnTx/>
                <a:uFillTx/>
                <a:latin typeface="+mn-lt"/>
                <a:ea typeface="+mn-ea"/>
                <a:cs typeface="+mn-cs"/>
              </a:rPr>
              <a:t> </a:t>
            </a:r>
            <a:r>
              <a:rPr lang="en-US" sz="3400" dirty="0" smtClean="0">
                <a:solidFill>
                  <a:srgbClr val="FFC000"/>
                </a:solidFill>
              </a:rPr>
              <a:t>constraints and </a:t>
            </a:r>
            <a:r>
              <a:rPr kumimoji="0" lang="en-US" sz="3400" b="0" i="0" u="none" strike="noStrike" kern="1200" cap="none" spc="0" normalizeH="0" baseline="0" noProof="0" dirty="0" smtClean="0">
                <a:ln>
                  <a:noFill/>
                </a:ln>
                <a:solidFill>
                  <a:srgbClr val="FFC000"/>
                </a:solidFill>
                <a:effectLst/>
                <a:uLnTx/>
                <a:uFillTx/>
                <a:latin typeface="+mn-lt"/>
                <a:ea typeface="+mn-ea"/>
                <a:cs typeface="+mn-cs"/>
              </a:rPr>
              <a:t>objective</a:t>
            </a:r>
            <a:r>
              <a:rPr kumimoji="0" lang="en-US" sz="3400" b="0" i="0" u="none" strike="noStrike" kern="1200" cap="none" spc="0" normalizeH="0" noProof="0" dirty="0" smtClean="0">
                <a:ln>
                  <a:noFill/>
                </a:ln>
                <a:solidFill>
                  <a:srgbClr val="FFC000"/>
                </a:solidFill>
                <a:effectLst/>
                <a:uLnTx/>
                <a:uFillTx/>
                <a:latin typeface="+mn-lt"/>
                <a:ea typeface="+mn-ea"/>
                <a:cs typeface="+mn-cs"/>
              </a:rPr>
              <a:t> terms drop out</a:t>
            </a:r>
            <a:r>
              <a:rPr kumimoji="0" lang="en-US" sz="3400" b="0" i="0" u="none" strike="noStrike" kern="1200" cap="none" spc="0" normalizeH="0" noProof="0" dirty="0" smtClean="0">
                <a:ln>
                  <a:noFill/>
                </a:ln>
                <a:solidFill>
                  <a:schemeClr val="tx1"/>
                </a:solidFill>
                <a:effectLst/>
                <a:uLnTx/>
                <a:uFillTx/>
                <a:latin typeface="+mn-lt"/>
                <a:ea typeface="+mn-ea"/>
                <a:cs typeface="+mn-cs"/>
              </a:rPr>
              <a:t> of the formulation</a:t>
            </a:r>
            <a:endParaRPr kumimoji="0" lang="en-US" sz="2900" b="0" i="0" u="none" strike="noStrike" kern="1200" cap="none" spc="0" normalizeH="0" baseline="0" noProof="0" dirty="0">
              <a:ln>
                <a:noFill/>
              </a:ln>
              <a:solidFill>
                <a:schemeClr val="bg1"/>
              </a:solidFill>
              <a:effectLst/>
              <a:uLnTx/>
              <a:uFillTx/>
              <a:latin typeface="+mn-lt"/>
              <a:ea typeface="+mn-ea"/>
              <a:cs typeface="+mn-cs"/>
            </a:endParaRPr>
          </a:p>
        </p:txBody>
      </p:sp>
      <p:pic>
        <p:nvPicPr>
          <p:cNvPr id="16" name="Picture 15" descr="TP_tmp.emf"/>
          <p:cNvPicPr>
            <a:picLocks noChangeAspect="1"/>
          </p:cNvPicPr>
          <p:nvPr>
            <p:custDataLst>
              <p:tags r:id="rId2"/>
            </p:custDataLst>
          </p:nvPr>
        </p:nvPicPr>
        <p:blipFill>
          <a:blip r:embed="rId5" cstate="print"/>
          <a:stretch>
            <a:fillRect/>
          </a:stretch>
        </p:blipFill>
        <p:spPr>
          <a:xfrm>
            <a:off x="4701141" y="1600200"/>
            <a:ext cx="1928259" cy="46425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1066800"/>
          </a:xfrm>
        </p:spPr>
        <p:txBody>
          <a:bodyPr>
            <a:normAutofit lnSpcReduction="10000"/>
          </a:bodyPr>
          <a:lstStyle/>
          <a:p>
            <a:r>
              <a:rPr lang="en-US" sz="3400" dirty="0" smtClean="0"/>
              <a:t>Second sub-problem: update advice vectors by </a:t>
            </a:r>
            <a:r>
              <a:rPr lang="en-US" sz="3400" dirty="0" smtClean="0">
                <a:solidFill>
                  <a:srgbClr val="FFC000"/>
                </a:solidFill>
              </a:rPr>
              <a:t>fixing the hypothesis</a:t>
            </a:r>
          </a:p>
        </p:txBody>
      </p:sp>
      <p:sp>
        <p:nvSpPr>
          <p:cNvPr id="2" name="Title 1"/>
          <p:cNvSpPr>
            <a:spLocks noGrp="1"/>
          </p:cNvSpPr>
          <p:nvPr>
            <p:ph type="title"/>
          </p:nvPr>
        </p:nvSpPr>
        <p:spPr>
          <a:xfrm>
            <a:off x="502920" y="76200"/>
            <a:ext cx="9052560" cy="1295400"/>
          </a:xfrm>
        </p:spPr>
        <p:txBody>
          <a:bodyPr>
            <a:normAutofit/>
          </a:bodyPr>
          <a:lstStyle/>
          <a:p>
            <a:r>
              <a:rPr lang="en-US" dirty="0" smtClean="0"/>
              <a:t>Deriving The Advice Updates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8" name="Picture 7" descr="TP_tmp.emf"/>
          <p:cNvPicPr>
            <a:picLocks noChangeAspect="1"/>
          </p:cNvPicPr>
          <p:nvPr>
            <p:custDataLst>
              <p:tags r:id="rId1"/>
            </p:custDataLst>
          </p:nvPr>
        </p:nvPicPr>
        <p:blipFill>
          <a:blip r:embed="rId3" cstate="print"/>
          <a:stretch>
            <a:fillRect/>
          </a:stretch>
        </p:blipFill>
        <p:spPr bwMode="auto">
          <a:xfrm>
            <a:off x="1752964" y="2133600"/>
            <a:ext cx="6552459" cy="2045195"/>
          </a:xfrm>
          <a:prstGeom prst="rect">
            <a:avLst/>
          </a:prstGeom>
          <a:noFill/>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1066800"/>
          </a:xfrm>
        </p:spPr>
        <p:txBody>
          <a:bodyPr>
            <a:normAutofit lnSpcReduction="10000"/>
          </a:bodyPr>
          <a:lstStyle/>
          <a:p>
            <a:r>
              <a:rPr lang="en-US" sz="3400" dirty="0" smtClean="0"/>
              <a:t>Second sub-problem: update advice vectors by </a:t>
            </a:r>
            <a:r>
              <a:rPr lang="en-US" sz="3400" dirty="0" smtClean="0">
                <a:solidFill>
                  <a:srgbClr val="FFC000"/>
                </a:solidFill>
              </a:rPr>
              <a:t>fixing the hypothesis</a:t>
            </a:r>
          </a:p>
        </p:txBody>
      </p:sp>
      <p:sp>
        <p:nvSpPr>
          <p:cNvPr id="2" name="Title 1"/>
          <p:cNvSpPr>
            <a:spLocks noGrp="1"/>
          </p:cNvSpPr>
          <p:nvPr>
            <p:ph type="title"/>
          </p:nvPr>
        </p:nvSpPr>
        <p:spPr>
          <a:xfrm>
            <a:off x="502920" y="76200"/>
            <a:ext cx="9052560" cy="1295400"/>
          </a:xfrm>
        </p:spPr>
        <p:txBody>
          <a:bodyPr>
            <a:normAutofit/>
          </a:bodyPr>
          <a:lstStyle/>
          <a:p>
            <a:r>
              <a:rPr lang="en-US" dirty="0" smtClean="0"/>
              <a:t>Deriving The Advice Updates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6" name="Picture 15" descr="TP_tmp.emf"/>
          <p:cNvPicPr>
            <a:picLocks noChangeAspect="1"/>
          </p:cNvPicPr>
          <p:nvPr>
            <p:custDataLst>
              <p:tags r:id="rId1"/>
            </p:custDataLst>
          </p:nvPr>
        </p:nvPicPr>
        <p:blipFill>
          <a:blip r:embed="rId3" cstate="print"/>
          <a:stretch>
            <a:fillRect/>
          </a:stretch>
        </p:blipFill>
        <p:spPr bwMode="auto">
          <a:xfrm>
            <a:off x="1752964" y="2133600"/>
            <a:ext cx="6552459" cy="2045195"/>
          </a:xfrm>
          <a:prstGeom prst="rect">
            <a:avLst/>
          </a:prstGeom>
          <a:noFill/>
          <a:ln/>
          <a:effectLst/>
        </p:spPr>
      </p:pic>
      <p:sp>
        <p:nvSpPr>
          <p:cNvPr id="6" name="Oval 5"/>
          <p:cNvSpPr/>
          <p:nvPr/>
        </p:nvSpPr>
        <p:spPr>
          <a:xfrm>
            <a:off x="3352800" y="2133600"/>
            <a:ext cx="990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2133600"/>
            <a:ext cx="990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flipV="1">
            <a:off x="3733801" y="2895600"/>
            <a:ext cx="2133601" cy="1676400"/>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048000" y="3657600"/>
            <a:ext cx="1447800" cy="381000"/>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65090" y="4643735"/>
            <a:ext cx="3445110" cy="461665"/>
          </a:xfrm>
          <a:prstGeom prst="rect">
            <a:avLst/>
          </a:prstGeom>
          <a:noFill/>
        </p:spPr>
        <p:txBody>
          <a:bodyPr wrap="none" rtlCol="0">
            <a:spAutoFit/>
          </a:bodyPr>
          <a:lstStyle/>
          <a:p>
            <a:r>
              <a:rPr lang="en-US" sz="2400" b="1" dirty="0" smtClean="0">
                <a:solidFill>
                  <a:srgbClr val="FFC000"/>
                </a:solidFill>
              </a:rPr>
              <a:t>split into </a:t>
            </a:r>
            <a:r>
              <a:rPr lang="en-US" sz="2400" b="1" i="1" dirty="0" smtClean="0">
                <a:solidFill>
                  <a:srgbClr val="FFC000"/>
                </a:solidFill>
              </a:rPr>
              <a:t>m </a:t>
            </a:r>
            <a:r>
              <a:rPr lang="en-US" sz="2400" b="1" dirty="0" smtClean="0">
                <a:solidFill>
                  <a:srgbClr val="FFC000"/>
                </a:solidFill>
              </a:rPr>
              <a:t>sub-problems</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1066800"/>
          </a:xfrm>
        </p:spPr>
        <p:txBody>
          <a:bodyPr>
            <a:normAutofit lnSpcReduction="10000"/>
          </a:bodyPr>
          <a:lstStyle/>
          <a:p>
            <a:r>
              <a:rPr lang="en-US" sz="3400" i="1" dirty="0" smtClean="0"/>
              <a:t>m</a:t>
            </a:r>
            <a:r>
              <a:rPr lang="en-US" sz="3400" dirty="0" smtClean="0"/>
              <a:t> sub-problems: update the </a:t>
            </a:r>
            <a:r>
              <a:rPr lang="en-US" sz="3400" i="1" dirty="0" err="1" smtClean="0"/>
              <a:t>i</a:t>
            </a:r>
            <a:r>
              <a:rPr lang="en-US" sz="3400" dirty="0" err="1" smtClean="0"/>
              <a:t>-th</a:t>
            </a:r>
            <a:r>
              <a:rPr lang="en-US" sz="3400" dirty="0" smtClean="0"/>
              <a:t> advice vector by </a:t>
            </a:r>
            <a:r>
              <a:rPr lang="en-US" sz="3400" dirty="0" smtClean="0">
                <a:solidFill>
                  <a:srgbClr val="FFC000"/>
                </a:solidFill>
              </a:rPr>
              <a:t>fixing the hypothesis</a:t>
            </a:r>
          </a:p>
        </p:txBody>
      </p:sp>
      <p:sp>
        <p:nvSpPr>
          <p:cNvPr id="2" name="Title 1"/>
          <p:cNvSpPr>
            <a:spLocks noGrp="1"/>
          </p:cNvSpPr>
          <p:nvPr>
            <p:ph type="title"/>
          </p:nvPr>
        </p:nvSpPr>
        <p:spPr>
          <a:xfrm>
            <a:off x="502920" y="76200"/>
            <a:ext cx="9052560" cy="1295400"/>
          </a:xfrm>
        </p:spPr>
        <p:txBody>
          <a:bodyPr>
            <a:normAutofit/>
          </a:bodyPr>
          <a:lstStyle/>
          <a:p>
            <a:r>
              <a:rPr lang="en-US" dirty="0" smtClean="0"/>
              <a:t>Deriving The </a:t>
            </a:r>
            <a:r>
              <a:rPr lang="en-US" dirty="0" err="1" smtClean="0"/>
              <a:t>i</a:t>
            </a:r>
            <a:r>
              <a:rPr lang="en-US" i="1" dirty="0" err="1" smtClean="0"/>
              <a:t>-</a:t>
            </a:r>
            <a:r>
              <a:rPr lang="en-US" dirty="0" err="1" smtClean="0"/>
              <a:t>th</a:t>
            </a:r>
            <a:r>
              <a:rPr lang="en-US" dirty="0" smtClean="0"/>
              <a:t> Advice Updates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3" name="Picture 12" descr="TP_tmp.emf"/>
          <p:cNvPicPr>
            <a:picLocks noChangeAspect="1"/>
          </p:cNvPicPr>
          <p:nvPr>
            <p:custDataLst>
              <p:tags r:id="rId1"/>
            </p:custDataLst>
          </p:nvPr>
        </p:nvPicPr>
        <p:blipFill>
          <a:blip r:embed="rId3" cstate="print"/>
          <a:stretch>
            <a:fillRect/>
          </a:stretch>
        </p:blipFill>
        <p:spPr bwMode="auto">
          <a:xfrm>
            <a:off x="1025971" y="2209800"/>
            <a:ext cx="8119993" cy="2464993"/>
          </a:xfrm>
          <a:prstGeom prst="rect">
            <a:avLst/>
          </a:prstGeom>
          <a:noFill/>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43000"/>
            <a:ext cx="9052560" cy="1066800"/>
          </a:xfrm>
        </p:spPr>
        <p:txBody>
          <a:bodyPr>
            <a:normAutofit lnSpcReduction="10000"/>
          </a:bodyPr>
          <a:lstStyle/>
          <a:p>
            <a:r>
              <a:rPr lang="en-US" sz="3400" i="1" dirty="0" smtClean="0"/>
              <a:t>m</a:t>
            </a:r>
            <a:r>
              <a:rPr lang="en-US" sz="3400" dirty="0" smtClean="0"/>
              <a:t> sub-problems: update the </a:t>
            </a:r>
            <a:r>
              <a:rPr lang="en-US" sz="3400" i="1" dirty="0" err="1" smtClean="0"/>
              <a:t>i</a:t>
            </a:r>
            <a:r>
              <a:rPr lang="en-US" sz="3400" dirty="0" err="1" smtClean="0"/>
              <a:t>-th</a:t>
            </a:r>
            <a:r>
              <a:rPr lang="en-US" sz="3400" dirty="0" smtClean="0"/>
              <a:t> advice vector by </a:t>
            </a:r>
            <a:r>
              <a:rPr lang="en-US" sz="3400" dirty="0" smtClean="0">
                <a:solidFill>
                  <a:srgbClr val="FFC000"/>
                </a:solidFill>
              </a:rPr>
              <a:t>fixing the hypothesis</a:t>
            </a:r>
          </a:p>
        </p:txBody>
      </p:sp>
      <p:sp>
        <p:nvSpPr>
          <p:cNvPr id="2" name="Title 1"/>
          <p:cNvSpPr>
            <a:spLocks noGrp="1"/>
          </p:cNvSpPr>
          <p:nvPr>
            <p:ph type="title"/>
          </p:nvPr>
        </p:nvSpPr>
        <p:spPr>
          <a:xfrm>
            <a:off x="502920" y="76200"/>
            <a:ext cx="9052560" cy="1295400"/>
          </a:xfrm>
        </p:spPr>
        <p:txBody>
          <a:bodyPr>
            <a:normAutofit/>
          </a:bodyPr>
          <a:lstStyle/>
          <a:p>
            <a:r>
              <a:rPr lang="en-US" dirty="0" smtClean="0"/>
              <a:t>Deriving The </a:t>
            </a:r>
            <a:r>
              <a:rPr lang="en-US" dirty="0" err="1" smtClean="0"/>
              <a:t>i</a:t>
            </a:r>
            <a:r>
              <a:rPr lang="en-US" i="1" dirty="0" err="1" smtClean="0"/>
              <a:t>-</a:t>
            </a:r>
            <a:r>
              <a:rPr lang="en-US" dirty="0" err="1" smtClean="0"/>
              <a:t>th</a:t>
            </a:r>
            <a:r>
              <a:rPr lang="en-US" dirty="0" smtClean="0"/>
              <a:t> Advice Updates</a:t>
            </a:r>
            <a:endParaRPr lang="en-US" i="1" dirty="0"/>
          </a:p>
        </p:txBody>
      </p:sp>
      <p:sp>
        <p:nvSpPr>
          <p:cNvPr id="4" name="Footer Placeholder 3"/>
          <p:cNvSpPr>
            <a:spLocks noGrp="1"/>
          </p:cNvSpPr>
          <p:nvPr>
            <p:ph type="ftr" sz="quarter" idx="11"/>
          </p:nvPr>
        </p:nvSpPr>
        <p:spPr/>
        <p:txBody>
          <a:bodyPr/>
          <a:lstStyle/>
          <a:p>
            <a:r>
              <a:rPr lang="en-US" dirty="0" smtClean="0"/>
              <a:t>ECML 2010, Barcelona, Spain</a:t>
            </a:r>
            <a:endParaRPr lang="en-US" dirty="0"/>
          </a:p>
        </p:txBody>
      </p:sp>
      <p:sp>
        <p:nvSpPr>
          <p:cNvPr id="6" name="Oval 5"/>
          <p:cNvSpPr/>
          <p:nvPr/>
        </p:nvSpPr>
        <p:spPr>
          <a:xfrm>
            <a:off x="3276600" y="3962400"/>
            <a:ext cx="1371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5246" y="3810000"/>
            <a:ext cx="2815154" cy="1938992"/>
          </a:xfrm>
          <a:prstGeom prst="rect">
            <a:avLst/>
          </a:prstGeom>
          <a:noFill/>
        </p:spPr>
        <p:txBody>
          <a:bodyPr wrap="square" rtlCol="0">
            <a:spAutoFit/>
          </a:bodyPr>
          <a:lstStyle/>
          <a:p>
            <a:pPr lvl="0"/>
            <a:r>
              <a:rPr lang="en-US" sz="2400" b="1" i="1" dirty="0" smtClean="0">
                <a:solidFill>
                  <a:srgbClr val="FFC000"/>
                </a:solidFill>
              </a:rPr>
              <a:t>cone constraints still complicating</a:t>
            </a:r>
            <a:r>
              <a:rPr lang="en-US" sz="2400" b="1" dirty="0" smtClean="0"/>
              <a:t> </a:t>
            </a:r>
          </a:p>
          <a:p>
            <a:pPr lvl="0"/>
            <a:endParaRPr lang="en-US" sz="2400" b="1" dirty="0" smtClean="0"/>
          </a:p>
          <a:p>
            <a:pPr lvl="0"/>
            <a:r>
              <a:rPr lang="en-US" sz="2400" b="1" dirty="0" smtClean="0"/>
              <a:t>cannot derive closed form solution</a:t>
            </a:r>
            <a:endParaRPr lang="en-US" sz="2400" b="1" dirty="0"/>
          </a:p>
        </p:txBody>
      </p:sp>
      <p:sp>
        <p:nvSpPr>
          <p:cNvPr id="8" name="Content Placeholder 2"/>
          <p:cNvSpPr txBox="1">
            <a:spLocks/>
          </p:cNvSpPr>
          <p:nvPr/>
        </p:nvSpPr>
        <p:spPr>
          <a:xfrm>
            <a:off x="4114800" y="4953000"/>
            <a:ext cx="5791200" cy="1905000"/>
          </a:xfrm>
          <a:prstGeom prst="rect">
            <a:avLst/>
          </a:prstGeom>
        </p:spPr>
        <p:txBody>
          <a:bodyPr vert="horz" lIns="101882" tIns="50941" rIns="101882" bIns="50941" rtlCol="0">
            <a:normAutofit fontScale="85000" lnSpcReduction="20000"/>
          </a:bodyPr>
          <a:lstStyle/>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lang="en-US" sz="2900" b="1" i="1" dirty="0" smtClean="0">
                <a:solidFill>
                  <a:srgbClr val="FFC000"/>
                </a:solidFill>
              </a:rPr>
              <a:t>Use projected-gradient approach</a:t>
            </a:r>
          </a:p>
          <a:p>
            <a:pPr marL="891471" lvl="1" indent="-382059">
              <a:spcBef>
                <a:spcPct val="20000"/>
              </a:spcBef>
              <a:buFont typeface="Arial" pitchFamily="34" charset="0"/>
              <a:buChar char="•"/>
            </a:pPr>
            <a:r>
              <a:rPr lang="en-US" sz="2900" b="1" i="1" noProof="0" dirty="0" smtClean="0">
                <a:solidFill>
                  <a:srgbClr val="FFC000"/>
                </a:solidFill>
              </a:rPr>
              <a:t>drop constraints</a:t>
            </a:r>
            <a:r>
              <a:rPr lang="en-US" sz="2900" noProof="0" dirty="0" smtClean="0"/>
              <a:t> to compute intermediate closed-form update</a:t>
            </a:r>
          </a:p>
          <a:p>
            <a:pPr marL="891471" lvl="1" indent="-382059">
              <a:spcBef>
                <a:spcPct val="20000"/>
              </a:spcBef>
              <a:buFont typeface="Arial" pitchFamily="34" charset="0"/>
              <a:buChar char="•"/>
            </a:pPr>
            <a:r>
              <a:rPr kumimoji="0" lang="en-US" sz="2900" b="1" i="1" u="none" strike="noStrike" kern="1200" cap="none" spc="0" normalizeH="0" baseline="0" dirty="0" smtClean="0">
                <a:ln>
                  <a:noFill/>
                </a:ln>
                <a:solidFill>
                  <a:srgbClr val="FFC000"/>
                </a:solidFill>
                <a:effectLst/>
                <a:uLnTx/>
                <a:uFillTx/>
                <a:latin typeface="+mn-lt"/>
                <a:ea typeface="+mn-ea"/>
                <a:cs typeface="+mn-cs"/>
              </a:rPr>
              <a:t>project</a:t>
            </a:r>
            <a:r>
              <a:rPr kumimoji="0" lang="en-US" sz="2900" b="0" i="0" u="none" strike="noStrike" kern="1200" cap="none" spc="0" normalizeH="0" baseline="0" dirty="0" smtClean="0">
                <a:ln>
                  <a:noFill/>
                </a:ln>
                <a:solidFill>
                  <a:schemeClr val="tx1"/>
                </a:solidFill>
                <a:effectLst/>
                <a:uLnTx/>
                <a:uFillTx/>
                <a:latin typeface="+mn-lt"/>
                <a:ea typeface="+mn-ea"/>
                <a:cs typeface="+mn-cs"/>
              </a:rPr>
              <a:t> intermediate update back </a:t>
            </a:r>
            <a:r>
              <a:rPr kumimoji="0" lang="en-US" sz="2900" b="0" i="0" u="none" strike="noStrike" kern="1200" cap="none" spc="0" normalizeH="0" dirty="0" smtClean="0">
                <a:ln>
                  <a:noFill/>
                </a:ln>
                <a:solidFill>
                  <a:schemeClr val="tx1"/>
                </a:solidFill>
                <a:effectLst/>
                <a:uLnTx/>
                <a:uFillTx/>
                <a:latin typeface="+mn-lt"/>
                <a:ea typeface="+mn-ea"/>
                <a:cs typeface="+mn-cs"/>
              </a:rPr>
              <a:t>on to cone constraints</a:t>
            </a: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TP_tmp.emf"/>
          <p:cNvPicPr>
            <a:picLocks noChangeAspect="1"/>
          </p:cNvPicPr>
          <p:nvPr>
            <p:custDataLst>
              <p:tags r:id="rId1"/>
            </p:custDataLst>
          </p:nvPr>
        </p:nvPicPr>
        <p:blipFill>
          <a:blip r:embed="rId3" cstate="print"/>
          <a:stretch>
            <a:fillRect/>
          </a:stretch>
        </p:blipFill>
        <p:spPr bwMode="auto">
          <a:xfrm>
            <a:off x="1025971" y="2209800"/>
            <a:ext cx="8119993" cy="2464993"/>
          </a:xfrm>
          <a:prstGeom prst="rect">
            <a:avLst/>
          </a:prstGeom>
          <a:noFill/>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295400"/>
          </a:xfrm>
        </p:spPr>
        <p:txBody>
          <a:bodyPr>
            <a:normAutofit/>
          </a:bodyPr>
          <a:lstStyle/>
          <a:p>
            <a:r>
              <a:rPr lang="en-US" dirty="0" smtClean="0"/>
              <a:t>The </a:t>
            </a:r>
            <a:r>
              <a:rPr lang="en-US" i="1" dirty="0" smtClean="0"/>
              <a:t>m </a:t>
            </a:r>
            <a:r>
              <a:rPr lang="en-US" dirty="0" smtClean="0"/>
              <a:t>Advice Updates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9" name="Picture 18" descr="TP_tmp.emf"/>
          <p:cNvPicPr>
            <a:picLocks noChangeAspect="1"/>
          </p:cNvPicPr>
          <p:nvPr>
            <p:custDataLst>
              <p:tags r:id="rId1"/>
            </p:custDataLst>
          </p:nvPr>
        </p:nvPicPr>
        <p:blipFill>
          <a:blip r:embed="rId3" cstate="print"/>
          <a:stretch>
            <a:fillRect/>
          </a:stretch>
        </p:blipFill>
        <p:spPr bwMode="auto">
          <a:xfrm>
            <a:off x="239348" y="875688"/>
            <a:ext cx="9429812" cy="2668905"/>
          </a:xfrm>
          <a:prstGeom prst="rect">
            <a:avLst/>
          </a:prstGeom>
          <a:noFill/>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Knowledge-Based SVMs</a:t>
            </a:r>
            <a:endParaRPr lang="en-US" dirty="0"/>
          </a:p>
        </p:txBody>
      </p:sp>
      <p:sp>
        <p:nvSpPr>
          <p:cNvPr id="3" name="Content Placeholder 2"/>
          <p:cNvSpPr>
            <a:spLocks noGrp="1"/>
          </p:cNvSpPr>
          <p:nvPr>
            <p:ph idx="1"/>
          </p:nvPr>
        </p:nvSpPr>
        <p:spPr>
          <a:xfrm>
            <a:off x="502920" y="1524000"/>
            <a:ext cx="9052560" cy="5715000"/>
          </a:xfrm>
        </p:spPr>
        <p:txBody>
          <a:bodyPr>
            <a:normAutofit/>
          </a:bodyPr>
          <a:lstStyle/>
          <a:p>
            <a:r>
              <a:rPr lang="en-US" dirty="0" smtClean="0"/>
              <a:t>Introduced by Fung et al (2003)</a:t>
            </a:r>
          </a:p>
          <a:p>
            <a:r>
              <a:rPr lang="en-US" dirty="0" smtClean="0"/>
              <a:t>Allows incorporation of expert advice into SVM formulations</a:t>
            </a:r>
          </a:p>
          <a:p>
            <a:r>
              <a:rPr lang="en-US" dirty="0" smtClean="0"/>
              <a:t>Advice is specified with respect to polyhedral regions in input (feature) space </a:t>
            </a:r>
          </a:p>
          <a:p>
            <a:endParaRPr lang="en-US" dirty="0" smtClean="0"/>
          </a:p>
          <a:p>
            <a:endParaRPr lang="en-US" dirty="0" smtClean="0"/>
          </a:p>
          <a:p>
            <a:r>
              <a:rPr lang="en-US" dirty="0" smtClean="0"/>
              <a:t>Can be incorporated into SVM formulation as constraints using </a:t>
            </a:r>
            <a:r>
              <a:rPr lang="en-US" b="1" i="1" dirty="0" smtClean="0">
                <a:solidFill>
                  <a:srgbClr val="FFC000"/>
                </a:solidFill>
              </a:rPr>
              <a:t>advice variables</a:t>
            </a:r>
            <a:endParaRPr lang="en-US" b="1" dirty="0" smtClean="0">
              <a:solidFill>
                <a:srgbClr val="FFC000"/>
              </a:solidFill>
            </a:endParaRPr>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0" name="Picture 9" descr="TP_tmp.emf"/>
          <p:cNvPicPr>
            <a:picLocks noChangeAspect="1"/>
          </p:cNvPicPr>
          <p:nvPr>
            <p:custDataLst>
              <p:tags r:id="rId1"/>
            </p:custDataLst>
          </p:nvPr>
        </p:nvPicPr>
        <p:blipFill>
          <a:blip r:embed="rId5" cstate="print"/>
          <a:stretch>
            <a:fillRect/>
          </a:stretch>
        </p:blipFill>
        <p:spPr bwMode="auto">
          <a:xfrm>
            <a:off x="2514600" y="4648200"/>
            <a:ext cx="7239000" cy="392952"/>
          </a:xfrm>
          <a:prstGeom prst="rect">
            <a:avLst/>
          </a:prstGeom>
          <a:noFill/>
          <a:ln/>
          <a:effectLst/>
        </p:spPr>
      </p:pic>
      <p:pic>
        <p:nvPicPr>
          <p:cNvPr id="9" name="Picture 8" descr="TP_tmp.emf"/>
          <p:cNvPicPr>
            <a:picLocks noChangeAspect="1"/>
          </p:cNvPicPr>
          <p:nvPr>
            <p:custDataLst>
              <p:tags r:id="rId2"/>
            </p:custDataLst>
          </p:nvPr>
        </p:nvPicPr>
        <p:blipFill>
          <a:blip r:embed="rId6" cstate="print"/>
          <a:stretch>
            <a:fillRect/>
          </a:stretch>
        </p:blipFill>
        <p:spPr bwMode="auto">
          <a:xfrm>
            <a:off x="132574" y="5105400"/>
            <a:ext cx="9621026" cy="381000"/>
          </a:xfrm>
          <a:prstGeom prst="rect">
            <a:avLst/>
          </a:prstGeom>
          <a:noFill/>
          <a:ln/>
          <a:effectLst/>
        </p:spPr>
      </p:pic>
      <p:pic>
        <p:nvPicPr>
          <p:cNvPr id="12" name="Picture 11" descr="TP_tmp.emf"/>
          <p:cNvPicPr>
            <a:picLocks noChangeAspect="1"/>
          </p:cNvPicPr>
          <p:nvPr>
            <p:custDataLst>
              <p:tags r:id="rId3"/>
            </p:custDataLst>
          </p:nvPr>
        </p:nvPicPr>
        <p:blipFill>
          <a:blip r:embed="rId7" cstate="print"/>
          <a:stretch>
            <a:fillRect/>
          </a:stretch>
        </p:blipFill>
        <p:spPr bwMode="auto">
          <a:xfrm>
            <a:off x="265585" y="5486400"/>
            <a:ext cx="9488015" cy="396388"/>
          </a:xfrm>
          <a:prstGeom prst="rect">
            <a:avLst/>
          </a:prstGeom>
          <a:noFill/>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295400"/>
          </a:xfrm>
        </p:spPr>
        <p:txBody>
          <a:bodyPr>
            <a:normAutofit/>
          </a:bodyPr>
          <a:lstStyle/>
          <a:p>
            <a:r>
              <a:rPr lang="en-US" dirty="0" smtClean="0"/>
              <a:t>The </a:t>
            </a:r>
            <a:r>
              <a:rPr lang="en-US" i="1" dirty="0" smtClean="0"/>
              <a:t>m </a:t>
            </a:r>
            <a:r>
              <a:rPr lang="en-US" dirty="0" smtClean="0"/>
              <a:t>Advice Updates</a:t>
            </a:r>
            <a:endParaRPr lang="en-US" i="1"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1" name="Picture 10" descr="TP_tmp.emf"/>
          <p:cNvPicPr>
            <a:picLocks noChangeAspect="1"/>
          </p:cNvPicPr>
          <p:nvPr>
            <p:custDataLst>
              <p:tags r:id="rId1"/>
            </p:custDataLst>
          </p:nvPr>
        </p:nvPicPr>
        <p:blipFill>
          <a:blip r:embed="rId6" cstate="print"/>
          <a:stretch>
            <a:fillRect/>
          </a:stretch>
        </p:blipFill>
        <p:spPr bwMode="auto">
          <a:xfrm>
            <a:off x="239348" y="875688"/>
            <a:ext cx="9429812" cy="2668905"/>
          </a:xfrm>
          <a:prstGeom prst="rect">
            <a:avLst/>
          </a:prstGeom>
          <a:noFill/>
          <a:ln/>
          <a:effectLst/>
        </p:spPr>
      </p:pic>
      <p:sp>
        <p:nvSpPr>
          <p:cNvPr id="5" name="Oval 4"/>
          <p:cNvSpPr/>
          <p:nvPr/>
        </p:nvSpPr>
        <p:spPr>
          <a:xfrm>
            <a:off x="685800" y="2362200"/>
            <a:ext cx="990600" cy="1295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16200000" flipH="1">
            <a:off x="1219200" y="4038600"/>
            <a:ext cx="990600" cy="533400"/>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4743271"/>
            <a:ext cx="2971800" cy="1200329"/>
          </a:xfrm>
          <a:prstGeom prst="rect">
            <a:avLst/>
          </a:prstGeom>
          <a:noFill/>
        </p:spPr>
        <p:txBody>
          <a:bodyPr wrap="square" rtlCol="0">
            <a:spAutoFit/>
          </a:bodyPr>
          <a:lstStyle/>
          <a:p>
            <a:r>
              <a:rPr lang="en-US" sz="2400" dirty="0" smtClean="0"/>
              <a:t>each advice update </a:t>
            </a:r>
            <a:r>
              <a:rPr lang="en-US" sz="2400" b="1" i="1" dirty="0" smtClean="0">
                <a:solidFill>
                  <a:srgbClr val="FFC000"/>
                </a:solidFill>
              </a:rPr>
              <a:t>depends on the newly updated hypothesis</a:t>
            </a:r>
            <a:endParaRPr lang="en-US" sz="2400" b="1" i="1" dirty="0">
              <a:solidFill>
                <a:srgbClr val="FFC000"/>
              </a:solidFill>
            </a:endParaRPr>
          </a:p>
        </p:txBody>
      </p:sp>
      <p:sp>
        <p:nvSpPr>
          <p:cNvPr id="8" name="Content Placeholder 5"/>
          <p:cNvSpPr>
            <a:spLocks noGrp="1"/>
          </p:cNvSpPr>
          <p:nvPr>
            <p:ph idx="1"/>
          </p:nvPr>
        </p:nvSpPr>
        <p:spPr>
          <a:xfrm>
            <a:off x="228600" y="4876800"/>
            <a:ext cx="4191000" cy="2675785"/>
          </a:xfrm>
        </p:spPr>
        <p:txBody>
          <a:bodyPr>
            <a:normAutofit/>
          </a:bodyPr>
          <a:lstStyle/>
          <a:p>
            <a:r>
              <a:rPr lang="en-US" sz="2400" b="1" i="1" dirty="0" smtClean="0">
                <a:solidFill>
                  <a:srgbClr val="FFC000"/>
                </a:solidFill>
              </a:rPr>
              <a:t>hypothesis-estimate of the advice; </a:t>
            </a:r>
            <a:r>
              <a:rPr lang="en-US" sz="2400" dirty="0" smtClean="0"/>
              <a:t>denote </a:t>
            </a:r>
          </a:p>
          <a:p>
            <a:r>
              <a:rPr lang="en-US" sz="2400" dirty="0" smtClean="0"/>
              <a:t>The update is the </a:t>
            </a:r>
            <a:r>
              <a:rPr lang="en-US" sz="2400" b="1" i="1" dirty="0" smtClean="0">
                <a:solidFill>
                  <a:srgbClr val="FFC000"/>
                </a:solidFill>
              </a:rPr>
              <a:t>error</a:t>
            </a:r>
            <a:r>
              <a:rPr lang="en-US" sz="2400" dirty="0" smtClean="0"/>
              <a:t> or the amount of </a:t>
            </a:r>
            <a:r>
              <a:rPr lang="en-US" sz="2400" b="1" i="1" dirty="0" smtClean="0">
                <a:solidFill>
                  <a:srgbClr val="FFC000"/>
                </a:solidFill>
              </a:rPr>
              <a:t>violation of the constraint</a:t>
            </a:r>
            <a:r>
              <a:rPr lang="en-US" sz="2400" dirty="0" smtClean="0"/>
              <a:t>                     by an ideal data point,      </a:t>
            </a:r>
            <a:endParaRPr lang="en-US" sz="2400" b="1" i="1" dirty="0">
              <a:solidFill>
                <a:srgbClr val="FFC000"/>
              </a:solidFill>
            </a:endParaRPr>
          </a:p>
        </p:txBody>
      </p:sp>
      <p:pic>
        <p:nvPicPr>
          <p:cNvPr id="13" name="Picture 12" descr="TP_tmp.emf"/>
          <p:cNvPicPr>
            <a:picLocks noChangeAspect="1"/>
          </p:cNvPicPr>
          <p:nvPr>
            <p:custDataLst>
              <p:tags r:id="rId2"/>
            </p:custDataLst>
          </p:nvPr>
        </p:nvPicPr>
        <p:blipFill>
          <a:blip r:embed="rId7" cstate="print"/>
          <a:stretch>
            <a:fillRect/>
          </a:stretch>
        </p:blipFill>
        <p:spPr>
          <a:xfrm>
            <a:off x="2676614" y="5334000"/>
            <a:ext cx="1209586" cy="381000"/>
          </a:xfrm>
          <a:prstGeom prst="rect">
            <a:avLst/>
          </a:prstGeom>
        </p:spPr>
      </p:pic>
      <p:pic>
        <p:nvPicPr>
          <p:cNvPr id="14" name="Picture 13" descr="TP_tmp.emf"/>
          <p:cNvPicPr>
            <a:picLocks noChangeAspect="1"/>
          </p:cNvPicPr>
          <p:nvPr>
            <p:custDataLst>
              <p:tags r:id="rId3"/>
            </p:custDataLst>
          </p:nvPr>
        </p:nvPicPr>
        <p:blipFill>
          <a:blip r:embed="rId8" cstate="print"/>
          <a:stretch>
            <a:fillRect/>
          </a:stretch>
        </p:blipFill>
        <p:spPr>
          <a:xfrm>
            <a:off x="2514600" y="6477000"/>
            <a:ext cx="1143000" cy="344174"/>
          </a:xfrm>
          <a:prstGeom prst="rect">
            <a:avLst/>
          </a:prstGeom>
        </p:spPr>
      </p:pic>
      <p:pic>
        <p:nvPicPr>
          <p:cNvPr id="16" name="Picture 15" descr="TP_tmp.emf"/>
          <p:cNvPicPr>
            <a:picLocks noChangeAspect="1"/>
          </p:cNvPicPr>
          <p:nvPr>
            <p:custDataLst>
              <p:tags r:id="rId4"/>
            </p:custDataLst>
          </p:nvPr>
        </p:nvPicPr>
        <p:blipFill>
          <a:blip r:embed="rId9" cstate="print"/>
          <a:stretch>
            <a:fillRect/>
          </a:stretch>
        </p:blipFill>
        <p:spPr bwMode="auto">
          <a:xfrm>
            <a:off x="3124200" y="6781800"/>
            <a:ext cx="281375" cy="357198"/>
          </a:xfrm>
          <a:prstGeom prst="rect">
            <a:avLst/>
          </a:prstGeom>
          <a:noFill/>
          <a:ln/>
          <a:effectLst/>
        </p:spPr>
      </p:pic>
      <p:sp>
        <p:nvSpPr>
          <p:cNvPr id="17" name="Oval 16"/>
          <p:cNvSpPr/>
          <p:nvPr/>
        </p:nvSpPr>
        <p:spPr>
          <a:xfrm>
            <a:off x="3657600" y="1524000"/>
            <a:ext cx="3733800" cy="838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7467600" y="1905000"/>
            <a:ext cx="609600" cy="1588"/>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53400" y="1676400"/>
            <a:ext cx="1479892" cy="461665"/>
          </a:xfrm>
          <a:prstGeom prst="rect">
            <a:avLst/>
          </a:prstGeom>
          <a:noFill/>
        </p:spPr>
        <p:txBody>
          <a:bodyPr wrap="none" rtlCol="0">
            <a:spAutoFit/>
          </a:bodyPr>
          <a:lstStyle/>
          <a:p>
            <a:r>
              <a:rPr lang="en-US" sz="2400" b="1" i="1" dirty="0" smtClean="0">
                <a:solidFill>
                  <a:srgbClr val="FFC000"/>
                </a:solidFill>
              </a:rPr>
              <a:t>projection</a:t>
            </a:r>
            <a:endParaRPr lang="en-US" sz="2400" b="1" i="1" dirty="0">
              <a:solidFill>
                <a:srgbClr val="FFC000"/>
              </a:solidFill>
            </a:endParaRPr>
          </a:p>
        </p:txBody>
      </p:sp>
      <p:sp>
        <p:nvSpPr>
          <p:cNvPr id="21" name="Oval 20"/>
          <p:cNvSpPr/>
          <p:nvPr/>
        </p:nvSpPr>
        <p:spPr>
          <a:xfrm>
            <a:off x="6629400" y="2209800"/>
            <a:ext cx="2514600" cy="1600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5400000">
            <a:off x="6934198" y="4114799"/>
            <a:ext cx="762000" cy="457202"/>
          </a:xfrm>
          <a:prstGeom prst="straightConnector1">
            <a:avLst/>
          </a:prstGeom>
          <a:ln w="38100" cap="rnd">
            <a:solidFill>
              <a:schemeClr val="tx2">
                <a:lumMod val="50000"/>
              </a:schemeClr>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P_tmp.emf"/>
          <p:cNvPicPr>
            <a:picLocks noChangeAspect="1"/>
          </p:cNvPicPr>
          <p:nvPr>
            <p:custDataLst>
              <p:tags r:id="rId1"/>
            </p:custDataLst>
          </p:nvPr>
        </p:nvPicPr>
        <p:blipFill>
          <a:blip r:embed="rId3" cstate="print"/>
          <a:stretch>
            <a:fillRect/>
          </a:stretch>
        </p:blipFill>
        <p:spPr bwMode="auto">
          <a:xfrm>
            <a:off x="348920" y="838200"/>
            <a:ext cx="10077453" cy="6348455"/>
          </a:xfrm>
          <a:prstGeom prst="rect">
            <a:avLst/>
          </a:prstGeom>
          <a:noFill/>
          <a:ln/>
          <a:effectLst/>
        </p:spPr>
      </p:pic>
      <p:sp>
        <p:nvSpPr>
          <p:cNvPr id="2" name="Title 1"/>
          <p:cNvSpPr>
            <a:spLocks noGrp="1"/>
          </p:cNvSpPr>
          <p:nvPr>
            <p:ph type="title"/>
          </p:nvPr>
        </p:nvSpPr>
        <p:spPr>
          <a:xfrm>
            <a:off x="502920" y="76200"/>
            <a:ext cx="9052560" cy="1295400"/>
          </a:xfrm>
        </p:spPr>
        <p:txBody>
          <a:bodyPr/>
          <a:lstStyle/>
          <a:p>
            <a:r>
              <a:rPr lang="en-US" dirty="0" smtClean="0"/>
              <a:t>The Adviceptron</a:t>
            </a:r>
            <a:endParaRPr lang="en-US"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813560"/>
            <a:ext cx="9829800" cy="5129425"/>
          </a:xfrm>
        </p:spPr>
        <p:txBody>
          <a:bodyPr>
            <a:normAutofit/>
          </a:bodyPr>
          <a:lstStyle/>
          <a:p>
            <a:r>
              <a:rPr lang="en-US" sz="3400" dirty="0" smtClean="0"/>
              <a:t>Knowledge-Based Support Vector Machines</a:t>
            </a:r>
          </a:p>
          <a:p>
            <a:r>
              <a:rPr lang="en-US" sz="3400" dirty="0" smtClean="0"/>
              <a:t>The Adviceptron: Online KBSVMs</a:t>
            </a:r>
          </a:p>
          <a:p>
            <a:r>
              <a:rPr lang="en-US" sz="3400" b="1" i="1" dirty="0" smtClean="0">
                <a:solidFill>
                  <a:srgbClr val="FFC000"/>
                </a:solidFill>
              </a:rPr>
              <a:t>A Real-World Task: Diabetes Diagnosis</a:t>
            </a:r>
          </a:p>
          <a:p>
            <a:r>
              <a:rPr lang="en-US" sz="3400" dirty="0" smtClean="0"/>
              <a:t>A Real-World Task: Tuberculosis Isolate Classification</a:t>
            </a:r>
          </a:p>
          <a:p>
            <a:r>
              <a:rPr lang="en-US" sz="3400" dirty="0" smtClean="0"/>
              <a:t>Conclusions</a:t>
            </a:r>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Diabetes</a:t>
            </a:r>
            <a:endParaRPr lang="en-US" dirty="0"/>
          </a:p>
        </p:txBody>
      </p:sp>
      <p:sp>
        <p:nvSpPr>
          <p:cNvPr id="3" name="Content Placeholder 2"/>
          <p:cNvSpPr>
            <a:spLocks noGrp="1"/>
          </p:cNvSpPr>
          <p:nvPr>
            <p:ph idx="1"/>
          </p:nvPr>
        </p:nvSpPr>
        <p:spPr>
          <a:xfrm>
            <a:off x="502920" y="1447800"/>
            <a:ext cx="9052560" cy="5791200"/>
          </a:xfrm>
        </p:spPr>
        <p:txBody>
          <a:bodyPr>
            <a:normAutofit/>
          </a:bodyPr>
          <a:lstStyle/>
          <a:p>
            <a:r>
              <a:rPr lang="en-US" sz="3200" dirty="0" smtClean="0"/>
              <a:t>Standard data set from UCI repository (768 x 8)</a:t>
            </a:r>
          </a:p>
          <a:p>
            <a:pPr lvl="1"/>
            <a:r>
              <a:rPr lang="en-US" sz="2700" dirty="0" smtClean="0"/>
              <a:t>all patients at least 21 years old of Pima Indian heritage</a:t>
            </a:r>
          </a:p>
          <a:p>
            <a:pPr lvl="1"/>
            <a:r>
              <a:rPr lang="en-US" sz="2700" dirty="0" smtClean="0"/>
              <a:t>features include </a:t>
            </a:r>
            <a:r>
              <a:rPr lang="en-US" sz="2700" dirty="0" smtClean="0">
                <a:solidFill>
                  <a:srgbClr val="FFC000"/>
                </a:solidFill>
              </a:rPr>
              <a:t>body mass index</a:t>
            </a:r>
            <a:r>
              <a:rPr lang="en-US" sz="2700" dirty="0" smtClean="0"/>
              <a:t>, </a:t>
            </a:r>
            <a:r>
              <a:rPr lang="en-US" sz="2700" dirty="0" smtClean="0">
                <a:solidFill>
                  <a:srgbClr val="FFC000"/>
                </a:solidFill>
              </a:rPr>
              <a:t>blood glucose level</a:t>
            </a:r>
          </a:p>
          <a:p>
            <a:r>
              <a:rPr lang="en-US" sz="3200" dirty="0" smtClean="0">
                <a:solidFill>
                  <a:srgbClr val="FFC000"/>
                </a:solidFill>
              </a:rPr>
              <a:t>Expert advice </a:t>
            </a:r>
            <a:r>
              <a:rPr lang="en-US" sz="3200" dirty="0" smtClean="0"/>
              <a:t>for diagnosing diabetes from </a:t>
            </a:r>
            <a:r>
              <a:rPr lang="en-US" sz="3200" dirty="0" smtClean="0">
                <a:solidFill>
                  <a:srgbClr val="FFC000"/>
                </a:solidFill>
              </a:rPr>
              <a:t>NIH website on risks for Type-2 diabetes</a:t>
            </a:r>
          </a:p>
          <a:p>
            <a:pPr lvl="1"/>
            <a:r>
              <a:rPr lang="en-US" sz="2700" dirty="0" smtClean="0"/>
              <a:t>a person who is </a:t>
            </a:r>
            <a:r>
              <a:rPr lang="en-US" sz="2700" dirty="0" smtClean="0">
                <a:solidFill>
                  <a:srgbClr val="FFC000"/>
                </a:solidFill>
              </a:rPr>
              <a:t>obese</a:t>
            </a:r>
            <a:r>
              <a:rPr lang="en-US" sz="2700" dirty="0" smtClean="0"/>
              <a:t> (characterized by BMI &gt; 30) and has a </a:t>
            </a:r>
            <a:r>
              <a:rPr lang="en-US" sz="2700" dirty="0" smtClean="0">
                <a:solidFill>
                  <a:srgbClr val="FFC000"/>
                </a:solidFill>
              </a:rPr>
              <a:t>high blood glucose level </a:t>
            </a:r>
            <a:r>
              <a:rPr lang="en-US" sz="2700" dirty="0" smtClean="0"/>
              <a:t>(&gt; 126) is at a </a:t>
            </a:r>
            <a:r>
              <a:rPr lang="en-US" sz="2700" dirty="0" smtClean="0">
                <a:solidFill>
                  <a:srgbClr val="FFC000"/>
                </a:solidFill>
              </a:rPr>
              <a:t>strong risk for diabetes</a:t>
            </a:r>
          </a:p>
          <a:p>
            <a:pPr lvl="1"/>
            <a:endParaRPr lang="en-US" sz="2700" dirty="0" smtClean="0"/>
          </a:p>
          <a:p>
            <a:pPr lvl="1"/>
            <a:r>
              <a:rPr lang="en-US" sz="2700" dirty="0" smtClean="0"/>
              <a:t>a person who is at </a:t>
            </a:r>
            <a:r>
              <a:rPr lang="en-US" sz="2700" dirty="0" smtClean="0">
                <a:solidFill>
                  <a:srgbClr val="FFC000"/>
                </a:solidFill>
              </a:rPr>
              <a:t>normal weight </a:t>
            </a:r>
            <a:r>
              <a:rPr lang="en-US" sz="2700" dirty="0" smtClean="0"/>
              <a:t>(BMI &lt; 25) and has </a:t>
            </a:r>
            <a:r>
              <a:rPr lang="en-US" sz="2700" dirty="0" smtClean="0">
                <a:solidFill>
                  <a:srgbClr val="FFC000"/>
                </a:solidFill>
              </a:rPr>
              <a:t>low blood glucose level</a:t>
            </a:r>
            <a:r>
              <a:rPr lang="en-US" sz="2700" dirty="0" smtClean="0"/>
              <a:t> (&lt; 100) is at a </a:t>
            </a:r>
            <a:r>
              <a:rPr lang="en-US" sz="2700" dirty="0" smtClean="0">
                <a:solidFill>
                  <a:srgbClr val="FFC000"/>
                </a:solidFill>
              </a:rPr>
              <a:t>low risk for diabetes</a:t>
            </a:r>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11" name="Picture 10" descr="TP_tmp.emf"/>
          <p:cNvPicPr>
            <a:picLocks noChangeAspect="1"/>
          </p:cNvPicPr>
          <p:nvPr>
            <p:custDataLst>
              <p:tags r:id="rId1"/>
            </p:custDataLst>
          </p:nvPr>
        </p:nvPicPr>
        <p:blipFill>
          <a:blip r:embed="rId4" cstate="print"/>
          <a:stretch>
            <a:fillRect/>
          </a:stretch>
        </p:blipFill>
        <p:spPr bwMode="auto">
          <a:xfrm>
            <a:off x="1603226" y="5486401"/>
            <a:ext cx="7224215" cy="425432"/>
          </a:xfrm>
          <a:prstGeom prst="rect">
            <a:avLst/>
          </a:prstGeom>
          <a:noFill/>
          <a:ln/>
          <a:effectLst/>
        </p:spPr>
      </p:pic>
      <p:pic>
        <p:nvPicPr>
          <p:cNvPr id="12" name="Picture 11" descr="TP_tmp.emf"/>
          <p:cNvPicPr>
            <a:picLocks noChangeAspect="1"/>
          </p:cNvPicPr>
          <p:nvPr>
            <p:custDataLst>
              <p:tags r:id="rId2"/>
            </p:custDataLst>
          </p:nvPr>
        </p:nvPicPr>
        <p:blipFill>
          <a:blip r:embed="rId5" cstate="print"/>
          <a:stretch>
            <a:fillRect/>
          </a:stretch>
        </p:blipFill>
        <p:spPr bwMode="auto">
          <a:xfrm>
            <a:off x="1557159" y="6737190"/>
            <a:ext cx="7465722" cy="425522"/>
          </a:xfrm>
          <a:prstGeom prst="rect">
            <a:avLst/>
          </a:prstGeom>
          <a:noFill/>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Diabetes: Results</a:t>
            </a:r>
            <a:endParaRPr lang="en-US" dirty="0"/>
          </a:p>
        </p:txBody>
      </p:sp>
      <p:pic>
        <p:nvPicPr>
          <p:cNvPr id="5" name="Content Placeholder 4" descr="kunapuli_776_Diabetes.png"/>
          <p:cNvPicPr>
            <a:picLocks noGrp="1" noChangeAspect="1"/>
          </p:cNvPicPr>
          <p:nvPr>
            <p:ph idx="1"/>
          </p:nvPr>
        </p:nvPicPr>
        <p:blipFill>
          <a:blip r:embed="rId2" cstate="print"/>
          <a:stretch>
            <a:fillRect/>
          </a:stretch>
        </p:blipFill>
        <p:spPr>
          <a:xfrm>
            <a:off x="3657600" y="1752600"/>
            <a:ext cx="6385484" cy="4953000"/>
          </a:xfrm>
        </p:spPr>
      </p:pic>
      <p:sp>
        <p:nvSpPr>
          <p:cNvPr id="4" name="Footer Placeholder 3"/>
          <p:cNvSpPr>
            <a:spLocks noGrp="1"/>
          </p:cNvSpPr>
          <p:nvPr>
            <p:ph type="ftr" sz="quarter" idx="11"/>
          </p:nvPr>
        </p:nvSpPr>
        <p:spPr/>
        <p:txBody>
          <a:bodyPr/>
          <a:lstStyle/>
          <a:p>
            <a:r>
              <a:rPr lang="en-US" smtClean="0"/>
              <a:t>ECML 2010, Barcelona, Spain</a:t>
            </a:r>
            <a:endParaRPr lang="en-US"/>
          </a:p>
        </p:txBody>
      </p:sp>
      <p:sp>
        <p:nvSpPr>
          <p:cNvPr id="6" name="Content Placeholder 7"/>
          <p:cNvSpPr txBox="1">
            <a:spLocks/>
          </p:cNvSpPr>
          <p:nvPr/>
        </p:nvSpPr>
        <p:spPr>
          <a:xfrm>
            <a:off x="0" y="1905000"/>
            <a:ext cx="4495800" cy="4953000"/>
          </a:xfrm>
          <a:prstGeom prst="rect">
            <a:avLst/>
          </a:prstGeom>
        </p:spPr>
        <p:txBody>
          <a:bodyPr vert="horz" lIns="101882" tIns="50941" rIns="101882" bIns="50941" rtlCol="0">
            <a:noAutofit/>
          </a:bodyPr>
          <a:lstStyle/>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200 examples for training, remaining for testing</a:t>
            </a:r>
          </a:p>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Results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averaged over 20 randomized iterations</a:t>
            </a:r>
          </a:p>
          <a:p>
            <a:pPr marL="382059" marR="0" lvl="0" indent="-382059" algn="l" defTabSz="1018824"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Compared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to advice-free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r>
              <a:rPr kumimoji="0" lang="en-US" sz="2400" b="0" i="0" u="none" strike="noStrike" kern="1200" cap="none" spc="0" normalizeH="0" baseline="0" noProof="0" dirty="0" smtClean="0">
                <a:ln>
                  <a:noFill/>
                </a:ln>
                <a:solidFill>
                  <a:schemeClr val="tx1"/>
                </a:solidFill>
                <a:effectLst/>
                <a:uLnTx/>
                <a:uFillTx/>
                <a:latin typeface="+mn-lt"/>
                <a:ea typeface="+mn-ea"/>
                <a:cs typeface="+mn-cs"/>
              </a:rPr>
              <a:t>online algorithms: </a:t>
            </a:r>
          </a:p>
          <a:p>
            <a:pPr marL="891471" lvl="1" indent="-382059">
              <a:spcBef>
                <a:spcPct val="20000"/>
              </a:spcBef>
              <a:buFont typeface="Arial" pitchFamily="34" charset="0"/>
              <a:buChar char="•"/>
              <a:defRPr/>
            </a:pPr>
            <a:r>
              <a:rPr kumimoji="0" lang="en-US" sz="2400" i="1" u="none" strike="noStrike" kern="1200" cap="none" spc="0" normalizeH="0" baseline="0" noProof="0" dirty="0" smtClean="0">
                <a:ln>
                  <a:noFill/>
                </a:ln>
                <a:solidFill>
                  <a:srgbClr val="FFC000"/>
                </a:solidFill>
                <a:effectLst/>
                <a:uLnTx/>
                <a:uFillTx/>
                <a:latin typeface="+mn-lt"/>
                <a:ea typeface="+mn-ea"/>
                <a:cs typeface="+mn-cs"/>
              </a:rPr>
              <a:t>Passive-aggressive </a:t>
            </a:r>
            <a:r>
              <a:rPr kumimoji="0" lang="en-US" sz="2400" i="1" u="none" strike="noStrike" kern="1200" cap="none" spc="0" normalizeH="0" baseline="0" noProof="0" dirty="0" smtClean="0">
                <a:ln>
                  <a:noFill/>
                </a:ln>
                <a:solidFill>
                  <a:srgbClr val="FFC000"/>
                </a:solidFill>
                <a:effectLst/>
                <a:uLnTx/>
                <a:uFillTx/>
                <a:latin typeface="+mn-lt"/>
                <a:ea typeface="+mn-ea"/>
                <a:cs typeface="+mn-cs"/>
              </a:rPr>
              <a:t>(Crammer et al, 2006)</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891471" lvl="1" indent="-382059">
              <a:spcBef>
                <a:spcPct val="20000"/>
              </a:spcBef>
              <a:buFont typeface="Arial" pitchFamily="34" charset="0"/>
              <a:buChar char="•"/>
              <a:defRPr/>
            </a:pPr>
            <a:r>
              <a:rPr kumimoji="0" lang="en-US" sz="2400" i="1" u="none" strike="noStrike" kern="1200" cap="none" spc="0" normalizeH="0" baseline="0" noProof="0" dirty="0" smtClean="0">
                <a:ln>
                  <a:noFill/>
                </a:ln>
                <a:solidFill>
                  <a:schemeClr val="accent5">
                    <a:lumMod val="75000"/>
                  </a:schemeClr>
                </a:solidFill>
                <a:effectLst/>
                <a:uLnTx/>
                <a:uFillTx/>
                <a:latin typeface="+mn-lt"/>
                <a:ea typeface="+mn-ea"/>
                <a:cs typeface="+mn-cs"/>
              </a:rPr>
              <a:t>ROMMA </a:t>
            </a:r>
            <a:br>
              <a:rPr kumimoji="0" lang="en-US" sz="2400" i="1" u="none" strike="noStrike" kern="1200" cap="none" spc="0" normalizeH="0" baseline="0" noProof="0" dirty="0" smtClean="0">
                <a:ln>
                  <a:noFill/>
                </a:ln>
                <a:solidFill>
                  <a:schemeClr val="accent5">
                    <a:lumMod val="75000"/>
                  </a:schemeClr>
                </a:solidFill>
                <a:effectLst/>
                <a:uLnTx/>
                <a:uFillTx/>
                <a:latin typeface="+mn-lt"/>
                <a:ea typeface="+mn-ea"/>
                <a:cs typeface="+mn-cs"/>
              </a:rPr>
            </a:br>
            <a:r>
              <a:rPr kumimoji="0" lang="en-US" sz="2400" i="1" u="none" strike="noStrike" kern="1200" cap="none" spc="0" normalizeH="0" baseline="0" noProof="0" dirty="0" smtClean="0">
                <a:ln>
                  <a:noFill/>
                </a:ln>
                <a:solidFill>
                  <a:schemeClr val="accent5">
                    <a:lumMod val="75000"/>
                  </a:schemeClr>
                </a:solidFill>
                <a:effectLst/>
                <a:uLnTx/>
                <a:uFillTx/>
                <a:latin typeface="+mn-lt"/>
                <a:ea typeface="+mn-ea"/>
                <a:cs typeface="+mn-cs"/>
              </a:rPr>
              <a:t>(Li &amp; Long, 2002)</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891471" lvl="1" indent="-382059">
              <a:spcBef>
                <a:spcPct val="20000"/>
              </a:spcBef>
              <a:buFont typeface="Arial" pitchFamily="34" charset="0"/>
              <a:buChar char="•"/>
              <a:defRPr/>
            </a:pPr>
            <a:r>
              <a:rPr lang="en-US" sz="2400" i="1" dirty="0" smtClean="0">
                <a:solidFill>
                  <a:srgbClr val="C00000"/>
                </a:solidFill>
              </a:rPr>
              <a:t>Max </a:t>
            </a:r>
            <a:r>
              <a:rPr kumimoji="0" lang="en-US" sz="2400" b="0" i="1" u="none" strike="noStrike" kern="1200" cap="none" spc="0" normalizeH="0" baseline="0" noProof="0" dirty="0" smtClean="0">
                <a:ln>
                  <a:noFill/>
                </a:ln>
                <a:solidFill>
                  <a:srgbClr val="C00000"/>
                </a:solidFill>
                <a:effectLst/>
                <a:uLnTx/>
                <a:uFillTx/>
                <a:latin typeface="+mn-lt"/>
                <a:ea typeface="+mn-ea"/>
                <a:cs typeface="+mn-cs"/>
              </a:rPr>
              <a:t>margin-perceptron</a:t>
            </a:r>
            <a:r>
              <a:rPr kumimoji="0" lang="en-US" sz="2400" b="0" i="1" u="none" strike="noStrike" kern="1200" cap="none" spc="0" normalizeH="0" baseline="0" noProof="0" dirty="0" smtClean="0">
                <a:ln>
                  <a:noFill/>
                </a:ln>
                <a:solidFill>
                  <a:srgbClr val="C00000"/>
                </a:solidFill>
                <a:effectLst/>
                <a:uLnTx/>
                <a:uFillTx/>
                <a:latin typeface="+mn-lt"/>
                <a:ea typeface="+mn-ea"/>
                <a:cs typeface="+mn-cs"/>
              </a:rPr>
              <a:t/>
            </a:r>
            <a:br>
              <a:rPr kumimoji="0" lang="en-US" sz="2400" b="0" i="1" u="none" strike="noStrike" kern="1200" cap="none" spc="0" normalizeH="0" baseline="0" noProof="0" dirty="0" smtClean="0">
                <a:ln>
                  <a:noFill/>
                </a:ln>
                <a:solidFill>
                  <a:srgbClr val="C00000"/>
                </a:solidFill>
                <a:effectLst/>
                <a:uLnTx/>
                <a:uFillTx/>
                <a:latin typeface="+mn-lt"/>
                <a:ea typeface="+mn-ea"/>
                <a:cs typeface="+mn-cs"/>
              </a:rPr>
            </a:br>
            <a:r>
              <a:rPr kumimoji="0" lang="en-US" sz="2400" b="0" i="1" u="none" strike="noStrike" kern="1200" cap="none" spc="0" normalizeH="0" baseline="0" noProof="0" dirty="0" smtClean="0">
                <a:ln>
                  <a:noFill/>
                </a:ln>
                <a:solidFill>
                  <a:srgbClr val="C00000"/>
                </a:solidFill>
                <a:effectLst/>
                <a:uLnTx/>
                <a:uFillTx/>
                <a:latin typeface="+mn-lt"/>
                <a:ea typeface="+mn-ea"/>
                <a:cs typeface="+mn-cs"/>
              </a:rPr>
              <a:t> (Freund &amp; </a:t>
            </a:r>
            <a:r>
              <a:rPr kumimoji="0" lang="en-US" sz="2400" b="0" i="1" u="none" strike="noStrike" kern="1200" cap="none" spc="0" normalizeH="0" baseline="0" noProof="0" dirty="0" err="1" smtClean="0">
                <a:ln>
                  <a:noFill/>
                </a:ln>
                <a:solidFill>
                  <a:srgbClr val="C00000"/>
                </a:solidFill>
                <a:effectLst/>
                <a:uLnTx/>
                <a:uFillTx/>
                <a:latin typeface="+mn-lt"/>
                <a:ea typeface="+mn-ea"/>
                <a:cs typeface="+mn-cs"/>
              </a:rPr>
              <a:t>Schapire</a:t>
            </a:r>
            <a:r>
              <a:rPr kumimoji="0" lang="en-US" sz="2400" b="0" i="1" u="none" strike="noStrike" kern="1200" cap="none" spc="0" normalizeH="0" baseline="0" noProof="0" dirty="0" smtClean="0">
                <a:ln>
                  <a:noFill/>
                </a:ln>
                <a:solidFill>
                  <a:srgbClr val="C00000"/>
                </a:solidFill>
                <a:effectLst/>
                <a:uLnTx/>
                <a:uFillTx/>
                <a:latin typeface="+mn-lt"/>
                <a:ea typeface="+mn-ea"/>
                <a:cs typeface="+mn-cs"/>
              </a:rPr>
              <a:t>, 1999)</a:t>
            </a:r>
            <a:endParaRPr kumimoji="0" lang="en-US" sz="2400" b="0" i="1" u="none" strike="noStrike" kern="1200" cap="none" spc="0" normalizeH="0" baseline="0" noProof="0" dirty="0">
              <a:ln>
                <a:noFill/>
              </a:ln>
              <a:solidFill>
                <a:srgbClr val="C00000"/>
              </a:solidFill>
              <a:effectLst/>
              <a:uLnTx/>
              <a:uFillTx/>
              <a:latin typeface="+mn-lt"/>
              <a:ea typeface="+mn-ea"/>
              <a:cs typeface="+mn-cs"/>
            </a:endParaRPr>
          </a:p>
        </p:txBody>
      </p:sp>
      <p:grpSp>
        <p:nvGrpSpPr>
          <p:cNvPr id="11" name="Group 10"/>
          <p:cNvGrpSpPr/>
          <p:nvPr/>
        </p:nvGrpSpPr>
        <p:grpSpPr>
          <a:xfrm>
            <a:off x="4191000" y="3962400"/>
            <a:ext cx="2850637" cy="914400"/>
            <a:chOff x="4191000" y="3962400"/>
            <a:chExt cx="2850637" cy="914400"/>
          </a:xfrm>
        </p:grpSpPr>
        <p:sp>
          <p:nvSpPr>
            <p:cNvPr id="7" name="Oval 6"/>
            <p:cNvSpPr/>
            <p:nvPr/>
          </p:nvSpPr>
          <p:spPr>
            <a:xfrm>
              <a:off x="4191000" y="3962400"/>
              <a:ext cx="304800" cy="304800"/>
            </a:xfrm>
            <a:prstGeom prst="ellipse">
              <a:avLst/>
            </a:prstGeom>
            <a:noFill/>
            <a:ln w="38100" cap="rnd">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6200000" flipH="1">
              <a:off x="4466139" y="4296862"/>
              <a:ext cx="364123" cy="304800"/>
            </a:xfrm>
            <a:prstGeom prst="straightConnector1">
              <a:avLst/>
            </a:prstGeom>
            <a:ln w="34925" cap="rnd">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4538246"/>
              <a:ext cx="2317237" cy="338554"/>
            </a:xfrm>
            <a:prstGeom prst="rect">
              <a:avLst/>
            </a:prstGeom>
            <a:noFill/>
          </p:spPr>
          <p:txBody>
            <a:bodyPr wrap="none" rtlCol="0">
              <a:spAutoFit/>
            </a:bodyPr>
            <a:lstStyle/>
            <a:p>
              <a:r>
                <a:rPr lang="en-US" sz="1600" b="1" i="1" dirty="0" smtClean="0">
                  <a:solidFill>
                    <a:schemeClr val="accent3">
                      <a:lumMod val="75000"/>
                    </a:schemeClr>
                  </a:solidFill>
                </a:rPr>
                <a:t>batch KBSVM, 200 points</a:t>
              </a:r>
              <a:endParaRPr lang="en-US" sz="1600" b="1" i="1" dirty="0">
                <a:solidFill>
                  <a:schemeClr val="accent3">
                    <a:lumMod val="75000"/>
                  </a:schemeClr>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813560"/>
            <a:ext cx="9829800" cy="5129425"/>
          </a:xfrm>
        </p:spPr>
        <p:txBody>
          <a:bodyPr>
            <a:normAutofit/>
          </a:bodyPr>
          <a:lstStyle/>
          <a:p>
            <a:r>
              <a:rPr lang="en-US" sz="3400" dirty="0" smtClean="0"/>
              <a:t>Knowledge-Based Support Vector Machines</a:t>
            </a:r>
          </a:p>
          <a:p>
            <a:r>
              <a:rPr lang="en-US" sz="3400" dirty="0" smtClean="0"/>
              <a:t>The Adviceptron: Online KBSVMs</a:t>
            </a:r>
          </a:p>
          <a:p>
            <a:r>
              <a:rPr lang="en-US" sz="3400" dirty="0" smtClean="0"/>
              <a:t>A Real-World Task: Diabetes Diagnosis</a:t>
            </a:r>
          </a:p>
          <a:p>
            <a:r>
              <a:rPr lang="en-US" sz="3300" b="1" i="1" dirty="0" smtClean="0">
                <a:solidFill>
                  <a:srgbClr val="FFC000"/>
                </a:solidFill>
              </a:rPr>
              <a:t>A Real-World Task: Tuberculosis Isolate Classification</a:t>
            </a:r>
          </a:p>
          <a:p>
            <a:r>
              <a:rPr lang="en-US" sz="3400" dirty="0" smtClean="0"/>
              <a:t>Conclusions</a:t>
            </a:r>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9052560" cy="1295400"/>
          </a:xfrm>
        </p:spPr>
        <p:txBody>
          <a:bodyPr/>
          <a:lstStyle/>
          <a:p>
            <a:r>
              <a:rPr lang="en-US" dirty="0" smtClean="0"/>
              <a:t>Tuberculosis Isolate Classification</a:t>
            </a:r>
            <a:endParaRPr lang="en-US" dirty="0"/>
          </a:p>
        </p:txBody>
      </p:sp>
      <p:sp>
        <p:nvSpPr>
          <p:cNvPr id="3" name="Content Placeholder 2"/>
          <p:cNvSpPr>
            <a:spLocks noGrp="1"/>
          </p:cNvSpPr>
          <p:nvPr>
            <p:ph idx="1"/>
          </p:nvPr>
        </p:nvSpPr>
        <p:spPr>
          <a:xfrm>
            <a:off x="502920" y="1219200"/>
            <a:ext cx="9326880" cy="6019800"/>
          </a:xfrm>
        </p:spPr>
        <p:txBody>
          <a:bodyPr>
            <a:normAutofit/>
          </a:bodyPr>
          <a:lstStyle/>
          <a:p>
            <a:r>
              <a:rPr lang="en-US" dirty="0" smtClean="0"/>
              <a:t>Task is to </a:t>
            </a:r>
            <a:r>
              <a:rPr lang="en-US" dirty="0" smtClean="0">
                <a:solidFill>
                  <a:srgbClr val="FFC000"/>
                </a:solidFill>
              </a:rPr>
              <a:t>classify</a:t>
            </a:r>
            <a:r>
              <a:rPr lang="en-US" dirty="0" smtClean="0"/>
              <a:t> </a:t>
            </a:r>
            <a:r>
              <a:rPr lang="en-US" dirty="0" smtClean="0"/>
              <a:t>strains of </a:t>
            </a:r>
            <a:r>
              <a:rPr lang="en-US" i="1" dirty="0" smtClean="0"/>
              <a:t>Mycobacterium </a:t>
            </a:r>
            <a:r>
              <a:rPr lang="en-US" i="1" dirty="0" smtClean="0"/>
              <a:t>tuberculosis </a:t>
            </a:r>
            <a:r>
              <a:rPr lang="en-US" dirty="0" smtClean="0"/>
              <a:t>complex (MTBC) </a:t>
            </a:r>
            <a:r>
              <a:rPr lang="en-US" dirty="0" smtClean="0">
                <a:solidFill>
                  <a:srgbClr val="FFC000"/>
                </a:solidFill>
              </a:rPr>
              <a:t>into major genetic lineages based on DNA fingerprints</a:t>
            </a:r>
          </a:p>
          <a:p>
            <a:r>
              <a:rPr lang="en-US" dirty="0" smtClean="0"/>
              <a:t>MTBC is the </a:t>
            </a:r>
            <a:r>
              <a:rPr lang="en-US" dirty="0" smtClean="0"/>
              <a:t>causative </a:t>
            </a:r>
            <a:r>
              <a:rPr lang="en-US" dirty="0" smtClean="0"/>
              <a:t>agent for TB</a:t>
            </a:r>
          </a:p>
          <a:p>
            <a:pPr lvl="1"/>
            <a:r>
              <a:rPr lang="en-US" dirty="0" smtClean="0">
                <a:solidFill>
                  <a:srgbClr val="FFC000"/>
                </a:solidFill>
              </a:rPr>
              <a:t>leading cause of disease</a:t>
            </a:r>
            <a:r>
              <a:rPr lang="en-US" dirty="0" smtClean="0"/>
              <a:t> and morbidity</a:t>
            </a:r>
          </a:p>
          <a:p>
            <a:pPr lvl="1"/>
            <a:r>
              <a:rPr lang="en-US" dirty="0" smtClean="0"/>
              <a:t>strains vary in infectivity, transmission, virulence, immunogenicity, host associations </a:t>
            </a:r>
            <a:r>
              <a:rPr lang="en-US" dirty="0" smtClean="0">
                <a:solidFill>
                  <a:srgbClr val="FFC000"/>
                </a:solidFill>
              </a:rPr>
              <a:t>depending on genetic lineage</a:t>
            </a:r>
          </a:p>
          <a:p>
            <a:r>
              <a:rPr lang="en-US" dirty="0" smtClean="0"/>
              <a:t>Lineage classification is </a:t>
            </a:r>
            <a:r>
              <a:rPr lang="en-US" dirty="0" smtClean="0">
                <a:solidFill>
                  <a:srgbClr val="FFC000"/>
                </a:solidFill>
              </a:rPr>
              <a:t>crucial for surveillance, tracking and control</a:t>
            </a:r>
            <a:r>
              <a:rPr lang="en-US" dirty="0" smtClean="0"/>
              <a:t> of TB world-wide</a:t>
            </a:r>
            <a:endParaRPr lang="en-US"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Tuberculosis Isolate Classification</a:t>
            </a:r>
            <a:endParaRPr lang="en-US" dirty="0"/>
          </a:p>
        </p:txBody>
      </p:sp>
      <p:sp>
        <p:nvSpPr>
          <p:cNvPr id="3" name="Content Placeholder 2"/>
          <p:cNvSpPr>
            <a:spLocks noGrp="1"/>
          </p:cNvSpPr>
          <p:nvPr>
            <p:ph idx="1"/>
          </p:nvPr>
        </p:nvSpPr>
        <p:spPr>
          <a:xfrm>
            <a:off x="228600" y="1295400"/>
            <a:ext cx="9677400" cy="5943600"/>
          </a:xfrm>
        </p:spPr>
        <p:txBody>
          <a:bodyPr>
            <a:normAutofit/>
          </a:bodyPr>
          <a:lstStyle/>
          <a:p>
            <a:r>
              <a:rPr lang="en-US" sz="2800" dirty="0" smtClean="0"/>
              <a:t>Two types of DNA fingerprints </a:t>
            </a:r>
            <a:r>
              <a:rPr lang="en-US" sz="2800" dirty="0" smtClean="0">
                <a:solidFill>
                  <a:srgbClr val="FFC000"/>
                </a:solidFill>
              </a:rPr>
              <a:t>for all culture-positive TB </a:t>
            </a:r>
            <a:r>
              <a:rPr lang="en-US" sz="2800" dirty="0" smtClean="0"/>
              <a:t>strains </a:t>
            </a:r>
            <a:r>
              <a:rPr lang="en-US" sz="2800" dirty="0" smtClean="0">
                <a:solidFill>
                  <a:srgbClr val="FFC000"/>
                </a:solidFill>
              </a:rPr>
              <a:t>collected</a:t>
            </a:r>
            <a:r>
              <a:rPr lang="en-US" sz="2800" dirty="0" smtClean="0"/>
              <a:t> in the US by the CDC </a:t>
            </a:r>
            <a:r>
              <a:rPr lang="en-US" sz="2800" dirty="0" smtClean="0">
                <a:solidFill>
                  <a:srgbClr val="92D050"/>
                </a:solidFill>
              </a:rPr>
              <a:t>(44 data features)</a:t>
            </a:r>
          </a:p>
          <a:p>
            <a:r>
              <a:rPr lang="en-US" sz="2800" dirty="0" smtClean="0">
                <a:solidFill>
                  <a:schemeClr val="tx1">
                    <a:lumMod val="95000"/>
                  </a:schemeClr>
                </a:solidFill>
              </a:rPr>
              <a:t>Six </a:t>
            </a:r>
            <a:r>
              <a:rPr lang="en-US" sz="2800" dirty="0" smtClean="0">
                <a:solidFill>
                  <a:srgbClr val="92D050"/>
                </a:solidFill>
              </a:rPr>
              <a:t>(classes) </a:t>
            </a:r>
            <a:r>
              <a:rPr lang="en-US" sz="2800" dirty="0" smtClean="0">
                <a:solidFill>
                  <a:schemeClr val="tx1">
                    <a:lumMod val="95000"/>
                  </a:schemeClr>
                </a:solidFill>
              </a:rPr>
              <a:t>major lineages of TB for classification</a:t>
            </a:r>
          </a:p>
          <a:p>
            <a:pPr lvl="1"/>
            <a:r>
              <a:rPr lang="en-US" sz="2800" b="1" i="1" dirty="0" smtClean="0">
                <a:solidFill>
                  <a:srgbClr val="FFC000"/>
                </a:solidFill>
              </a:rPr>
              <a:t>ancestral</a:t>
            </a:r>
            <a:r>
              <a:rPr lang="en-US" sz="2800" b="1" i="1" dirty="0" smtClean="0">
                <a:solidFill>
                  <a:schemeClr val="tx1">
                    <a:lumMod val="95000"/>
                  </a:schemeClr>
                </a:solidFill>
              </a:rPr>
              <a:t>: </a:t>
            </a:r>
            <a:r>
              <a:rPr lang="en-US" sz="2800" i="1" dirty="0" smtClean="0">
                <a:solidFill>
                  <a:schemeClr val="tx1">
                    <a:lumMod val="95000"/>
                  </a:schemeClr>
                </a:solidFill>
              </a:rPr>
              <a:t>M. </a:t>
            </a:r>
            <a:r>
              <a:rPr lang="en-US" sz="2800" i="1" dirty="0" err="1" smtClean="0">
                <a:solidFill>
                  <a:schemeClr val="tx1">
                    <a:lumMod val="95000"/>
                  </a:schemeClr>
                </a:solidFill>
              </a:rPr>
              <a:t>bovis</a:t>
            </a:r>
            <a:r>
              <a:rPr lang="en-US" sz="2800" i="1" dirty="0" smtClean="0">
                <a:solidFill>
                  <a:schemeClr val="tx1">
                    <a:lumMod val="95000"/>
                  </a:schemeClr>
                </a:solidFill>
              </a:rPr>
              <a:t>, M. africanum, </a:t>
            </a:r>
            <a:r>
              <a:rPr lang="en-US" sz="2800" dirty="0" smtClean="0">
                <a:solidFill>
                  <a:schemeClr val="tx1">
                    <a:lumMod val="95000"/>
                  </a:schemeClr>
                </a:solidFill>
              </a:rPr>
              <a:t>Indo-Oceanic</a:t>
            </a:r>
          </a:p>
          <a:p>
            <a:pPr lvl="1"/>
            <a:r>
              <a:rPr lang="en-US" sz="2800" b="1" i="1" dirty="0" smtClean="0">
                <a:solidFill>
                  <a:srgbClr val="FFC000"/>
                </a:solidFill>
              </a:rPr>
              <a:t>modern</a:t>
            </a:r>
            <a:r>
              <a:rPr lang="en-US" sz="2800" b="1" i="1" dirty="0" smtClean="0"/>
              <a:t>: </a:t>
            </a:r>
            <a:r>
              <a:rPr lang="en-US" sz="2800" dirty="0" smtClean="0"/>
              <a:t>Euro-American, East-Asian, East-African-Indian</a:t>
            </a:r>
          </a:p>
          <a:p>
            <a:r>
              <a:rPr lang="en-US" sz="2800" dirty="0" smtClean="0"/>
              <a:t>Problem formulated as </a:t>
            </a:r>
            <a:r>
              <a:rPr lang="en-US" sz="2800" dirty="0" smtClean="0">
                <a:solidFill>
                  <a:srgbClr val="FFC000"/>
                </a:solidFill>
              </a:rPr>
              <a:t>six 1-vs-many classification tasks</a:t>
            </a:r>
          </a:p>
          <a:p>
            <a:endParaRPr lang="en-US" sz="2800" b="1" i="1" dirty="0">
              <a:solidFill>
                <a:srgbClr val="FFC000"/>
              </a:solidFill>
            </a:endParaRPr>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5" name="Picture 4" descr="TP_tmp.emf"/>
          <p:cNvPicPr>
            <a:picLocks noChangeAspect="1"/>
          </p:cNvPicPr>
          <p:nvPr>
            <p:custDataLst>
              <p:tags r:id="rId1"/>
            </p:custDataLst>
          </p:nvPr>
        </p:nvPicPr>
        <p:blipFill>
          <a:blip r:embed="rId3" cstate="print"/>
          <a:stretch>
            <a:fillRect/>
          </a:stretch>
        </p:blipFill>
        <p:spPr bwMode="auto">
          <a:xfrm>
            <a:off x="762000" y="4419600"/>
            <a:ext cx="8126327" cy="2521735"/>
          </a:xfrm>
          <a:prstGeom prst="rect">
            <a:avLst/>
          </a:prstGeom>
          <a:noFill/>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914400"/>
          </a:xfrm>
        </p:spPr>
        <p:txBody>
          <a:bodyPr>
            <a:normAutofit fontScale="90000"/>
          </a:bodyPr>
          <a:lstStyle/>
          <a:p>
            <a:r>
              <a:rPr lang="en-US" sz="4400" dirty="0" smtClean="0"/>
              <a:t>Expert Rules for TB Lineage Classification</a:t>
            </a:r>
            <a:endParaRPr lang="en-US" sz="4400"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
        <p:nvSpPr>
          <p:cNvPr id="5" name="Content Placeholder 2"/>
          <p:cNvSpPr>
            <a:spLocks noGrp="1"/>
          </p:cNvSpPr>
          <p:nvPr>
            <p:ph idx="1"/>
          </p:nvPr>
        </p:nvSpPr>
        <p:spPr>
          <a:xfrm>
            <a:off x="457200" y="6400800"/>
            <a:ext cx="8610600" cy="838200"/>
          </a:xfrm>
        </p:spPr>
        <p:txBody>
          <a:bodyPr>
            <a:noAutofit/>
          </a:bodyPr>
          <a:lstStyle/>
          <a:p>
            <a:pPr>
              <a:buNone/>
            </a:pPr>
            <a:r>
              <a:rPr lang="en-US" sz="2800" dirty="0" smtClean="0"/>
              <a:t>Rules provided by </a:t>
            </a:r>
            <a:r>
              <a:rPr lang="en-US" sz="2800" dirty="0" smtClean="0">
                <a:solidFill>
                  <a:srgbClr val="FFC000"/>
                </a:solidFill>
              </a:rPr>
              <a:t>Dr. Lauren Cowan at the Center for Disease Control</a:t>
            </a:r>
            <a:r>
              <a:rPr lang="en-US" sz="2800" dirty="0" smtClean="0"/>
              <a:t>, documented in </a:t>
            </a:r>
            <a:r>
              <a:rPr lang="en-US" sz="2800" dirty="0" err="1" smtClean="0"/>
              <a:t>Shabbeer</a:t>
            </a:r>
            <a:r>
              <a:rPr lang="en-US" sz="2800" dirty="0" smtClean="0"/>
              <a:t> et al, (2010)</a:t>
            </a:r>
          </a:p>
        </p:txBody>
      </p:sp>
      <p:grpSp>
        <p:nvGrpSpPr>
          <p:cNvPr id="18" name="Group 17"/>
          <p:cNvGrpSpPr/>
          <p:nvPr/>
        </p:nvGrpSpPr>
        <p:grpSpPr>
          <a:xfrm>
            <a:off x="125756" y="914400"/>
            <a:ext cx="9851461" cy="5308600"/>
            <a:chOff x="125756" y="914400"/>
            <a:chExt cx="9851461" cy="5308600"/>
          </a:xfrm>
        </p:grpSpPr>
        <p:pic>
          <p:nvPicPr>
            <p:cNvPr id="1026" name="Picture 2" descr="C:\work\tex\pub\10ECML\spol.png"/>
            <p:cNvPicPr>
              <a:picLocks noChangeAspect="1" noChangeArrowheads="1"/>
            </p:cNvPicPr>
            <p:nvPr/>
          </p:nvPicPr>
          <p:blipFill>
            <a:blip r:embed="rId4" cstate="print"/>
            <a:srcRect/>
            <a:stretch>
              <a:fillRect/>
            </a:stretch>
          </p:blipFill>
          <p:spPr bwMode="auto">
            <a:xfrm>
              <a:off x="2667000" y="914400"/>
              <a:ext cx="5626100" cy="5308600"/>
            </a:xfrm>
            <a:prstGeom prst="rect">
              <a:avLst/>
            </a:prstGeom>
            <a:noFill/>
          </p:spPr>
        </p:pic>
        <p:grpSp>
          <p:nvGrpSpPr>
            <p:cNvPr id="15" name="Group 14"/>
            <p:cNvGrpSpPr/>
            <p:nvPr/>
          </p:nvGrpSpPr>
          <p:grpSpPr>
            <a:xfrm>
              <a:off x="125756" y="914400"/>
              <a:ext cx="2617444" cy="4953000"/>
              <a:chOff x="1219200" y="914400"/>
              <a:chExt cx="2617444" cy="4953000"/>
            </a:xfrm>
          </p:grpSpPr>
          <p:sp>
            <p:nvSpPr>
              <p:cNvPr id="6" name="TextBox 5"/>
              <p:cNvSpPr txBox="1"/>
              <p:nvPr/>
            </p:nvSpPr>
            <p:spPr>
              <a:xfrm>
                <a:off x="2340302" y="914400"/>
                <a:ext cx="1469698" cy="461665"/>
              </a:xfrm>
              <a:prstGeom prst="rect">
                <a:avLst/>
              </a:prstGeom>
              <a:noFill/>
            </p:spPr>
            <p:txBody>
              <a:bodyPr wrap="none" rtlCol="0">
                <a:spAutoFit/>
              </a:bodyPr>
              <a:lstStyle/>
              <a:p>
                <a:r>
                  <a:rPr lang="en-US" sz="2400" dirty="0" smtClean="0"/>
                  <a:t>East-Asian</a:t>
                </a:r>
                <a:endParaRPr lang="en-US" sz="2400" dirty="0"/>
              </a:p>
            </p:txBody>
          </p:sp>
          <p:sp>
            <p:nvSpPr>
              <p:cNvPr id="7" name="TextBox 6"/>
              <p:cNvSpPr txBox="1"/>
              <p:nvPr/>
            </p:nvSpPr>
            <p:spPr>
              <a:xfrm>
                <a:off x="1971035" y="1595735"/>
                <a:ext cx="1838965" cy="461665"/>
              </a:xfrm>
              <a:prstGeom prst="rect">
                <a:avLst/>
              </a:prstGeom>
              <a:noFill/>
            </p:spPr>
            <p:txBody>
              <a:bodyPr wrap="none" rtlCol="0">
                <a:spAutoFit/>
              </a:bodyPr>
              <a:lstStyle/>
              <a:p>
                <a:r>
                  <a:rPr lang="en-US" sz="2400" dirty="0" smtClean="0"/>
                  <a:t>Indo-Oceanic</a:t>
                </a:r>
                <a:endParaRPr lang="en-US" sz="2400" dirty="0"/>
              </a:p>
            </p:txBody>
          </p:sp>
          <p:sp>
            <p:nvSpPr>
              <p:cNvPr id="8" name="TextBox 7"/>
              <p:cNvSpPr txBox="1"/>
              <p:nvPr/>
            </p:nvSpPr>
            <p:spPr>
              <a:xfrm>
                <a:off x="1905000" y="4495800"/>
                <a:ext cx="1838965" cy="461665"/>
              </a:xfrm>
              <a:prstGeom prst="rect">
                <a:avLst/>
              </a:prstGeom>
              <a:noFill/>
            </p:spPr>
            <p:txBody>
              <a:bodyPr wrap="none" rtlCol="0">
                <a:spAutoFit/>
              </a:bodyPr>
              <a:lstStyle/>
              <a:p>
                <a:r>
                  <a:rPr lang="en-US" sz="2400" dirty="0" smtClean="0"/>
                  <a:t>Indo-Oceanic</a:t>
                </a:r>
                <a:endParaRPr lang="en-US" sz="2400" dirty="0"/>
              </a:p>
            </p:txBody>
          </p:sp>
          <p:sp>
            <p:nvSpPr>
              <p:cNvPr id="9" name="TextBox 8"/>
              <p:cNvSpPr txBox="1"/>
              <p:nvPr/>
            </p:nvSpPr>
            <p:spPr>
              <a:xfrm>
                <a:off x="2571904" y="2209800"/>
                <a:ext cx="1238096" cy="461665"/>
              </a:xfrm>
              <a:prstGeom prst="rect">
                <a:avLst/>
              </a:prstGeom>
              <a:noFill/>
            </p:spPr>
            <p:txBody>
              <a:bodyPr wrap="none" rtlCol="0">
                <a:spAutoFit/>
              </a:bodyPr>
              <a:lstStyle/>
              <a:p>
                <a:r>
                  <a:rPr lang="en-US" sz="2400" i="1" dirty="0" smtClean="0"/>
                  <a:t>M. </a:t>
                </a:r>
                <a:r>
                  <a:rPr lang="en-US" sz="2400" i="1" dirty="0" err="1" smtClean="0"/>
                  <a:t>bovis</a:t>
                </a:r>
                <a:endParaRPr lang="en-US" sz="2400" i="1" dirty="0"/>
              </a:p>
            </p:txBody>
          </p:sp>
          <p:sp>
            <p:nvSpPr>
              <p:cNvPr id="10" name="TextBox 9"/>
              <p:cNvSpPr txBox="1"/>
              <p:nvPr/>
            </p:nvSpPr>
            <p:spPr>
              <a:xfrm>
                <a:off x="1981200" y="2667000"/>
                <a:ext cx="1855444" cy="461665"/>
              </a:xfrm>
              <a:prstGeom prst="rect">
                <a:avLst/>
              </a:prstGeom>
              <a:noFill/>
            </p:spPr>
            <p:txBody>
              <a:bodyPr wrap="none" rtlCol="0">
                <a:spAutoFit/>
              </a:bodyPr>
              <a:lstStyle/>
              <a:p>
                <a:r>
                  <a:rPr lang="en-US" sz="2400" i="1" dirty="0" smtClean="0"/>
                  <a:t>M. africanum</a:t>
                </a:r>
                <a:endParaRPr lang="en-US" sz="2400" i="1" dirty="0"/>
              </a:p>
            </p:txBody>
          </p:sp>
          <p:sp>
            <p:nvSpPr>
              <p:cNvPr id="11" name="TextBox 10"/>
              <p:cNvSpPr txBox="1"/>
              <p:nvPr/>
            </p:nvSpPr>
            <p:spPr>
              <a:xfrm>
                <a:off x="1219200" y="3429000"/>
                <a:ext cx="2553969" cy="461665"/>
              </a:xfrm>
              <a:prstGeom prst="rect">
                <a:avLst/>
              </a:prstGeom>
              <a:noFill/>
            </p:spPr>
            <p:txBody>
              <a:bodyPr wrap="none" rtlCol="0">
                <a:spAutoFit/>
              </a:bodyPr>
              <a:lstStyle/>
              <a:p>
                <a:r>
                  <a:rPr lang="en-US" sz="2400" dirty="0" smtClean="0"/>
                  <a:t>East-African-Indian</a:t>
                </a:r>
                <a:endParaRPr lang="en-US" sz="2400" dirty="0"/>
              </a:p>
            </p:txBody>
          </p:sp>
          <p:sp>
            <p:nvSpPr>
              <p:cNvPr id="12" name="TextBox 11"/>
              <p:cNvSpPr txBox="1"/>
              <p:nvPr/>
            </p:nvSpPr>
            <p:spPr>
              <a:xfrm>
                <a:off x="1762132" y="5405735"/>
                <a:ext cx="2047868" cy="461665"/>
              </a:xfrm>
              <a:prstGeom prst="rect">
                <a:avLst/>
              </a:prstGeom>
              <a:noFill/>
            </p:spPr>
            <p:txBody>
              <a:bodyPr wrap="none" rtlCol="0">
                <a:spAutoFit/>
              </a:bodyPr>
              <a:lstStyle/>
              <a:p>
                <a:r>
                  <a:rPr lang="en-US" sz="2400" dirty="0" smtClean="0"/>
                  <a:t>Euro-American</a:t>
                </a:r>
                <a:endParaRPr lang="en-US" sz="2400" dirty="0"/>
              </a:p>
            </p:txBody>
          </p:sp>
        </p:grpSp>
        <p:pic>
          <p:nvPicPr>
            <p:cNvPr id="3" name="Picture 2" descr="C:\work\tex\pub\10ECML\MIRU1.png"/>
            <p:cNvPicPr>
              <a:picLocks noChangeAspect="1" noChangeArrowheads="1"/>
            </p:cNvPicPr>
            <p:nvPr/>
          </p:nvPicPr>
          <p:blipFill>
            <a:blip r:embed="rId5" cstate="print"/>
            <a:srcRect/>
            <a:stretch>
              <a:fillRect/>
            </a:stretch>
          </p:blipFill>
          <p:spPr bwMode="auto">
            <a:xfrm>
              <a:off x="8534400" y="3638550"/>
              <a:ext cx="265113" cy="247650"/>
            </a:xfrm>
            <a:prstGeom prst="rect">
              <a:avLst/>
            </a:prstGeom>
            <a:noFill/>
          </p:spPr>
        </p:pic>
        <p:pic>
          <p:nvPicPr>
            <p:cNvPr id="1027" name="Picture 3" descr="C:\work\tex\pub\10ECML\MIRU2.png"/>
            <p:cNvPicPr>
              <a:picLocks noChangeAspect="1" noChangeArrowheads="1"/>
            </p:cNvPicPr>
            <p:nvPr/>
          </p:nvPicPr>
          <p:blipFill>
            <a:blip r:embed="rId6" cstate="print"/>
            <a:srcRect/>
            <a:stretch>
              <a:fillRect/>
            </a:stretch>
          </p:blipFill>
          <p:spPr bwMode="auto">
            <a:xfrm>
              <a:off x="8537575" y="3952875"/>
              <a:ext cx="301625" cy="238125"/>
            </a:xfrm>
            <a:prstGeom prst="rect">
              <a:avLst/>
            </a:prstGeom>
            <a:noFill/>
          </p:spPr>
        </p:pic>
        <p:pic>
          <p:nvPicPr>
            <p:cNvPr id="20" name="Picture 19" descr="TP_tmp.emf"/>
            <p:cNvPicPr>
              <a:picLocks noChangeAspect="1"/>
            </p:cNvPicPr>
            <p:nvPr>
              <p:custDataLst>
                <p:tags r:id="rId1"/>
              </p:custDataLst>
            </p:nvPr>
          </p:nvPicPr>
          <p:blipFill>
            <a:blip r:embed="rId7" cstate="print"/>
            <a:stretch>
              <a:fillRect/>
            </a:stretch>
          </p:blipFill>
          <p:spPr bwMode="auto">
            <a:xfrm>
              <a:off x="8844182" y="3657600"/>
              <a:ext cx="1133035" cy="226028"/>
            </a:xfrm>
            <a:prstGeom prst="rect">
              <a:avLst/>
            </a:prstGeom>
            <a:noFill/>
            <a:ln/>
            <a:effectLst/>
          </p:spPr>
        </p:pic>
        <p:pic>
          <p:nvPicPr>
            <p:cNvPr id="21" name="Picture 20" descr="TP_tmp.emf"/>
            <p:cNvPicPr>
              <a:picLocks noChangeAspect="1"/>
            </p:cNvPicPr>
            <p:nvPr>
              <p:custDataLst>
                <p:tags r:id="rId2"/>
              </p:custDataLst>
            </p:nvPr>
          </p:nvPicPr>
          <p:blipFill>
            <a:blip r:embed="rId8" cstate="print"/>
            <a:stretch>
              <a:fillRect/>
            </a:stretch>
          </p:blipFill>
          <p:spPr bwMode="auto">
            <a:xfrm>
              <a:off x="8844182" y="3945444"/>
              <a:ext cx="1133035" cy="243415"/>
            </a:xfrm>
            <a:prstGeom prst="rect">
              <a:avLst/>
            </a:prstGeom>
            <a:noFill/>
            <a:ln/>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TB Results: Might Need Fewer Examples To Converge With Advice</a:t>
            </a:r>
            <a:endParaRPr lang="en-US"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2052" name="Picture 4" descr="C:\work\presentations\ECML10\kunapuli_776_3vsRest.png"/>
          <p:cNvPicPr>
            <a:picLocks noChangeAspect="1" noChangeArrowheads="1"/>
          </p:cNvPicPr>
          <p:nvPr/>
        </p:nvPicPr>
        <p:blipFill>
          <a:blip r:embed="rId2" cstate="print"/>
          <a:srcRect/>
          <a:stretch>
            <a:fillRect/>
          </a:stretch>
        </p:blipFill>
        <p:spPr bwMode="auto">
          <a:xfrm>
            <a:off x="314325" y="2295525"/>
            <a:ext cx="4791075" cy="3648075"/>
          </a:xfrm>
          <a:prstGeom prst="rect">
            <a:avLst/>
          </a:prstGeom>
          <a:noFill/>
        </p:spPr>
      </p:pic>
      <p:pic>
        <p:nvPicPr>
          <p:cNvPr id="2053" name="Picture 5" descr="C:\work\presentations\ECML10\kunapuli_776_5vsRest.png"/>
          <p:cNvPicPr>
            <a:picLocks noChangeAspect="1" noChangeArrowheads="1"/>
          </p:cNvPicPr>
          <p:nvPr/>
        </p:nvPicPr>
        <p:blipFill>
          <a:blip r:embed="rId3" cstate="print"/>
          <a:srcRect/>
          <a:stretch>
            <a:fillRect/>
          </a:stretch>
        </p:blipFill>
        <p:spPr bwMode="auto">
          <a:xfrm>
            <a:off x="5181600" y="2312987"/>
            <a:ext cx="4708525" cy="3630613"/>
          </a:xfrm>
          <a:prstGeom prst="rect">
            <a:avLst/>
          </a:prstGeom>
          <a:noFill/>
        </p:spPr>
      </p:pic>
      <p:sp>
        <p:nvSpPr>
          <p:cNvPr id="9" name="TextBox 8"/>
          <p:cNvSpPr txBox="1"/>
          <p:nvPr/>
        </p:nvSpPr>
        <p:spPr>
          <a:xfrm>
            <a:off x="1143000" y="1809690"/>
            <a:ext cx="3050002" cy="400110"/>
          </a:xfrm>
          <a:prstGeom prst="rect">
            <a:avLst/>
          </a:prstGeom>
          <a:noFill/>
        </p:spPr>
        <p:txBody>
          <a:bodyPr wrap="none" rtlCol="0">
            <a:spAutoFit/>
          </a:bodyPr>
          <a:lstStyle/>
          <a:p>
            <a:r>
              <a:rPr lang="en-US" b="1" dirty="0" smtClean="0">
                <a:solidFill>
                  <a:srgbClr val="FFC000"/>
                </a:solidFill>
              </a:rPr>
              <a:t>Euro-American vs. the Rest</a:t>
            </a:r>
            <a:endParaRPr lang="en-US" b="1" dirty="0">
              <a:solidFill>
                <a:srgbClr val="FFC000"/>
              </a:solidFill>
            </a:endParaRPr>
          </a:p>
        </p:txBody>
      </p:sp>
      <p:sp>
        <p:nvSpPr>
          <p:cNvPr id="10" name="TextBox 9"/>
          <p:cNvSpPr txBox="1"/>
          <p:nvPr/>
        </p:nvSpPr>
        <p:spPr>
          <a:xfrm>
            <a:off x="6324600" y="1828800"/>
            <a:ext cx="2898742" cy="400110"/>
          </a:xfrm>
          <a:prstGeom prst="rect">
            <a:avLst/>
          </a:prstGeom>
          <a:noFill/>
        </p:spPr>
        <p:txBody>
          <a:bodyPr wrap="none" rtlCol="0">
            <a:spAutoFit/>
          </a:bodyPr>
          <a:lstStyle/>
          <a:p>
            <a:r>
              <a:rPr lang="en-US" b="1" i="1" dirty="0" smtClean="0">
                <a:solidFill>
                  <a:srgbClr val="FFC000"/>
                </a:solidFill>
              </a:rPr>
              <a:t>M. africanum</a:t>
            </a:r>
            <a:r>
              <a:rPr lang="en-US" b="1" dirty="0" smtClean="0">
                <a:solidFill>
                  <a:srgbClr val="FFC000"/>
                </a:solidFill>
              </a:rPr>
              <a:t> vs. the Rest</a:t>
            </a:r>
            <a:endParaRPr lang="en-US" b="1" dirty="0">
              <a:solidFill>
                <a:srgbClr val="FFC000"/>
              </a:solidFill>
            </a:endParaRPr>
          </a:p>
        </p:txBody>
      </p:sp>
      <p:grpSp>
        <p:nvGrpSpPr>
          <p:cNvPr id="8" name="Group 7"/>
          <p:cNvGrpSpPr/>
          <p:nvPr/>
        </p:nvGrpSpPr>
        <p:grpSpPr>
          <a:xfrm>
            <a:off x="685800" y="5334000"/>
            <a:ext cx="1866714" cy="914400"/>
            <a:chOff x="4191000" y="3962400"/>
            <a:chExt cx="1866714" cy="914400"/>
          </a:xfrm>
        </p:grpSpPr>
        <p:sp>
          <p:nvSpPr>
            <p:cNvPr id="11" name="Oval 10"/>
            <p:cNvSpPr/>
            <p:nvPr/>
          </p:nvSpPr>
          <p:spPr>
            <a:xfrm>
              <a:off x="4191000" y="3962400"/>
              <a:ext cx="304800" cy="304800"/>
            </a:xfrm>
            <a:prstGeom prst="ellipse">
              <a:avLst/>
            </a:prstGeom>
            <a:noFill/>
            <a:ln w="38100" cap="rnd">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6200000" flipH="1">
              <a:off x="4466139" y="4296862"/>
              <a:ext cx="364123" cy="304800"/>
            </a:xfrm>
            <a:prstGeom prst="straightConnector1">
              <a:avLst/>
            </a:prstGeom>
            <a:ln w="34925" cap="rnd">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24400" y="4538246"/>
              <a:ext cx="1333314" cy="338554"/>
            </a:xfrm>
            <a:prstGeom prst="rect">
              <a:avLst/>
            </a:prstGeom>
            <a:noFill/>
          </p:spPr>
          <p:txBody>
            <a:bodyPr wrap="none" rtlCol="0">
              <a:spAutoFit/>
            </a:bodyPr>
            <a:lstStyle/>
            <a:p>
              <a:r>
                <a:rPr lang="en-US" sz="1600" b="1" i="1" dirty="0" smtClean="0">
                  <a:solidFill>
                    <a:schemeClr val="accent3">
                      <a:lumMod val="75000"/>
                    </a:schemeClr>
                  </a:solidFill>
                </a:rPr>
                <a:t>batch KBSVM</a:t>
              </a:r>
              <a:endParaRPr lang="en-US" sz="1600" b="1" i="1" dirty="0">
                <a:solidFill>
                  <a:schemeClr val="accent3">
                    <a:lumMod val="75000"/>
                  </a:schemeClr>
                </a:solidFill>
              </a:endParaRPr>
            </a:p>
          </p:txBody>
        </p:sp>
      </p:grpSp>
      <p:grpSp>
        <p:nvGrpSpPr>
          <p:cNvPr id="14" name="Group 13"/>
          <p:cNvGrpSpPr/>
          <p:nvPr/>
        </p:nvGrpSpPr>
        <p:grpSpPr>
          <a:xfrm>
            <a:off x="5562600" y="5181600"/>
            <a:ext cx="1866714" cy="914400"/>
            <a:chOff x="4191000" y="3962400"/>
            <a:chExt cx="1866714" cy="914400"/>
          </a:xfrm>
        </p:grpSpPr>
        <p:sp>
          <p:nvSpPr>
            <p:cNvPr id="15" name="Oval 14"/>
            <p:cNvSpPr/>
            <p:nvPr/>
          </p:nvSpPr>
          <p:spPr>
            <a:xfrm>
              <a:off x="4191000" y="3962400"/>
              <a:ext cx="304800" cy="304800"/>
            </a:xfrm>
            <a:prstGeom prst="ellipse">
              <a:avLst/>
            </a:prstGeom>
            <a:noFill/>
            <a:ln w="38100" cap="rnd">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16200000" flipH="1">
              <a:off x="4466139" y="4296862"/>
              <a:ext cx="364123" cy="304800"/>
            </a:xfrm>
            <a:prstGeom prst="straightConnector1">
              <a:avLst/>
            </a:prstGeom>
            <a:ln w="34925" cap="rnd">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4400" y="4538246"/>
              <a:ext cx="1333314" cy="338554"/>
            </a:xfrm>
            <a:prstGeom prst="rect">
              <a:avLst/>
            </a:prstGeom>
            <a:noFill/>
          </p:spPr>
          <p:txBody>
            <a:bodyPr wrap="none" rtlCol="0">
              <a:spAutoFit/>
            </a:bodyPr>
            <a:lstStyle/>
            <a:p>
              <a:r>
                <a:rPr lang="en-US" sz="1600" b="1" i="1" dirty="0" smtClean="0">
                  <a:solidFill>
                    <a:schemeClr val="accent3">
                      <a:lumMod val="75000"/>
                    </a:schemeClr>
                  </a:solidFill>
                </a:rPr>
                <a:t>batch KBSVM</a:t>
              </a:r>
              <a:endParaRPr lang="en-US" sz="1600" b="1" i="1" dirty="0">
                <a:solidFill>
                  <a:schemeClr val="accent3">
                    <a:lumMod val="75000"/>
                  </a:schemeClr>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Knowledge-Based SVMs</a:t>
            </a:r>
            <a:endParaRPr lang="en-US" dirty="0"/>
          </a:p>
        </p:txBody>
      </p:sp>
      <p:sp>
        <p:nvSpPr>
          <p:cNvPr id="199" name="TextBox 198"/>
          <p:cNvSpPr txBox="1"/>
          <p:nvPr/>
        </p:nvSpPr>
        <p:spPr>
          <a:xfrm>
            <a:off x="167641" y="1813560"/>
            <a:ext cx="4114003" cy="1764870"/>
          </a:xfrm>
          <a:prstGeom prst="rect">
            <a:avLst/>
          </a:prstGeom>
          <a:noFill/>
        </p:spPr>
        <p:txBody>
          <a:bodyPr wrap="none" lIns="101882" tIns="50941" rIns="101882" bIns="50941" rtlCol="0">
            <a:spAutoFit/>
          </a:bodyPr>
          <a:lstStyle/>
          <a:p>
            <a:r>
              <a:rPr lang="en-US" sz="2700" dirty="0" smtClean="0"/>
              <a:t>In classic SVMs, we have </a:t>
            </a:r>
            <a:r>
              <a:rPr lang="en-US" sz="2700" i="1" dirty="0" smtClean="0"/>
              <a:t>T</a:t>
            </a:r>
            <a:r>
              <a:rPr lang="en-US" sz="2700" dirty="0" smtClean="0"/>
              <a:t> </a:t>
            </a:r>
          </a:p>
          <a:p>
            <a:r>
              <a:rPr lang="en-US" sz="2700" dirty="0" smtClean="0"/>
              <a:t>labeled data points </a:t>
            </a:r>
            <a:r>
              <a:rPr lang="en-US" sz="2700" i="1" dirty="0" smtClean="0"/>
              <a:t>(</a:t>
            </a:r>
            <a:r>
              <a:rPr lang="en-US" sz="2700" b="1" i="1" dirty="0" err="1" smtClean="0"/>
              <a:t>x</a:t>
            </a:r>
            <a:r>
              <a:rPr lang="en-US" sz="2700" i="1" baseline="30000" dirty="0" err="1" smtClean="0"/>
              <a:t>t</a:t>
            </a:r>
            <a:r>
              <a:rPr lang="en-US" sz="2700" i="1" dirty="0" smtClean="0"/>
              <a:t>, </a:t>
            </a:r>
            <a:r>
              <a:rPr lang="en-US" sz="2700" i="1" dirty="0" err="1" smtClean="0"/>
              <a:t>y</a:t>
            </a:r>
            <a:r>
              <a:rPr lang="en-US" sz="2700" i="1" baseline="-25000" dirty="0" err="1" smtClean="0"/>
              <a:t>t</a:t>
            </a:r>
            <a:r>
              <a:rPr lang="en-US" sz="2700" i="1" dirty="0" smtClean="0"/>
              <a:t>)</a:t>
            </a:r>
            <a:r>
              <a:rPr lang="en-US" sz="2700" dirty="0" smtClean="0"/>
              <a:t>, </a:t>
            </a:r>
          </a:p>
          <a:p>
            <a:r>
              <a:rPr lang="en-US" sz="2700" i="1" dirty="0" smtClean="0"/>
              <a:t>t = 1, …, T</a:t>
            </a:r>
            <a:r>
              <a:rPr lang="en-US" sz="2700" dirty="0" smtClean="0"/>
              <a:t>. We learn a linear</a:t>
            </a:r>
          </a:p>
          <a:p>
            <a:r>
              <a:rPr lang="en-US" sz="2700" dirty="0" smtClean="0"/>
              <a:t>classifier </a:t>
            </a:r>
            <a:r>
              <a:rPr lang="en-US" sz="2700" b="1" i="1" dirty="0" err="1" smtClean="0">
                <a:solidFill>
                  <a:srgbClr val="FFC000"/>
                </a:solidFill>
              </a:rPr>
              <a:t>w’x</a:t>
            </a:r>
            <a:r>
              <a:rPr lang="en-US" sz="2700" b="1" i="1" dirty="0" smtClean="0">
                <a:solidFill>
                  <a:srgbClr val="FFC000"/>
                </a:solidFill>
              </a:rPr>
              <a:t> – </a:t>
            </a:r>
            <a:r>
              <a:rPr lang="en-US" sz="2700" i="1" dirty="0" smtClean="0">
                <a:solidFill>
                  <a:srgbClr val="FFC000"/>
                </a:solidFill>
              </a:rPr>
              <a:t>b = 0</a:t>
            </a:r>
            <a:r>
              <a:rPr lang="en-US" sz="2700" dirty="0" smtClean="0"/>
              <a:t>. </a:t>
            </a:r>
          </a:p>
        </p:txBody>
      </p:sp>
      <p:pic>
        <p:nvPicPr>
          <p:cNvPr id="56" name="Picture 55" descr="TP_tmp.emf"/>
          <p:cNvPicPr>
            <a:picLocks noChangeAspect="1"/>
          </p:cNvPicPr>
          <p:nvPr>
            <p:custDataLst>
              <p:tags r:id="rId1"/>
            </p:custDataLst>
          </p:nvPr>
        </p:nvPicPr>
        <p:blipFill>
          <a:blip r:embed="rId3" cstate="print"/>
          <a:stretch>
            <a:fillRect/>
          </a:stretch>
        </p:blipFill>
        <p:spPr bwMode="auto">
          <a:xfrm>
            <a:off x="248780" y="5181600"/>
            <a:ext cx="3801858" cy="1446716"/>
          </a:xfrm>
          <a:prstGeom prst="rect">
            <a:avLst/>
          </a:prstGeom>
          <a:noFill/>
          <a:ln/>
          <a:effectLst/>
        </p:spPr>
      </p:pic>
      <p:sp>
        <p:nvSpPr>
          <p:cNvPr id="201" name="TextBox 200"/>
          <p:cNvSpPr txBox="1"/>
          <p:nvPr/>
        </p:nvSpPr>
        <p:spPr>
          <a:xfrm>
            <a:off x="167640" y="4267200"/>
            <a:ext cx="4873698" cy="933874"/>
          </a:xfrm>
          <a:prstGeom prst="rect">
            <a:avLst/>
          </a:prstGeom>
          <a:noFill/>
        </p:spPr>
        <p:txBody>
          <a:bodyPr wrap="none" lIns="101882" tIns="50941" rIns="101882" bIns="50941" rtlCol="0">
            <a:spAutoFit/>
          </a:bodyPr>
          <a:lstStyle/>
          <a:p>
            <a:r>
              <a:rPr lang="en-US" sz="2700" dirty="0" smtClean="0"/>
              <a:t>The standard SVM formulation </a:t>
            </a:r>
          </a:p>
          <a:p>
            <a:r>
              <a:rPr lang="en-US" sz="2700" dirty="0" smtClean="0"/>
              <a:t>trades off regularization and loss:</a:t>
            </a:r>
          </a:p>
        </p:txBody>
      </p:sp>
      <p:grpSp>
        <p:nvGrpSpPr>
          <p:cNvPr id="203" name="Group 202"/>
          <p:cNvGrpSpPr/>
          <p:nvPr/>
        </p:nvGrpSpPr>
        <p:grpSpPr>
          <a:xfrm>
            <a:off x="4358640" y="1899920"/>
            <a:ext cx="5364480" cy="5267960"/>
            <a:chOff x="3962400" y="1676400"/>
            <a:chExt cx="4876800" cy="4648200"/>
          </a:xfrm>
        </p:grpSpPr>
        <p:grpSp>
          <p:nvGrpSpPr>
            <p:cNvPr id="144" name="Group 143"/>
            <p:cNvGrpSpPr/>
            <p:nvPr/>
          </p:nvGrpSpPr>
          <p:grpSpPr>
            <a:xfrm>
              <a:off x="3962400" y="1676400"/>
              <a:ext cx="4876800" cy="4648200"/>
              <a:chOff x="1066800" y="838200"/>
              <a:chExt cx="4876800" cy="4648200"/>
            </a:xfrm>
          </p:grpSpPr>
          <p:sp>
            <p:nvSpPr>
              <p:cNvPr id="145" name="Rectangle 144"/>
              <p:cNvSpPr/>
              <p:nvPr/>
            </p:nvSpPr>
            <p:spPr>
              <a:xfrm>
                <a:off x="1600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2438400" y="1447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295400" y="2362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048000" y="3352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438400" y="838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524000" y="3200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267200" y="1066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819400" y="2667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200400" y="1219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886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4290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581400" y="4495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886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981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876800" y="914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6764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743200" y="1905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2098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105400" y="4038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743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495800" y="4114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114800" y="3200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2578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429000" y="3810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352800" y="2514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048000" y="5029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638800" y="4191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752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2004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23622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26670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2971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800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9624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886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962400" y="5181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505200" y="4953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590800" y="5334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42672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2209800" y="3505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4419600" y="3733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p:nvPr/>
            </p:nvCxnSpPr>
            <p:spPr>
              <a:xfrm flipV="1">
                <a:off x="1295400" y="1676400"/>
                <a:ext cx="4648200" cy="3124200"/>
              </a:xfrm>
              <a:prstGeom prst="line">
                <a:avLst/>
              </a:prstGeom>
              <a:ln w="53975" cap="rnd" cmpd="sng">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1066800" y="1066800"/>
                <a:ext cx="1473539" cy="353038"/>
              </a:xfrm>
              <a:prstGeom prst="rect">
                <a:avLst/>
              </a:prstGeom>
              <a:noFill/>
            </p:spPr>
            <p:txBody>
              <a:bodyPr wrap="none" rtlCol="0">
                <a:spAutoFit/>
              </a:bodyPr>
              <a:lstStyle/>
              <a:p>
                <a:r>
                  <a:rPr lang="en-US" b="1" i="1" dirty="0" smtClean="0">
                    <a:solidFill>
                      <a:srgbClr val="FFC000"/>
                    </a:solidFill>
                  </a:rPr>
                  <a:t>Class A, y= +1</a:t>
                </a:r>
                <a:endParaRPr lang="en-US" b="1" i="1" dirty="0">
                  <a:solidFill>
                    <a:srgbClr val="FFC000"/>
                  </a:solidFill>
                </a:endParaRPr>
              </a:p>
            </p:txBody>
          </p:sp>
          <p:sp>
            <p:nvSpPr>
              <p:cNvPr id="190" name="TextBox 189"/>
              <p:cNvSpPr txBox="1"/>
              <p:nvPr/>
            </p:nvSpPr>
            <p:spPr>
              <a:xfrm>
                <a:off x="1219200" y="5029200"/>
                <a:ext cx="1464795" cy="353038"/>
              </a:xfrm>
              <a:prstGeom prst="rect">
                <a:avLst/>
              </a:prstGeom>
              <a:noFill/>
            </p:spPr>
            <p:txBody>
              <a:bodyPr wrap="none" rtlCol="0">
                <a:spAutoFit/>
              </a:bodyPr>
              <a:lstStyle/>
              <a:p>
                <a:r>
                  <a:rPr lang="en-US" b="1" i="1" dirty="0" smtClean="0">
                    <a:solidFill>
                      <a:srgbClr val="FFC000"/>
                    </a:solidFill>
                  </a:rPr>
                  <a:t>Class B, y = -1</a:t>
                </a:r>
                <a:endParaRPr lang="en-US" b="1" i="1" dirty="0">
                  <a:solidFill>
                    <a:srgbClr val="FFC000"/>
                  </a:solidFill>
                </a:endParaRPr>
              </a:p>
            </p:txBody>
          </p:sp>
        </p:grpSp>
        <p:sp>
          <p:nvSpPr>
            <p:cNvPr id="202" name="Rectangle 201"/>
            <p:cNvSpPr/>
            <p:nvPr/>
          </p:nvSpPr>
          <p:spPr>
            <a:xfrm>
              <a:off x="84582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Footer Placeholder 20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TB Results: Can Converge To A Better Solution With Advice</a:t>
            </a:r>
            <a:endParaRPr lang="en-US"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3074" name="Picture 2" descr="C:\work\presentations\ECML10\kunapuli_776_2vsRest.png"/>
          <p:cNvPicPr>
            <a:picLocks noChangeAspect="1" noChangeArrowheads="1"/>
          </p:cNvPicPr>
          <p:nvPr/>
        </p:nvPicPr>
        <p:blipFill>
          <a:blip r:embed="rId2" cstate="print"/>
          <a:srcRect/>
          <a:stretch>
            <a:fillRect/>
          </a:stretch>
        </p:blipFill>
        <p:spPr bwMode="auto">
          <a:xfrm>
            <a:off x="331787" y="2259013"/>
            <a:ext cx="4773613" cy="3684587"/>
          </a:xfrm>
          <a:prstGeom prst="rect">
            <a:avLst/>
          </a:prstGeom>
          <a:noFill/>
        </p:spPr>
      </p:pic>
      <p:pic>
        <p:nvPicPr>
          <p:cNvPr id="3075" name="Picture 3" descr="C:\work\presentations\ECML10\kunapuli_776_4vsRest.png"/>
          <p:cNvPicPr>
            <a:picLocks noChangeAspect="1" noChangeArrowheads="1"/>
          </p:cNvPicPr>
          <p:nvPr/>
        </p:nvPicPr>
        <p:blipFill>
          <a:blip r:embed="rId3" cstate="print"/>
          <a:srcRect/>
          <a:stretch>
            <a:fillRect/>
          </a:stretch>
        </p:blipFill>
        <p:spPr bwMode="auto">
          <a:xfrm>
            <a:off x="5191125" y="2276475"/>
            <a:ext cx="4791075" cy="3667125"/>
          </a:xfrm>
          <a:prstGeom prst="rect">
            <a:avLst/>
          </a:prstGeom>
          <a:noFill/>
        </p:spPr>
      </p:pic>
      <p:sp>
        <p:nvSpPr>
          <p:cNvPr id="7" name="TextBox 6"/>
          <p:cNvSpPr txBox="1"/>
          <p:nvPr/>
        </p:nvSpPr>
        <p:spPr>
          <a:xfrm>
            <a:off x="990600" y="1809690"/>
            <a:ext cx="3490892" cy="400110"/>
          </a:xfrm>
          <a:prstGeom prst="rect">
            <a:avLst/>
          </a:prstGeom>
          <a:noFill/>
        </p:spPr>
        <p:txBody>
          <a:bodyPr wrap="none" rtlCol="0">
            <a:spAutoFit/>
          </a:bodyPr>
          <a:lstStyle/>
          <a:p>
            <a:r>
              <a:rPr lang="en-US" b="1" dirty="0" smtClean="0">
                <a:solidFill>
                  <a:srgbClr val="FFC000"/>
                </a:solidFill>
              </a:rPr>
              <a:t>East-African-Indian vs. the Rest</a:t>
            </a:r>
            <a:endParaRPr lang="en-US" b="1" dirty="0">
              <a:solidFill>
                <a:srgbClr val="FFC000"/>
              </a:solidFill>
            </a:endParaRPr>
          </a:p>
        </p:txBody>
      </p:sp>
      <p:sp>
        <p:nvSpPr>
          <p:cNvPr id="8" name="TextBox 7"/>
          <p:cNvSpPr txBox="1"/>
          <p:nvPr/>
        </p:nvSpPr>
        <p:spPr>
          <a:xfrm>
            <a:off x="6324600" y="1828800"/>
            <a:ext cx="2870273" cy="400110"/>
          </a:xfrm>
          <a:prstGeom prst="rect">
            <a:avLst/>
          </a:prstGeom>
          <a:noFill/>
        </p:spPr>
        <p:txBody>
          <a:bodyPr wrap="none" rtlCol="0">
            <a:spAutoFit/>
          </a:bodyPr>
          <a:lstStyle/>
          <a:p>
            <a:r>
              <a:rPr lang="en-US" b="1" dirty="0" smtClean="0">
                <a:solidFill>
                  <a:srgbClr val="FFC000"/>
                </a:solidFill>
              </a:rPr>
              <a:t>Indo-Oceanic vs. the Rest</a:t>
            </a:r>
            <a:endParaRPr lang="en-US" b="1" dirty="0">
              <a:solidFill>
                <a:srgbClr val="FFC000"/>
              </a:solidFill>
            </a:endParaRPr>
          </a:p>
        </p:txBody>
      </p:sp>
      <p:grpSp>
        <p:nvGrpSpPr>
          <p:cNvPr id="9" name="Group 8"/>
          <p:cNvGrpSpPr/>
          <p:nvPr/>
        </p:nvGrpSpPr>
        <p:grpSpPr>
          <a:xfrm>
            <a:off x="685800" y="5410200"/>
            <a:ext cx="1866714" cy="914400"/>
            <a:chOff x="4191000" y="3962400"/>
            <a:chExt cx="1866714" cy="914400"/>
          </a:xfrm>
        </p:grpSpPr>
        <p:sp>
          <p:nvSpPr>
            <p:cNvPr id="10" name="Oval 9"/>
            <p:cNvSpPr/>
            <p:nvPr/>
          </p:nvSpPr>
          <p:spPr>
            <a:xfrm>
              <a:off x="4191000" y="3962400"/>
              <a:ext cx="304800" cy="304800"/>
            </a:xfrm>
            <a:prstGeom prst="ellipse">
              <a:avLst/>
            </a:prstGeom>
            <a:noFill/>
            <a:ln w="38100" cap="rnd">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H="1">
              <a:off x="4466139" y="4296862"/>
              <a:ext cx="364123" cy="304800"/>
            </a:xfrm>
            <a:prstGeom prst="straightConnector1">
              <a:avLst/>
            </a:prstGeom>
            <a:ln w="34925" cap="rnd">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4538246"/>
              <a:ext cx="1333314" cy="338554"/>
            </a:xfrm>
            <a:prstGeom prst="rect">
              <a:avLst/>
            </a:prstGeom>
            <a:noFill/>
          </p:spPr>
          <p:txBody>
            <a:bodyPr wrap="none" rtlCol="0">
              <a:spAutoFit/>
            </a:bodyPr>
            <a:lstStyle/>
            <a:p>
              <a:r>
                <a:rPr lang="en-US" sz="1600" b="1" i="1" dirty="0" smtClean="0">
                  <a:solidFill>
                    <a:schemeClr val="accent3">
                      <a:lumMod val="75000"/>
                    </a:schemeClr>
                  </a:solidFill>
                </a:rPr>
                <a:t>batch KBSVM</a:t>
              </a:r>
              <a:endParaRPr lang="en-US" sz="1600" b="1" i="1" dirty="0">
                <a:solidFill>
                  <a:schemeClr val="accent3">
                    <a:lumMod val="75000"/>
                  </a:schemeClr>
                </a:solidFill>
              </a:endParaRPr>
            </a:p>
          </p:txBody>
        </p:sp>
      </p:grpSp>
      <p:grpSp>
        <p:nvGrpSpPr>
          <p:cNvPr id="13" name="Group 12"/>
          <p:cNvGrpSpPr/>
          <p:nvPr/>
        </p:nvGrpSpPr>
        <p:grpSpPr>
          <a:xfrm>
            <a:off x="5562600" y="5257800"/>
            <a:ext cx="1866714" cy="914400"/>
            <a:chOff x="4191000" y="3962400"/>
            <a:chExt cx="1866714" cy="914400"/>
          </a:xfrm>
        </p:grpSpPr>
        <p:sp>
          <p:nvSpPr>
            <p:cNvPr id="14" name="Oval 13"/>
            <p:cNvSpPr/>
            <p:nvPr/>
          </p:nvSpPr>
          <p:spPr>
            <a:xfrm>
              <a:off x="4191000" y="3962400"/>
              <a:ext cx="304800" cy="304800"/>
            </a:xfrm>
            <a:prstGeom prst="ellipse">
              <a:avLst/>
            </a:prstGeom>
            <a:noFill/>
            <a:ln w="38100" cap="rnd">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6200000" flipH="1">
              <a:off x="4466139" y="4296862"/>
              <a:ext cx="364123" cy="304800"/>
            </a:xfrm>
            <a:prstGeom prst="straightConnector1">
              <a:avLst/>
            </a:prstGeom>
            <a:ln w="34925" cap="rnd">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4400" y="4538246"/>
              <a:ext cx="1333314" cy="338554"/>
            </a:xfrm>
            <a:prstGeom prst="rect">
              <a:avLst/>
            </a:prstGeom>
            <a:noFill/>
          </p:spPr>
          <p:txBody>
            <a:bodyPr wrap="none" rtlCol="0">
              <a:spAutoFit/>
            </a:bodyPr>
            <a:lstStyle/>
            <a:p>
              <a:r>
                <a:rPr lang="en-US" sz="1600" b="1" i="1" dirty="0" smtClean="0">
                  <a:solidFill>
                    <a:schemeClr val="accent3">
                      <a:lumMod val="75000"/>
                    </a:schemeClr>
                  </a:solidFill>
                </a:rPr>
                <a:t>batch KBSVM</a:t>
              </a:r>
              <a:endParaRPr lang="en-US" sz="1600" b="1" i="1" dirty="0">
                <a:solidFill>
                  <a:schemeClr val="accent3">
                    <a:lumMod val="75000"/>
                  </a:schemeClr>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TB Results: Possible To Still Learn Well With </a:t>
            </a:r>
            <a:r>
              <a:rPr lang="en-US" b="1" i="1" dirty="0" smtClean="0"/>
              <a:t>Only</a:t>
            </a:r>
            <a:r>
              <a:rPr lang="en-US" dirty="0" smtClean="0"/>
              <a:t> Advice</a:t>
            </a:r>
            <a:endParaRPr lang="en-US"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pic>
        <p:nvPicPr>
          <p:cNvPr id="4098" name="Picture 2" descr="C:\work\presentations\ECML10\kunapuli_776_1vsRest.png"/>
          <p:cNvPicPr>
            <a:picLocks noChangeAspect="1" noChangeArrowheads="1"/>
          </p:cNvPicPr>
          <p:nvPr/>
        </p:nvPicPr>
        <p:blipFill>
          <a:blip r:embed="rId2" cstate="print"/>
          <a:srcRect/>
          <a:stretch>
            <a:fillRect/>
          </a:stretch>
        </p:blipFill>
        <p:spPr bwMode="auto">
          <a:xfrm>
            <a:off x="304800" y="2428875"/>
            <a:ext cx="4737100" cy="3667125"/>
          </a:xfrm>
          <a:prstGeom prst="rect">
            <a:avLst/>
          </a:prstGeom>
          <a:noFill/>
        </p:spPr>
      </p:pic>
      <p:pic>
        <p:nvPicPr>
          <p:cNvPr id="4099" name="Picture 3" descr="C:\work\presentations\ECML10\kunapuli_776_6vsRest.png"/>
          <p:cNvPicPr>
            <a:picLocks noChangeAspect="1" noChangeArrowheads="1"/>
          </p:cNvPicPr>
          <p:nvPr/>
        </p:nvPicPr>
        <p:blipFill>
          <a:blip r:embed="rId3" cstate="print"/>
          <a:srcRect/>
          <a:stretch>
            <a:fillRect/>
          </a:stretch>
        </p:blipFill>
        <p:spPr bwMode="auto">
          <a:xfrm>
            <a:off x="5029200" y="2428875"/>
            <a:ext cx="4773612" cy="3667125"/>
          </a:xfrm>
          <a:prstGeom prst="rect">
            <a:avLst/>
          </a:prstGeom>
          <a:noFill/>
        </p:spPr>
      </p:pic>
      <p:sp>
        <p:nvSpPr>
          <p:cNvPr id="7" name="TextBox 6"/>
          <p:cNvSpPr txBox="1"/>
          <p:nvPr/>
        </p:nvSpPr>
        <p:spPr>
          <a:xfrm>
            <a:off x="1550572" y="1809690"/>
            <a:ext cx="2564228" cy="400110"/>
          </a:xfrm>
          <a:prstGeom prst="rect">
            <a:avLst/>
          </a:prstGeom>
          <a:noFill/>
        </p:spPr>
        <p:txBody>
          <a:bodyPr wrap="none" rtlCol="0">
            <a:spAutoFit/>
          </a:bodyPr>
          <a:lstStyle/>
          <a:p>
            <a:r>
              <a:rPr lang="en-US" b="1" dirty="0" smtClean="0">
                <a:solidFill>
                  <a:srgbClr val="FFC000"/>
                </a:solidFill>
              </a:rPr>
              <a:t>East-Asian vs. the Rest</a:t>
            </a:r>
            <a:endParaRPr lang="en-US" b="1" dirty="0">
              <a:solidFill>
                <a:srgbClr val="FFC000"/>
              </a:solidFill>
            </a:endParaRPr>
          </a:p>
        </p:txBody>
      </p:sp>
      <p:sp>
        <p:nvSpPr>
          <p:cNvPr id="8" name="TextBox 7"/>
          <p:cNvSpPr txBox="1"/>
          <p:nvPr/>
        </p:nvSpPr>
        <p:spPr>
          <a:xfrm>
            <a:off x="6324600" y="1828800"/>
            <a:ext cx="2367764" cy="400110"/>
          </a:xfrm>
          <a:prstGeom prst="rect">
            <a:avLst/>
          </a:prstGeom>
          <a:noFill/>
        </p:spPr>
        <p:txBody>
          <a:bodyPr wrap="none" rtlCol="0">
            <a:spAutoFit/>
          </a:bodyPr>
          <a:lstStyle/>
          <a:p>
            <a:r>
              <a:rPr lang="en-US" b="1" i="1" dirty="0" smtClean="0">
                <a:solidFill>
                  <a:srgbClr val="FFC000"/>
                </a:solidFill>
              </a:rPr>
              <a:t>M. </a:t>
            </a:r>
            <a:r>
              <a:rPr lang="en-US" b="1" i="1" dirty="0" err="1" smtClean="0">
                <a:solidFill>
                  <a:srgbClr val="FFC000"/>
                </a:solidFill>
              </a:rPr>
              <a:t>bovis</a:t>
            </a:r>
            <a:r>
              <a:rPr lang="en-US" b="1" dirty="0" smtClean="0">
                <a:solidFill>
                  <a:srgbClr val="FFC000"/>
                </a:solidFill>
              </a:rPr>
              <a:t> vs. the Rest</a:t>
            </a:r>
            <a:endParaRPr lang="en-US" b="1" dirty="0">
              <a:solidFill>
                <a:srgbClr val="FFC000"/>
              </a:solidFill>
            </a:endParaRPr>
          </a:p>
        </p:txBody>
      </p:sp>
      <p:grpSp>
        <p:nvGrpSpPr>
          <p:cNvPr id="9" name="Group 8"/>
          <p:cNvGrpSpPr/>
          <p:nvPr/>
        </p:nvGrpSpPr>
        <p:grpSpPr>
          <a:xfrm>
            <a:off x="647886" y="5638800"/>
            <a:ext cx="1866714" cy="914400"/>
            <a:chOff x="4191000" y="3962400"/>
            <a:chExt cx="1866714" cy="914400"/>
          </a:xfrm>
        </p:grpSpPr>
        <p:sp>
          <p:nvSpPr>
            <p:cNvPr id="10" name="Oval 9"/>
            <p:cNvSpPr/>
            <p:nvPr/>
          </p:nvSpPr>
          <p:spPr>
            <a:xfrm>
              <a:off x="4191000" y="3962400"/>
              <a:ext cx="304800" cy="304800"/>
            </a:xfrm>
            <a:prstGeom prst="ellipse">
              <a:avLst/>
            </a:prstGeom>
            <a:noFill/>
            <a:ln w="38100" cap="rnd">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H="1">
              <a:off x="4466139" y="4296862"/>
              <a:ext cx="364123" cy="304800"/>
            </a:xfrm>
            <a:prstGeom prst="straightConnector1">
              <a:avLst/>
            </a:prstGeom>
            <a:ln w="34925" cap="rnd">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4538246"/>
              <a:ext cx="1333314" cy="338554"/>
            </a:xfrm>
            <a:prstGeom prst="rect">
              <a:avLst/>
            </a:prstGeom>
            <a:noFill/>
          </p:spPr>
          <p:txBody>
            <a:bodyPr wrap="none" rtlCol="0">
              <a:spAutoFit/>
            </a:bodyPr>
            <a:lstStyle/>
            <a:p>
              <a:r>
                <a:rPr lang="en-US" sz="1600" b="1" i="1" dirty="0" smtClean="0">
                  <a:solidFill>
                    <a:schemeClr val="accent3">
                      <a:lumMod val="75000"/>
                    </a:schemeClr>
                  </a:solidFill>
                </a:rPr>
                <a:t>batch KBSVM</a:t>
              </a:r>
              <a:endParaRPr lang="en-US" sz="1600" b="1" i="1" dirty="0">
                <a:solidFill>
                  <a:schemeClr val="accent3">
                    <a:lumMod val="75000"/>
                  </a:schemeClr>
                </a:solidFill>
              </a:endParaRPr>
            </a:p>
          </p:txBody>
        </p:sp>
      </p:grpSp>
      <p:grpSp>
        <p:nvGrpSpPr>
          <p:cNvPr id="13" name="Group 12"/>
          <p:cNvGrpSpPr/>
          <p:nvPr/>
        </p:nvGrpSpPr>
        <p:grpSpPr>
          <a:xfrm>
            <a:off x="5410200" y="5562600"/>
            <a:ext cx="1866714" cy="914400"/>
            <a:chOff x="4191000" y="3962400"/>
            <a:chExt cx="1866714" cy="914400"/>
          </a:xfrm>
        </p:grpSpPr>
        <p:sp>
          <p:nvSpPr>
            <p:cNvPr id="14" name="Oval 13"/>
            <p:cNvSpPr/>
            <p:nvPr/>
          </p:nvSpPr>
          <p:spPr>
            <a:xfrm>
              <a:off x="4191000" y="3962400"/>
              <a:ext cx="304800" cy="304800"/>
            </a:xfrm>
            <a:prstGeom prst="ellipse">
              <a:avLst/>
            </a:prstGeom>
            <a:noFill/>
            <a:ln w="38100" cap="rnd">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6200000" flipH="1">
              <a:off x="4466139" y="4296862"/>
              <a:ext cx="364123" cy="304800"/>
            </a:xfrm>
            <a:prstGeom prst="straightConnector1">
              <a:avLst/>
            </a:prstGeom>
            <a:ln w="34925" cap="rnd">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4400" y="4538246"/>
              <a:ext cx="1333314" cy="338554"/>
            </a:xfrm>
            <a:prstGeom prst="rect">
              <a:avLst/>
            </a:prstGeom>
            <a:noFill/>
          </p:spPr>
          <p:txBody>
            <a:bodyPr wrap="none" rtlCol="0">
              <a:spAutoFit/>
            </a:bodyPr>
            <a:lstStyle/>
            <a:p>
              <a:r>
                <a:rPr lang="en-US" sz="1600" b="1" i="1" dirty="0" smtClean="0">
                  <a:solidFill>
                    <a:schemeClr val="accent3">
                      <a:lumMod val="75000"/>
                    </a:schemeClr>
                  </a:solidFill>
                </a:rPr>
                <a:t>batch KBSVM</a:t>
              </a:r>
              <a:endParaRPr lang="en-US" sz="1600" b="1" i="1" dirty="0">
                <a:solidFill>
                  <a:schemeClr val="accent3">
                    <a:lumMod val="75000"/>
                  </a:schemeClr>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813560"/>
            <a:ext cx="9829800" cy="5129425"/>
          </a:xfrm>
        </p:spPr>
        <p:txBody>
          <a:bodyPr>
            <a:normAutofit/>
          </a:bodyPr>
          <a:lstStyle/>
          <a:p>
            <a:r>
              <a:rPr lang="en-US" sz="3400" dirty="0" smtClean="0"/>
              <a:t>Knowledge-Based Support Vector Machines</a:t>
            </a:r>
          </a:p>
          <a:p>
            <a:r>
              <a:rPr lang="en-US" sz="3400" dirty="0" smtClean="0"/>
              <a:t>The Adviceptron: Online KBSVMs</a:t>
            </a:r>
          </a:p>
          <a:p>
            <a:r>
              <a:rPr lang="en-US" sz="3400" dirty="0" smtClean="0"/>
              <a:t>A Real-World Task: Diabetes Diagnosis</a:t>
            </a:r>
          </a:p>
          <a:p>
            <a:r>
              <a:rPr lang="en-US" sz="3400" dirty="0" smtClean="0"/>
              <a:t>A Real-World Task: Tuberculosis Isolate Classification</a:t>
            </a:r>
          </a:p>
          <a:p>
            <a:r>
              <a:rPr lang="en-US" sz="3400" b="1" i="1" dirty="0" smtClean="0">
                <a:solidFill>
                  <a:srgbClr val="FFC000"/>
                </a:solidFill>
              </a:rPr>
              <a:t>Conclusions And Questions</a:t>
            </a:r>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81000"/>
            <a:ext cx="9052560" cy="990600"/>
          </a:xfrm>
        </p:spPr>
        <p:txBody>
          <a:bodyPr/>
          <a:lstStyle/>
          <a:p>
            <a:r>
              <a:rPr lang="en-US" dirty="0" smtClean="0"/>
              <a:t>Conclusions</a:t>
            </a:r>
            <a:endParaRPr lang="en-US" dirty="0"/>
          </a:p>
        </p:txBody>
      </p:sp>
      <p:sp>
        <p:nvSpPr>
          <p:cNvPr id="3" name="Content Placeholder 2"/>
          <p:cNvSpPr>
            <a:spLocks noGrp="1"/>
          </p:cNvSpPr>
          <p:nvPr>
            <p:ph idx="1"/>
          </p:nvPr>
        </p:nvSpPr>
        <p:spPr>
          <a:xfrm>
            <a:off x="533400" y="1524001"/>
            <a:ext cx="9372600" cy="3886199"/>
          </a:xfrm>
        </p:spPr>
        <p:txBody>
          <a:bodyPr>
            <a:normAutofit fontScale="85000" lnSpcReduction="20000"/>
          </a:bodyPr>
          <a:lstStyle/>
          <a:p>
            <a:r>
              <a:rPr lang="en-US" dirty="0" smtClean="0"/>
              <a:t>New </a:t>
            </a:r>
            <a:r>
              <a:rPr lang="en-US" dirty="0" smtClean="0"/>
              <a:t>online learning algorithm: </a:t>
            </a:r>
            <a:r>
              <a:rPr lang="en-US" b="1" i="1" dirty="0" smtClean="0">
                <a:solidFill>
                  <a:srgbClr val="FFC000"/>
                </a:solidFill>
              </a:rPr>
              <a:t>the adviceptron</a:t>
            </a:r>
            <a:endParaRPr lang="en-US" dirty="0" smtClean="0">
              <a:solidFill>
                <a:srgbClr val="FFC000"/>
              </a:solidFill>
            </a:endParaRPr>
          </a:p>
          <a:p>
            <a:r>
              <a:rPr lang="en-US" dirty="0" smtClean="0">
                <a:solidFill>
                  <a:schemeClr val="tx1">
                    <a:lumMod val="95000"/>
                  </a:schemeClr>
                </a:solidFill>
              </a:rPr>
              <a:t>Makes </a:t>
            </a:r>
            <a:r>
              <a:rPr lang="en-US" dirty="0" smtClean="0">
                <a:solidFill>
                  <a:schemeClr val="tx1">
                    <a:lumMod val="95000"/>
                  </a:schemeClr>
                </a:solidFill>
              </a:rPr>
              <a:t>use of prior knowledge in the form of (possibly imperfect) </a:t>
            </a:r>
            <a:r>
              <a:rPr lang="en-US" b="1" i="1" dirty="0" smtClean="0">
                <a:solidFill>
                  <a:srgbClr val="FFC000"/>
                </a:solidFill>
              </a:rPr>
              <a:t>polyhedral advice</a:t>
            </a:r>
          </a:p>
          <a:p>
            <a:r>
              <a:rPr lang="en-US" dirty="0" smtClean="0">
                <a:solidFill>
                  <a:schemeClr val="tx1">
                    <a:lumMod val="95000"/>
                  </a:schemeClr>
                </a:solidFill>
              </a:rPr>
              <a:t>Performs </a:t>
            </a:r>
            <a:r>
              <a:rPr lang="en-US" b="1" i="1" dirty="0" smtClean="0">
                <a:solidFill>
                  <a:srgbClr val="FFC000"/>
                </a:solidFill>
              </a:rPr>
              <a:t>simple, closed-form updates</a:t>
            </a:r>
            <a:r>
              <a:rPr lang="en-US" dirty="0" smtClean="0">
                <a:solidFill>
                  <a:schemeClr val="tx1">
                    <a:lumMod val="95000"/>
                  </a:schemeClr>
                </a:solidFill>
              </a:rPr>
              <a:t> via passive-aggressive framework; scalable</a:t>
            </a:r>
          </a:p>
          <a:p>
            <a:r>
              <a:rPr lang="en-US" dirty="0" smtClean="0">
                <a:solidFill>
                  <a:schemeClr val="tx1">
                    <a:lumMod val="95000"/>
                  </a:schemeClr>
                </a:solidFill>
              </a:rPr>
              <a:t>Good </a:t>
            </a:r>
            <a:r>
              <a:rPr lang="en-US" dirty="0" smtClean="0">
                <a:solidFill>
                  <a:schemeClr val="tx1">
                    <a:lumMod val="95000"/>
                  </a:schemeClr>
                </a:solidFill>
              </a:rPr>
              <a:t>advice can help converge to a </a:t>
            </a:r>
            <a:r>
              <a:rPr lang="en-US" b="1" i="1" dirty="0" smtClean="0">
                <a:solidFill>
                  <a:srgbClr val="FFC000"/>
                </a:solidFill>
              </a:rPr>
              <a:t>better solution </a:t>
            </a:r>
            <a:br>
              <a:rPr lang="en-US" b="1" i="1" dirty="0" smtClean="0">
                <a:solidFill>
                  <a:srgbClr val="FFC000"/>
                </a:solidFill>
              </a:rPr>
            </a:br>
            <a:r>
              <a:rPr lang="en-US" b="1" i="1" dirty="0" smtClean="0">
                <a:solidFill>
                  <a:srgbClr val="FFC000"/>
                </a:solidFill>
              </a:rPr>
              <a:t>with fewer examples</a:t>
            </a:r>
          </a:p>
          <a:p>
            <a:r>
              <a:rPr lang="en-US" b="1" i="1" dirty="0" smtClean="0">
                <a:solidFill>
                  <a:srgbClr val="FFC000"/>
                </a:solidFill>
              </a:rPr>
              <a:t>Encouraging </a:t>
            </a:r>
            <a:r>
              <a:rPr lang="en-US" b="1" i="1" dirty="0" smtClean="0">
                <a:solidFill>
                  <a:srgbClr val="FFC000"/>
                </a:solidFill>
              </a:rPr>
              <a:t>empirical results </a:t>
            </a:r>
            <a:r>
              <a:rPr lang="en-US" dirty="0" smtClean="0"/>
              <a:t>on two important </a:t>
            </a:r>
            <a:br>
              <a:rPr lang="en-US" dirty="0" smtClean="0"/>
            </a:br>
            <a:r>
              <a:rPr lang="en-US" dirty="0" smtClean="0"/>
              <a:t>real-world tasks</a:t>
            </a:r>
            <a:endParaRPr lang="en-US"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495800"/>
            <a:ext cx="9677400" cy="2667000"/>
          </a:xfrm>
        </p:spPr>
        <p:txBody>
          <a:bodyPr>
            <a:normAutofit fontScale="92500" lnSpcReduction="10000"/>
          </a:bodyPr>
          <a:lstStyle/>
          <a:p>
            <a:pPr>
              <a:buNone/>
            </a:pPr>
            <a:r>
              <a:rPr lang="en-US" sz="3000" b="1" i="1" dirty="0" smtClean="0">
                <a:solidFill>
                  <a:srgbClr val="FFC000"/>
                </a:solidFill>
              </a:rPr>
              <a:t>Acknowledgements. </a:t>
            </a:r>
          </a:p>
          <a:p>
            <a:pPr>
              <a:buNone/>
            </a:pPr>
            <a:r>
              <a:rPr lang="en-US" sz="2200" i="1" dirty="0" smtClean="0">
                <a:solidFill>
                  <a:srgbClr val="FFC000"/>
                </a:solidFill>
              </a:rPr>
              <a:t>The authors would like to thank Dr. Lauren Cowan of the Center for Disease Control (CDC) for providing the TB dataset and the expert-defined rules for lineage classification. </a:t>
            </a:r>
          </a:p>
          <a:p>
            <a:pPr>
              <a:buNone/>
            </a:pPr>
            <a:r>
              <a:rPr lang="en-US" sz="2200" i="1" dirty="0" smtClean="0">
                <a:solidFill>
                  <a:srgbClr val="FFC000"/>
                </a:solidFill>
              </a:rPr>
              <a:t>We gratefully acknowledge support of DARPA under grant </a:t>
            </a:r>
            <a:r>
              <a:rPr lang="en-US" sz="2200" b="1" dirty="0" smtClean="0">
                <a:solidFill>
                  <a:srgbClr val="FFC000"/>
                </a:solidFill>
              </a:rPr>
              <a:t>HR0011-07-C-0060</a:t>
            </a:r>
            <a:r>
              <a:rPr lang="en-US" sz="2200" i="1" dirty="0" smtClean="0">
                <a:solidFill>
                  <a:srgbClr val="FFC000"/>
                </a:solidFill>
              </a:rPr>
              <a:t> and the NIH under grant </a:t>
            </a:r>
            <a:r>
              <a:rPr lang="en-US" sz="2200" b="1" dirty="0" smtClean="0">
                <a:solidFill>
                  <a:srgbClr val="FFC000"/>
                </a:solidFill>
              </a:rPr>
              <a:t>1-R01-LM009731-01</a:t>
            </a:r>
            <a:r>
              <a:rPr lang="en-US" sz="2200" i="1" dirty="0" smtClean="0">
                <a:solidFill>
                  <a:srgbClr val="FFC000"/>
                </a:solidFill>
              </a:rPr>
              <a:t>. </a:t>
            </a:r>
            <a:br>
              <a:rPr lang="en-US" sz="2200" i="1" dirty="0" smtClean="0">
                <a:solidFill>
                  <a:srgbClr val="FFC000"/>
                </a:solidFill>
              </a:rPr>
            </a:br>
            <a:endParaRPr lang="en-US" sz="2200" i="1" dirty="0" smtClean="0">
              <a:solidFill>
                <a:srgbClr val="FFC000"/>
              </a:solidFill>
            </a:endParaRPr>
          </a:p>
          <a:p>
            <a:pPr>
              <a:buNone/>
            </a:pPr>
            <a:r>
              <a:rPr lang="en-US" sz="1700" i="1" dirty="0" smtClean="0">
                <a:solidFill>
                  <a:srgbClr val="FFC000"/>
                </a:solidFill>
              </a:rPr>
              <a:t>Views and conclusions contained in this document are those of the authors and do not necessarily represent the official opinion or policies, either expressed or implied of the US government or of DARPA.</a:t>
            </a:r>
            <a:endParaRPr lang="en-US" sz="1700" i="1" dirty="0">
              <a:solidFill>
                <a:srgbClr val="FFC000"/>
              </a:solidFill>
            </a:endParaRPr>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
        <p:nvSpPr>
          <p:cNvPr id="7" name="Title 1"/>
          <p:cNvSpPr txBox="1">
            <a:spLocks/>
          </p:cNvSpPr>
          <p:nvPr/>
        </p:nvSpPr>
        <p:spPr>
          <a:xfrm>
            <a:off x="228600" y="228600"/>
            <a:ext cx="9677400" cy="4038600"/>
          </a:xfrm>
          <a:prstGeom prst="rect">
            <a:avLst/>
          </a:prstGeom>
        </p:spPr>
        <p:txBody>
          <a:bodyPr vert="horz" lIns="101882" tIns="50941" rIns="101882" bIns="50941" rtlCol="0" anchor="ctr">
            <a:normAutofit/>
          </a:bodyPr>
          <a:lstStyle/>
          <a:p>
            <a:pPr marL="0" marR="0" lvl="0" indent="0" algn="just" defTabSz="1018824"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rgbClr val="FFC000"/>
                </a:solidFill>
                <a:effectLst/>
                <a:uLnTx/>
                <a:uFillTx/>
                <a:latin typeface="+mj-lt"/>
                <a:ea typeface="+mj-ea"/>
                <a:cs typeface="+mj-cs"/>
              </a:rPr>
              <a:t>References.</a:t>
            </a:r>
          </a:p>
          <a:p>
            <a:pPr algn="just"/>
            <a:r>
              <a:rPr lang="en-US" sz="1800" dirty="0" smtClean="0">
                <a:solidFill>
                  <a:srgbClr val="FFC000"/>
                </a:solidFill>
                <a:latin typeface="+mj-lt"/>
                <a:ea typeface="+mj-ea"/>
                <a:cs typeface="+mj-cs"/>
              </a:rPr>
              <a:t>(Fung et al, 2003) </a:t>
            </a:r>
            <a:r>
              <a:rPr lang="en-US" sz="1800" dirty="0" smtClean="0"/>
              <a:t>G. Fung, O. L. </a:t>
            </a:r>
            <a:r>
              <a:rPr lang="en-US" sz="1800" dirty="0" err="1" smtClean="0"/>
              <a:t>Mangasarian</a:t>
            </a:r>
            <a:r>
              <a:rPr lang="en-US" sz="1800" dirty="0" smtClean="0"/>
              <a:t>, and J. W. Shavlik. </a:t>
            </a:r>
            <a:r>
              <a:rPr lang="en-US" sz="1800" i="1" dirty="0" smtClean="0"/>
              <a:t>Knowledge-based support vector classifiers</a:t>
            </a:r>
            <a:r>
              <a:rPr lang="en-US" sz="1800" dirty="0" smtClean="0"/>
              <a:t>. In S. Becker, S. </a:t>
            </a:r>
            <a:r>
              <a:rPr lang="en-US" sz="1800" dirty="0" err="1" smtClean="0"/>
              <a:t>Thrun</a:t>
            </a:r>
            <a:r>
              <a:rPr lang="en-US" sz="1800" dirty="0" smtClean="0"/>
              <a:t> &amp; K. </a:t>
            </a:r>
            <a:r>
              <a:rPr lang="en-US" sz="1800" dirty="0" err="1" smtClean="0"/>
              <a:t>Obermayer</a:t>
            </a:r>
            <a:r>
              <a:rPr lang="en-US" sz="1800" dirty="0" smtClean="0"/>
              <a:t>, </a:t>
            </a:r>
            <a:r>
              <a:rPr lang="en-US" sz="1800" dirty="0" err="1" smtClean="0"/>
              <a:t>eds</a:t>
            </a:r>
            <a:r>
              <a:rPr lang="en-US" sz="1800" dirty="0" smtClean="0"/>
              <a:t>, NIPS, 15, pp. 521–528, 2003</a:t>
            </a:r>
          </a:p>
          <a:p>
            <a:r>
              <a:rPr kumimoji="0" lang="en-US" sz="1800" b="0" i="0" u="none" strike="noStrike" kern="1200" cap="none" spc="0" normalizeH="0" baseline="0" noProof="0" dirty="0" smtClean="0">
                <a:ln>
                  <a:noFill/>
                </a:ln>
                <a:solidFill>
                  <a:srgbClr val="FFC000"/>
                </a:solidFill>
                <a:effectLst/>
                <a:uLnTx/>
                <a:uFillTx/>
                <a:latin typeface="+mj-lt"/>
                <a:ea typeface="+mj-ea"/>
                <a:cs typeface="+mj-cs"/>
              </a:rPr>
              <a:t>(Crammer</a:t>
            </a:r>
            <a:r>
              <a:rPr kumimoji="0" lang="en-US" sz="1800" b="0" i="0" u="none" strike="noStrike" kern="1200" cap="none" spc="0" normalizeH="0" noProof="0" dirty="0" smtClean="0">
                <a:ln>
                  <a:noFill/>
                </a:ln>
                <a:solidFill>
                  <a:srgbClr val="FFC000"/>
                </a:solidFill>
                <a:effectLst/>
                <a:uLnTx/>
                <a:uFillTx/>
                <a:latin typeface="+mj-lt"/>
                <a:ea typeface="+mj-ea"/>
                <a:cs typeface="+mj-cs"/>
              </a:rPr>
              <a:t> et al, 2006</a:t>
            </a:r>
            <a:r>
              <a:rPr kumimoji="0" lang="en-US" sz="1800" b="0" i="0" u="none" strike="noStrike" kern="1200" cap="none" spc="0" normalizeH="0" baseline="0" noProof="0" dirty="0" smtClean="0">
                <a:ln>
                  <a:noFill/>
                </a:ln>
                <a:solidFill>
                  <a:srgbClr val="FFC000"/>
                </a:solidFill>
                <a:effectLst/>
                <a:uLnTx/>
                <a:uFillTx/>
                <a:latin typeface="+mj-lt"/>
                <a:ea typeface="+mj-ea"/>
                <a:cs typeface="+mj-cs"/>
              </a:rPr>
              <a:t>) </a:t>
            </a:r>
            <a:r>
              <a:rPr lang="en-US" sz="1800" dirty="0" smtClean="0"/>
              <a:t>K. Crammer, O. </a:t>
            </a:r>
            <a:r>
              <a:rPr lang="en-US" sz="1800" dirty="0" err="1" smtClean="0"/>
              <a:t>Dekel</a:t>
            </a:r>
            <a:r>
              <a:rPr lang="en-US" sz="1800" dirty="0" smtClean="0"/>
              <a:t>, J. </a:t>
            </a:r>
            <a:r>
              <a:rPr lang="en-US" sz="1800" dirty="0" err="1" smtClean="0"/>
              <a:t>Keshet</a:t>
            </a:r>
            <a:r>
              <a:rPr lang="en-US" sz="1800" dirty="0" smtClean="0"/>
              <a:t>, S. </a:t>
            </a:r>
            <a:r>
              <a:rPr lang="en-US" sz="1800" dirty="0" err="1" smtClean="0"/>
              <a:t>Shalev-Shwartz</a:t>
            </a:r>
            <a:r>
              <a:rPr lang="en-US" sz="1800" dirty="0" smtClean="0"/>
              <a:t>, and Y. Singer. </a:t>
            </a:r>
            <a:r>
              <a:rPr lang="en-US" sz="1800" i="1" dirty="0" smtClean="0"/>
              <a:t>Online passive-aggressive algorithms</a:t>
            </a:r>
            <a:r>
              <a:rPr lang="en-US" sz="1800" dirty="0" smtClean="0"/>
              <a:t>. J. of Mach. Learn. Res., 7:551–585, 2006.</a:t>
            </a:r>
          </a:p>
          <a:p>
            <a:r>
              <a:rPr kumimoji="0" lang="en-US" sz="1800" b="0" i="0" u="none" strike="noStrike" kern="1200" cap="none" spc="0" normalizeH="0" baseline="0" noProof="0" dirty="0" smtClean="0">
                <a:ln>
                  <a:noFill/>
                </a:ln>
                <a:solidFill>
                  <a:srgbClr val="FFC000"/>
                </a:solidFill>
                <a:effectLst/>
                <a:uLnTx/>
                <a:uFillTx/>
                <a:latin typeface="+mj-lt"/>
                <a:ea typeface="+mj-ea"/>
                <a:cs typeface="+mj-cs"/>
              </a:rPr>
              <a:t>(Freund and </a:t>
            </a:r>
            <a:r>
              <a:rPr kumimoji="0" lang="en-US" sz="1800" b="0" i="0" u="none" strike="noStrike" kern="1200" cap="none" spc="0" normalizeH="0" baseline="0" noProof="0" dirty="0" err="1" smtClean="0">
                <a:ln>
                  <a:noFill/>
                </a:ln>
                <a:solidFill>
                  <a:srgbClr val="FFC000"/>
                </a:solidFill>
                <a:effectLst/>
                <a:uLnTx/>
                <a:uFillTx/>
                <a:latin typeface="+mj-lt"/>
                <a:ea typeface="+mj-ea"/>
                <a:cs typeface="+mj-cs"/>
              </a:rPr>
              <a:t>Schapire</a:t>
            </a:r>
            <a:r>
              <a:rPr kumimoji="0" lang="en-US" sz="1800" b="0" i="0" u="none" strike="noStrike" kern="1200" cap="none" spc="0" normalizeH="0" baseline="0" noProof="0" dirty="0" smtClean="0">
                <a:ln>
                  <a:noFill/>
                </a:ln>
                <a:solidFill>
                  <a:srgbClr val="FFC000"/>
                </a:solidFill>
                <a:effectLst/>
                <a:uLnTx/>
                <a:uFillTx/>
                <a:latin typeface="+mj-lt"/>
                <a:ea typeface="+mj-ea"/>
                <a:cs typeface="+mj-cs"/>
              </a:rPr>
              <a:t>,</a:t>
            </a:r>
            <a:r>
              <a:rPr kumimoji="0" lang="en-US" sz="1800" b="0" i="0" u="none" strike="noStrike" kern="1200" cap="none" spc="0" normalizeH="0" noProof="0" dirty="0" smtClean="0">
                <a:ln>
                  <a:noFill/>
                </a:ln>
                <a:solidFill>
                  <a:srgbClr val="FFC000"/>
                </a:solidFill>
                <a:effectLst/>
                <a:uLnTx/>
                <a:uFillTx/>
                <a:latin typeface="+mj-lt"/>
                <a:ea typeface="+mj-ea"/>
                <a:cs typeface="+mj-cs"/>
              </a:rPr>
              <a:t> 1999</a:t>
            </a:r>
            <a:r>
              <a:rPr kumimoji="0" lang="en-US" sz="1800" b="0" i="0" u="none" strike="noStrike" kern="1200" cap="none" spc="0" normalizeH="0" baseline="0" noProof="0" dirty="0" smtClean="0">
                <a:ln>
                  <a:noFill/>
                </a:ln>
                <a:solidFill>
                  <a:srgbClr val="FFC000"/>
                </a:solidFill>
                <a:effectLst/>
                <a:uLnTx/>
                <a:uFillTx/>
                <a:latin typeface="+mj-lt"/>
                <a:ea typeface="+mj-ea"/>
                <a:cs typeface="+mj-cs"/>
              </a:rPr>
              <a:t>) </a:t>
            </a:r>
            <a:r>
              <a:rPr lang="en-US" sz="1800" dirty="0" smtClean="0"/>
              <a:t>Y. Freund and R. E. </a:t>
            </a:r>
            <a:r>
              <a:rPr lang="en-US" sz="1800" dirty="0" err="1" smtClean="0"/>
              <a:t>Schapire</a:t>
            </a:r>
            <a:r>
              <a:rPr lang="en-US" sz="1800" dirty="0" smtClean="0"/>
              <a:t>. </a:t>
            </a:r>
            <a:r>
              <a:rPr lang="en-US" sz="1800" i="1" dirty="0" smtClean="0"/>
              <a:t>Large margin classification using the perceptron algorithm</a:t>
            </a:r>
            <a:r>
              <a:rPr lang="en-US" sz="1800" dirty="0" smtClean="0"/>
              <a:t>. Mach. Learn., 37(3):277–296, 1999.</a:t>
            </a:r>
          </a:p>
          <a:p>
            <a:r>
              <a:rPr kumimoji="0" lang="en-US" sz="1800" b="0" i="0" u="none" strike="noStrike" kern="1200" cap="none" spc="0" normalizeH="0" baseline="0" noProof="0" dirty="0" smtClean="0">
                <a:ln>
                  <a:noFill/>
                </a:ln>
                <a:solidFill>
                  <a:srgbClr val="FFC000"/>
                </a:solidFill>
                <a:effectLst/>
                <a:uLnTx/>
                <a:uFillTx/>
                <a:latin typeface="+mj-lt"/>
                <a:ea typeface="+mj-ea"/>
                <a:cs typeface="+mj-cs"/>
              </a:rPr>
              <a:t>(Li and Long, 2002) </a:t>
            </a:r>
            <a:r>
              <a:rPr lang="en-US" sz="1800" dirty="0" smtClean="0"/>
              <a:t>Y. Li and P. M. Long. </a:t>
            </a:r>
            <a:r>
              <a:rPr lang="en-US" sz="1800" i="1" dirty="0" smtClean="0"/>
              <a:t>The relaxed online maximum margin algorithm</a:t>
            </a:r>
            <a:r>
              <a:rPr lang="en-US" sz="1800" dirty="0" smtClean="0"/>
              <a:t>. Mach. Learn., 46(1/3):361–387, 2002.</a:t>
            </a:r>
          </a:p>
          <a:p>
            <a:r>
              <a:rPr kumimoji="0" lang="en-US" sz="1800" b="0" i="0" u="none" strike="noStrike" kern="1200" cap="none" spc="0" normalizeH="0" baseline="0" noProof="0" dirty="0" smtClean="0">
                <a:ln>
                  <a:noFill/>
                </a:ln>
                <a:solidFill>
                  <a:srgbClr val="FFC000"/>
                </a:solidFill>
                <a:effectLst/>
                <a:uLnTx/>
                <a:uFillTx/>
                <a:latin typeface="+mj-lt"/>
                <a:ea typeface="+mj-ea"/>
                <a:cs typeface="+mj-cs"/>
              </a:rPr>
              <a:t>(</a:t>
            </a:r>
            <a:r>
              <a:rPr kumimoji="0" lang="en-US" sz="1800" b="0" i="0" u="none" strike="noStrike" kern="1200" cap="none" spc="0" normalizeH="0" baseline="0" noProof="0" dirty="0" err="1" smtClean="0">
                <a:ln>
                  <a:noFill/>
                </a:ln>
                <a:solidFill>
                  <a:srgbClr val="FFC000"/>
                </a:solidFill>
                <a:effectLst/>
                <a:uLnTx/>
                <a:uFillTx/>
                <a:latin typeface="+mj-lt"/>
                <a:ea typeface="+mj-ea"/>
                <a:cs typeface="+mj-cs"/>
              </a:rPr>
              <a:t>Shabbeer</a:t>
            </a:r>
            <a:r>
              <a:rPr kumimoji="0" lang="en-US" sz="1800" b="0" i="0" u="none" strike="noStrike" kern="1200" cap="none" spc="0" normalizeH="0" baseline="0" noProof="0" dirty="0" smtClean="0">
                <a:ln>
                  <a:noFill/>
                </a:ln>
                <a:solidFill>
                  <a:srgbClr val="FFC000"/>
                </a:solidFill>
                <a:effectLst/>
                <a:uLnTx/>
                <a:uFillTx/>
                <a:latin typeface="+mj-lt"/>
                <a:ea typeface="+mj-ea"/>
                <a:cs typeface="+mj-cs"/>
              </a:rPr>
              <a:t> et</a:t>
            </a:r>
            <a:r>
              <a:rPr kumimoji="0" lang="en-US" sz="1800" b="0" i="0" u="none" strike="noStrike" kern="1200" cap="none" spc="0" normalizeH="0" noProof="0" dirty="0" smtClean="0">
                <a:ln>
                  <a:noFill/>
                </a:ln>
                <a:solidFill>
                  <a:srgbClr val="FFC000"/>
                </a:solidFill>
                <a:effectLst/>
                <a:uLnTx/>
                <a:uFillTx/>
                <a:latin typeface="+mj-lt"/>
                <a:ea typeface="+mj-ea"/>
                <a:cs typeface="+mj-cs"/>
              </a:rPr>
              <a:t> al</a:t>
            </a:r>
            <a:r>
              <a:rPr kumimoji="0" lang="en-US" sz="1800" b="0" i="0" u="none" strike="noStrike" kern="1200" cap="none" spc="0" normalizeH="0" baseline="0" noProof="0" dirty="0" smtClean="0">
                <a:ln>
                  <a:noFill/>
                </a:ln>
                <a:solidFill>
                  <a:srgbClr val="FFC000"/>
                </a:solidFill>
                <a:effectLst/>
                <a:uLnTx/>
                <a:uFillTx/>
                <a:latin typeface="+mj-lt"/>
                <a:ea typeface="+mj-ea"/>
                <a:cs typeface="+mj-cs"/>
              </a:rPr>
              <a:t>, 2001) </a:t>
            </a:r>
            <a:r>
              <a:rPr lang="en-US" sz="1800" dirty="0" smtClean="0"/>
              <a:t>A. </a:t>
            </a:r>
            <a:r>
              <a:rPr lang="en-US" sz="1800" dirty="0" err="1" smtClean="0"/>
              <a:t>Shabbeer</a:t>
            </a:r>
            <a:r>
              <a:rPr lang="en-US" sz="1800" dirty="0" smtClean="0"/>
              <a:t>, L. Cowan, J. R. Driscoll, C. </a:t>
            </a:r>
            <a:r>
              <a:rPr lang="en-US" sz="1800" dirty="0" err="1" smtClean="0"/>
              <a:t>Ozcaglar</a:t>
            </a:r>
            <a:r>
              <a:rPr lang="en-US" sz="1800" dirty="0" smtClean="0"/>
              <a:t>, S. L Vandenberg, B. </a:t>
            </a:r>
            <a:r>
              <a:rPr lang="en-US" sz="1800" dirty="0" err="1" smtClean="0"/>
              <a:t>Yener</a:t>
            </a:r>
            <a:r>
              <a:rPr lang="en-US" sz="1800" dirty="0" smtClean="0"/>
              <a:t>, and K. P Bennett. </a:t>
            </a:r>
            <a:r>
              <a:rPr lang="en-US" sz="1800" i="1" dirty="0" smtClean="0"/>
              <a:t>TB-Lineage: An online tool for classification and analysis of</a:t>
            </a:r>
          </a:p>
          <a:p>
            <a:r>
              <a:rPr lang="en-US" sz="1800" i="1" dirty="0" smtClean="0"/>
              <a:t>strains of </a:t>
            </a:r>
            <a:r>
              <a:rPr lang="en-US" sz="1800" dirty="0" smtClean="0"/>
              <a:t>Mycobacterium tuberculosis</a:t>
            </a:r>
            <a:r>
              <a:rPr lang="en-US" sz="1800" i="1" dirty="0" smtClean="0"/>
              <a:t> Complex</a:t>
            </a:r>
            <a:r>
              <a:rPr lang="en-US" sz="1800" dirty="0" smtClean="0"/>
              <a:t>. Unpublished manuscript, 2010.</a:t>
            </a:r>
            <a:endParaRPr kumimoji="0" lang="en-US" sz="18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KBSVMs: Deriving The Advice Constraints</a:t>
            </a:r>
            <a:endParaRPr lang="en-US" dirty="0"/>
          </a:p>
        </p:txBody>
      </p:sp>
      <p:sp>
        <p:nvSpPr>
          <p:cNvPr id="199" name="TextBox 198"/>
          <p:cNvSpPr txBox="1"/>
          <p:nvPr/>
        </p:nvSpPr>
        <p:spPr>
          <a:xfrm>
            <a:off x="167640" y="1813560"/>
            <a:ext cx="4582529" cy="933874"/>
          </a:xfrm>
          <a:prstGeom prst="rect">
            <a:avLst/>
          </a:prstGeom>
          <a:noFill/>
        </p:spPr>
        <p:txBody>
          <a:bodyPr wrap="none" lIns="101882" tIns="50941" rIns="101882" bIns="50941" rtlCol="0">
            <a:spAutoFit/>
          </a:bodyPr>
          <a:lstStyle/>
          <a:p>
            <a:r>
              <a:rPr lang="en-US" sz="2700" dirty="0" smtClean="0"/>
              <a:t>We assume an expert provides </a:t>
            </a:r>
          </a:p>
          <a:p>
            <a:r>
              <a:rPr lang="en-US" sz="2700" dirty="0" smtClean="0">
                <a:solidFill>
                  <a:srgbClr val="FFC000"/>
                </a:solidFill>
              </a:rPr>
              <a:t>polyhedral advice</a:t>
            </a:r>
            <a:r>
              <a:rPr lang="en-US" sz="2700" dirty="0" smtClean="0"/>
              <a:t> of the form</a:t>
            </a:r>
          </a:p>
        </p:txBody>
      </p:sp>
      <p:pic>
        <p:nvPicPr>
          <p:cNvPr id="56" name="Picture 55" descr="TP_tmp.emf"/>
          <p:cNvPicPr>
            <a:picLocks noChangeAspect="1"/>
          </p:cNvPicPr>
          <p:nvPr>
            <p:custDataLst>
              <p:tags r:id="rId1"/>
            </p:custDataLst>
          </p:nvPr>
        </p:nvPicPr>
        <p:blipFill>
          <a:blip r:embed="rId9" cstate="print"/>
          <a:stretch>
            <a:fillRect/>
          </a:stretch>
        </p:blipFill>
        <p:spPr bwMode="auto">
          <a:xfrm>
            <a:off x="602864" y="2819400"/>
            <a:ext cx="2498476" cy="340834"/>
          </a:xfrm>
          <a:prstGeom prst="rect">
            <a:avLst/>
          </a:prstGeom>
          <a:noFill/>
          <a:ln/>
          <a:effectLst/>
        </p:spPr>
      </p:pic>
      <p:sp>
        <p:nvSpPr>
          <p:cNvPr id="204" name="TextBox 203"/>
          <p:cNvSpPr txBox="1"/>
          <p:nvPr/>
        </p:nvSpPr>
        <p:spPr>
          <a:xfrm>
            <a:off x="167640" y="3548923"/>
            <a:ext cx="4709160" cy="2180369"/>
          </a:xfrm>
          <a:prstGeom prst="rect">
            <a:avLst/>
          </a:prstGeom>
          <a:noFill/>
        </p:spPr>
        <p:txBody>
          <a:bodyPr wrap="square" lIns="101882" tIns="50941" rIns="101882" bIns="50941" rtlCol="0">
            <a:spAutoFit/>
          </a:bodyPr>
          <a:lstStyle/>
          <a:p>
            <a:r>
              <a:rPr lang="en-US" sz="2700" dirty="0" smtClean="0"/>
              <a:t>We know</a:t>
            </a:r>
            <a:r>
              <a:rPr lang="en-US" sz="2700" dirty="0" smtClean="0">
                <a:sym typeface="Wingdings" pitchFamily="2" charset="2"/>
              </a:rPr>
              <a:t>             is equivalent </a:t>
            </a:r>
            <a:br>
              <a:rPr lang="en-US" sz="2700" dirty="0" smtClean="0">
                <a:sym typeface="Wingdings" pitchFamily="2" charset="2"/>
              </a:rPr>
            </a:br>
            <a:r>
              <a:rPr lang="en-US" sz="2700" dirty="0" smtClean="0">
                <a:sym typeface="Wingdings" pitchFamily="2" charset="2"/>
              </a:rPr>
              <a:t>to </a:t>
            </a:r>
            <a:r>
              <a:rPr lang="en-US" sz="2700" dirty="0" smtClean="0">
                <a:solidFill>
                  <a:srgbClr val="FFC000"/>
                </a:solidFill>
                <a:sym typeface="Wingdings" pitchFamily="2" charset="2"/>
              </a:rPr>
              <a:t>             </a:t>
            </a:r>
          </a:p>
          <a:p>
            <a:endParaRPr lang="en-US" sz="2700" dirty="0" smtClean="0">
              <a:solidFill>
                <a:srgbClr val="FFC000"/>
              </a:solidFill>
              <a:sym typeface="Wingdings" pitchFamily="2" charset="2"/>
            </a:endParaRPr>
          </a:p>
          <a:p>
            <a:r>
              <a:rPr lang="en-US" sz="2700" dirty="0" smtClean="0">
                <a:solidFill>
                  <a:schemeClr val="tx1">
                    <a:lumMod val="95000"/>
                  </a:schemeClr>
                </a:solidFill>
                <a:sym typeface="Wingdings" pitchFamily="2" charset="2"/>
              </a:rPr>
              <a:t>If              has a solution then its </a:t>
            </a:r>
            <a:r>
              <a:rPr lang="en-US" sz="2700" b="1" dirty="0" smtClean="0">
                <a:solidFill>
                  <a:srgbClr val="FFC000"/>
                </a:solidFill>
                <a:sym typeface="Wingdings" pitchFamily="2" charset="2"/>
              </a:rPr>
              <a:t>negation has no solution</a:t>
            </a:r>
            <a:r>
              <a:rPr lang="en-US" sz="2700" dirty="0" smtClean="0">
                <a:solidFill>
                  <a:schemeClr val="tx1">
                    <a:lumMod val="95000"/>
                  </a:schemeClr>
                </a:solidFill>
                <a:sym typeface="Wingdings" pitchFamily="2" charset="2"/>
              </a:rPr>
              <a:t> or,</a:t>
            </a:r>
            <a:endParaRPr lang="en-US" sz="2700" dirty="0" smtClean="0">
              <a:solidFill>
                <a:srgbClr val="FFC000"/>
              </a:solidFill>
            </a:endParaRPr>
          </a:p>
        </p:txBody>
      </p:sp>
      <p:pic>
        <p:nvPicPr>
          <p:cNvPr id="66" name="Picture 65" descr="TP_tmp.emf"/>
          <p:cNvPicPr>
            <a:picLocks noChangeAspect="1"/>
          </p:cNvPicPr>
          <p:nvPr>
            <p:custDataLst>
              <p:tags r:id="rId2"/>
            </p:custDataLst>
          </p:nvPr>
        </p:nvPicPr>
        <p:blipFill>
          <a:blip r:embed="rId10" cstate="print"/>
          <a:stretch>
            <a:fillRect/>
          </a:stretch>
        </p:blipFill>
        <p:spPr bwMode="auto">
          <a:xfrm>
            <a:off x="987549" y="6045200"/>
            <a:ext cx="1790095" cy="947871"/>
          </a:xfrm>
          <a:prstGeom prst="rect">
            <a:avLst/>
          </a:prstGeom>
          <a:noFill/>
          <a:ln/>
          <a:effectLst/>
        </p:spPr>
      </p:pic>
      <p:pic>
        <p:nvPicPr>
          <p:cNvPr id="209" name="Picture 208" descr="TP_tmp.emf"/>
          <p:cNvPicPr>
            <a:picLocks noChangeAspect="1"/>
          </p:cNvPicPr>
          <p:nvPr>
            <p:custDataLst>
              <p:tags r:id="rId3"/>
            </p:custDataLst>
          </p:nvPr>
        </p:nvPicPr>
        <p:blipFill>
          <a:blip r:embed="rId11" cstate="print"/>
          <a:stretch>
            <a:fillRect/>
          </a:stretch>
        </p:blipFill>
        <p:spPr bwMode="auto">
          <a:xfrm>
            <a:off x="2580923" y="7167880"/>
            <a:ext cx="771877" cy="362621"/>
          </a:xfrm>
          <a:prstGeom prst="rect">
            <a:avLst/>
          </a:prstGeom>
          <a:noFill/>
          <a:ln/>
          <a:effectLst/>
        </p:spPr>
      </p:pic>
      <p:sp>
        <p:nvSpPr>
          <p:cNvPr id="210" name="TextBox 209"/>
          <p:cNvSpPr txBox="1"/>
          <p:nvPr/>
        </p:nvSpPr>
        <p:spPr>
          <a:xfrm>
            <a:off x="251461" y="7076460"/>
            <a:ext cx="2345763" cy="518375"/>
          </a:xfrm>
          <a:prstGeom prst="rect">
            <a:avLst/>
          </a:prstGeom>
          <a:noFill/>
        </p:spPr>
        <p:txBody>
          <a:bodyPr wrap="none" lIns="101882" tIns="50941" rIns="101882" bIns="50941" rtlCol="0">
            <a:spAutoFit/>
          </a:bodyPr>
          <a:lstStyle/>
          <a:p>
            <a:r>
              <a:rPr lang="en-US" sz="2700" dirty="0" smtClean="0"/>
              <a:t>has no solution</a:t>
            </a:r>
            <a:endParaRPr lang="en-US" sz="2700" dirty="0" smtClean="0">
              <a:solidFill>
                <a:srgbClr val="FFC000"/>
              </a:solidFill>
            </a:endParaRPr>
          </a:p>
        </p:txBody>
      </p:sp>
      <p:pic>
        <p:nvPicPr>
          <p:cNvPr id="214" name="Picture 213" descr="TP_tmp.emf"/>
          <p:cNvPicPr>
            <a:picLocks noChangeAspect="1"/>
          </p:cNvPicPr>
          <p:nvPr>
            <p:custDataLst>
              <p:tags r:id="rId4"/>
            </p:custDataLst>
          </p:nvPr>
        </p:nvPicPr>
        <p:blipFill>
          <a:blip r:embed="rId12" cstate="print"/>
          <a:stretch>
            <a:fillRect/>
          </a:stretch>
        </p:blipFill>
        <p:spPr bwMode="auto">
          <a:xfrm>
            <a:off x="1636043" y="3713480"/>
            <a:ext cx="878557" cy="293431"/>
          </a:xfrm>
          <a:prstGeom prst="rect">
            <a:avLst/>
          </a:prstGeom>
          <a:noFill/>
          <a:ln/>
          <a:effectLst/>
        </p:spPr>
      </p:pic>
      <p:pic>
        <p:nvPicPr>
          <p:cNvPr id="64" name="Picture 63" descr="TP_tmp.emf"/>
          <p:cNvPicPr>
            <a:picLocks noChangeAspect="1"/>
          </p:cNvPicPr>
          <p:nvPr>
            <p:custDataLst>
              <p:tags r:id="rId5"/>
            </p:custDataLst>
          </p:nvPr>
        </p:nvPicPr>
        <p:blipFill>
          <a:blip r:embed="rId13" cstate="print"/>
          <a:stretch>
            <a:fillRect/>
          </a:stretch>
        </p:blipFill>
        <p:spPr bwMode="auto">
          <a:xfrm>
            <a:off x="666306" y="4058920"/>
            <a:ext cx="922951" cy="306865"/>
          </a:xfrm>
          <a:prstGeom prst="rect">
            <a:avLst/>
          </a:prstGeom>
          <a:noFill/>
          <a:ln/>
          <a:effectLst/>
        </p:spPr>
      </p:pic>
      <p:grpSp>
        <p:nvGrpSpPr>
          <p:cNvPr id="3" name="Group 218"/>
          <p:cNvGrpSpPr/>
          <p:nvPr/>
        </p:nvGrpSpPr>
        <p:grpSpPr>
          <a:xfrm>
            <a:off x="4358640" y="1488533"/>
            <a:ext cx="5523351" cy="5679348"/>
            <a:chOff x="3962400" y="1313411"/>
            <a:chExt cx="5021228" cy="5011189"/>
          </a:xfrm>
        </p:grpSpPr>
        <p:grpSp>
          <p:nvGrpSpPr>
            <p:cNvPr id="4" name="Group 105"/>
            <p:cNvGrpSpPr/>
            <p:nvPr/>
          </p:nvGrpSpPr>
          <p:grpSpPr>
            <a:xfrm>
              <a:off x="3962400" y="1313411"/>
              <a:ext cx="5021228" cy="5011189"/>
              <a:chOff x="1066800" y="475211"/>
              <a:chExt cx="5021228" cy="5011189"/>
            </a:xfrm>
          </p:grpSpPr>
          <p:pic>
            <p:nvPicPr>
              <p:cNvPr id="107" name="Picture 106" descr="TP_tmp.emf"/>
              <p:cNvPicPr>
                <a:picLocks noChangeAspect="1"/>
              </p:cNvPicPr>
              <p:nvPr>
                <p:custDataLst>
                  <p:tags r:id="rId7"/>
                </p:custDataLst>
              </p:nvPr>
            </p:nvPicPr>
            <p:blipFill>
              <a:blip r:embed="rId14" cstate="print"/>
              <a:stretch>
                <a:fillRect/>
              </a:stretch>
            </p:blipFill>
            <p:spPr>
              <a:xfrm>
                <a:off x="5181600" y="2667000"/>
                <a:ext cx="906428" cy="301372"/>
              </a:xfrm>
              <a:prstGeom prst="rect">
                <a:avLst/>
              </a:prstGeom>
            </p:spPr>
          </p:pic>
          <p:sp>
            <p:nvSpPr>
              <p:cNvPr id="108" name="Right Triangle 107"/>
              <p:cNvSpPr/>
              <p:nvPr/>
            </p:nvSpPr>
            <p:spPr>
              <a:xfrm rot="9320942">
                <a:off x="4137097" y="475211"/>
                <a:ext cx="1447800" cy="2590800"/>
              </a:xfrm>
              <a:prstGeom prst="rtTriangle">
                <a:avLst/>
              </a:prstGeom>
              <a:solidFill>
                <a:srgbClr val="FFE48F"/>
              </a:solidFill>
              <a:ln w="44450" cap="rnd"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1600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438400" y="1447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295400" y="2362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048000" y="3352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438400" y="838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524000" y="3200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4267200" y="1066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819400" y="2667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00400" y="1219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886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4290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581400" y="4495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886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981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876800" y="914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6764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743200" y="1905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098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105400" y="4038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743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495800" y="4114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114800" y="3200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2578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429000" y="3810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352800" y="2514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048000" y="5029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638800" y="4191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52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2004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3622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6670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2971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800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9624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886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962400" y="5181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505200" y="4953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590800" y="5334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2672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2209800" y="3505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419600" y="3733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flipV="1">
                <a:off x="1295400" y="1676400"/>
                <a:ext cx="4648200" cy="3124200"/>
              </a:xfrm>
              <a:prstGeom prst="line">
                <a:avLst/>
              </a:prstGeom>
              <a:ln w="53975" cap="rnd" cmpd="sng">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066800" y="1066800"/>
                <a:ext cx="1473539" cy="353038"/>
              </a:xfrm>
              <a:prstGeom prst="rect">
                <a:avLst/>
              </a:prstGeom>
              <a:noFill/>
            </p:spPr>
            <p:txBody>
              <a:bodyPr wrap="none" rtlCol="0">
                <a:spAutoFit/>
              </a:bodyPr>
              <a:lstStyle/>
              <a:p>
                <a:r>
                  <a:rPr lang="en-US" b="1" i="1" dirty="0" smtClean="0">
                    <a:solidFill>
                      <a:srgbClr val="FFC000"/>
                    </a:solidFill>
                  </a:rPr>
                  <a:t>Class A, y= +1</a:t>
                </a:r>
                <a:endParaRPr lang="en-US" b="1" i="1" dirty="0">
                  <a:solidFill>
                    <a:srgbClr val="FFC000"/>
                  </a:solidFill>
                </a:endParaRPr>
              </a:p>
            </p:txBody>
          </p:sp>
          <p:sp>
            <p:nvSpPr>
              <p:cNvPr id="203" name="TextBox 202"/>
              <p:cNvSpPr txBox="1"/>
              <p:nvPr/>
            </p:nvSpPr>
            <p:spPr>
              <a:xfrm>
                <a:off x="1219200" y="5029200"/>
                <a:ext cx="1464795" cy="353038"/>
              </a:xfrm>
              <a:prstGeom prst="rect">
                <a:avLst/>
              </a:prstGeom>
              <a:noFill/>
            </p:spPr>
            <p:txBody>
              <a:bodyPr wrap="none" rtlCol="0">
                <a:spAutoFit/>
              </a:bodyPr>
              <a:lstStyle/>
              <a:p>
                <a:r>
                  <a:rPr lang="en-US" b="1" i="1" dirty="0" smtClean="0">
                    <a:solidFill>
                      <a:srgbClr val="FFC000"/>
                    </a:solidFill>
                  </a:rPr>
                  <a:t>Class B, y = -1</a:t>
                </a:r>
                <a:endParaRPr lang="en-US" b="1" i="1" dirty="0">
                  <a:solidFill>
                    <a:srgbClr val="FFC000"/>
                  </a:solidFill>
                </a:endParaRPr>
              </a:p>
            </p:txBody>
          </p:sp>
        </p:grpSp>
        <p:sp>
          <p:nvSpPr>
            <p:cNvPr id="218" name="Rectangle 217"/>
            <p:cNvSpPr/>
            <p:nvPr/>
          </p:nvSpPr>
          <p:spPr>
            <a:xfrm>
              <a:off x="84582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ooter Placeholder 219"/>
          <p:cNvSpPr>
            <a:spLocks noGrp="1"/>
          </p:cNvSpPr>
          <p:nvPr>
            <p:ph type="ftr" sz="quarter" idx="11"/>
          </p:nvPr>
        </p:nvSpPr>
        <p:spPr/>
        <p:txBody>
          <a:bodyPr/>
          <a:lstStyle/>
          <a:p>
            <a:r>
              <a:rPr lang="en-US" smtClean="0"/>
              <a:t>ECML 2010, Barcelona, Spain</a:t>
            </a:r>
            <a:endParaRPr lang="en-US"/>
          </a:p>
        </p:txBody>
      </p:sp>
      <p:pic>
        <p:nvPicPr>
          <p:cNvPr id="65" name="Picture 64" descr="TP_tmp.emf"/>
          <p:cNvPicPr>
            <a:picLocks noChangeAspect="1"/>
          </p:cNvPicPr>
          <p:nvPr>
            <p:custDataLst>
              <p:tags r:id="rId6"/>
            </p:custDataLst>
          </p:nvPr>
        </p:nvPicPr>
        <p:blipFill>
          <a:blip r:embed="rId13" cstate="print"/>
          <a:stretch>
            <a:fillRect/>
          </a:stretch>
        </p:blipFill>
        <p:spPr bwMode="auto">
          <a:xfrm>
            <a:off x="533400" y="4876800"/>
            <a:ext cx="922951" cy="306865"/>
          </a:xfrm>
          <a:prstGeom prst="rect">
            <a:avLst/>
          </a:prstGeom>
          <a:noFill/>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Box 209"/>
          <p:cNvSpPr txBox="1"/>
          <p:nvPr/>
        </p:nvSpPr>
        <p:spPr>
          <a:xfrm>
            <a:off x="167640" y="3505200"/>
            <a:ext cx="4632960" cy="1764870"/>
          </a:xfrm>
          <a:prstGeom prst="rect">
            <a:avLst/>
          </a:prstGeom>
          <a:noFill/>
        </p:spPr>
        <p:txBody>
          <a:bodyPr wrap="square" lIns="101882" tIns="50941" rIns="101882" bIns="50941" rtlCol="0">
            <a:spAutoFit/>
          </a:bodyPr>
          <a:lstStyle/>
          <a:p>
            <a:r>
              <a:rPr lang="en-US" sz="2700" dirty="0" smtClean="0"/>
              <a:t>has no solution          , then by</a:t>
            </a:r>
          </a:p>
          <a:p>
            <a:r>
              <a:rPr lang="en-US" sz="2700" b="1" i="1" dirty="0" err="1" smtClean="0">
                <a:solidFill>
                  <a:srgbClr val="FFC000"/>
                </a:solidFill>
              </a:rPr>
              <a:t>Motzkin’s</a:t>
            </a:r>
            <a:r>
              <a:rPr lang="en-US" sz="2700" b="1" i="1" dirty="0" smtClean="0">
                <a:solidFill>
                  <a:srgbClr val="FFC000"/>
                </a:solidFill>
              </a:rPr>
              <a:t> Theorem of the </a:t>
            </a:r>
          </a:p>
          <a:p>
            <a:r>
              <a:rPr lang="en-US" sz="2700" b="1" i="1" dirty="0" smtClean="0">
                <a:solidFill>
                  <a:srgbClr val="FFC000"/>
                </a:solidFill>
              </a:rPr>
              <a:t>Alternative</a:t>
            </a:r>
            <a:r>
              <a:rPr lang="en-US" sz="2700" dirty="0" smtClean="0"/>
              <a:t>, the following system</a:t>
            </a:r>
            <a:r>
              <a:rPr lang="en-US" sz="2700" dirty="0" smtClean="0">
                <a:solidFill>
                  <a:srgbClr val="FFC000"/>
                </a:solidFill>
              </a:rPr>
              <a:t> </a:t>
            </a:r>
          </a:p>
        </p:txBody>
      </p:sp>
      <p:sp>
        <p:nvSpPr>
          <p:cNvPr id="204" name="TextBox 203"/>
          <p:cNvSpPr txBox="1"/>
          <p:nvPr/>
        </p:nvSpPr>
        <p:spPr>
          <a:xfrm>
            <a:off x="167640" y="1813561"/>
            <a:ext cx="4358640" cy="523220"/>
          </a:xfrm>
          <a:prstGeom prst="rect">
            <a:avLst/>
          </a:prstGeom>
          <a:noFill/>
        </p:spPr>
        <p:txBody>
          <a:bodyPr wrap="square" lIns="101882" tIns="50941" rIns="101882" bIns="50941" rtlCol="0">
            <a:spAutoFit/>
          </a:bodyPr>
          <a:lstStyle/>
          <a:p>
            <a:r>
              <a:rPr lang="en-US" sz="2700" dirty="0" smtClean="0">
                <a:solidFill>
                  <a:schemeClr val="tx1">
                    <a:lumMod val="95000"/>
                  </a:schemeClr>
                </a:solidFill>
                <a:sym typeface="Wingdings" pitchFamily="2" charset="2"/>
              </a:rPr>
              <a:t>If the following system</a:t>
            </a:r>
            <a:endParaRPr lang="en-US" sz="2700" dirty="0" smtClean="0">
              <a:solidFill>
                <a:srgbClr val="FFC000"/>
              </a:solidFill>
            </a:endParaRPr>
          </a:p>
        </p:txBody>
      </p:sp>
      <p:pic>
        <p:nvPicPr>
          <p:cNvPr id="61" name="Picture 60" descr="TP_tmp.emf"/>
          <p:cNvPicPr>
            <a:picLocks noChangeAspect="1"/>
          </p:cNvPicPr>
          <p:nvPr>
            <p:custDataLst>
              <p:tags r:id="rId1"/>
            </p:custDataLst>
          </p:nvPr>
        </p:nvPicPr>
        <p:blipFill>
          <a:blip r:embed="rId6" cstate="print"/>
          <a:stretch>
            <a:fillRect/>
          </a:stretch>
        </p:blipFill>
        <p:spPr bwMode="auto">
          <a:xfrm>
            <a:off x="2446499" y="3581400"/>
            <a:ext cx="677701" cy="359460"/>
          </a:xfrm>
          <a:prstGeom prst="rect">
            <a:avLst/>
          </a:prstGeom>
          <a:noFill/>
          <a:ln/>
          <a:effectLst/>
        </p:spPr>
      </p:pic>
      <p:pic>
        <p:nvPicPr>
          <p:cNvPr id="72" name="Picture 71" descr="TP_tmp.emf"/>
          <p:cNvPicPr>
            <a:picLocks noChangeAspect="1"/>
          </p:cNvPicPr>
          <p:nvPr>
            <p:custDataLst>
              <p:tags r:id="rId2"/>
            </p:custDataLst>
          </p:nvPr>
        </p:nvPicPr>
        <p:blipFill>
          <a:blip r:embed="rId7" cstate="print"/>
          <a:stretch>
            <a:fillRect/>
          </a:stretch>
        </p:blipFill>
        <p:spPr bwMode="auto">
          <a:xfrm>
            <a:off x="984732" y="5257800"/>
            <a:ext cx="1919718" cy="1001938"/>
          </a:xfrm>
          <a:prstGeom prst="rect">
            <a:avLst/>
          </a:prstGeom>
          <a:noFill/>
          <a:ln/>
          <a:effectLst/>
        </p:spPr>
      </p:pic>
      <p:sp>
        <p:nvSpPr>
          <p:cNvPr id="64" name="TextBox 63"/>
          <p:cNvSpPr txBox="1"/>
          <p:nvPr/>
        </p:nvSpPr>
        <p:spPr>
          <a:xfrm>
            <a:off x="251460" y="6553200"/>
            <a:ext cx="2555756" cy="518375"/>
          </a:xfrm>
          <a:prstGeom prst="rect">
            <a:avLst/>
          </a:prstGeom>
          <a:noFill/>
        </p:spPr>
        <p:txBody>
          <a:bodyPr wrap="none" lIns="101882" tIns="50941" rIns="101882" bIns="50941" rtlCol="0">
            <a:spAutoFit/>
          </a:bodyPr>
          <a:lstStyle/>
          <a:p>
            <a:r>
              <a:rPr lang="en-US" sz="2700" b="1" i="1" dirty="0" smtClean="0">
                <a:solidFill>
                  <a:srgbClr val="FFC000"/>
                </a:solidFill>
              </a:rPr>
              <a:t>has a solution </a:t>
            </a:r>
            <a:r>
              <a:rPr lang="en-US" sz="2700" b="1" i="1" dirty="0" smtClean="0"/>
              <a:t>u</a:t>
            </a:r>
            <a:r>
              <a:rPr lang="en-US" sz="2700" b="1" dirty="0" smtClean="0"/>
              <a:t>.</a:t>
            </a:r>
            <a:endParaRPr lang="en-US" sz="2700" dirty="0" smtClean="0">
              <a:solidFill>
                <a:srgbClr val="FFC000"/>
              </a:solidFill>
            </a:endParaRPr>
          </a:p>
        </p:txBody>
      </p:sp>
      <p:grpSp>
        <p:nvGrpSpPr>
          <p:cNvPr id="3" name="Group 68"/>
          <p:cNvGrpSpPr/>
          <p:nvPr/>
        </p:nvGrpSpPr>
        <p:grpSpPr>
          <a:xfrm>
            <a:off x="4358640" y="1488533"/>
            <a:ext cx="5523351" cy="5679348"/>
            <a:chOff x="3962400" y="1313411"/>
            <a:chExt cx="5021228" cy="5011189"/>
          </a:xfrm>
        </p:grpSpPr>
        <p:grpSp>
          <p:nvGrpSpPr>
            <p:cNvPr id="4" name="Group 105"/>
            <p:cNvGrpSpPr/>
            <p:nvPr/>
          </p:nvGrpSpPr>
          <p:grpSpPr>
            <a:xfrm>
              <a:off x="3962400" y="1313411"/>
              <a:ext cx="5021228" cy="5011189"/>
              <a:chOff x="1066800" y="475211"/>
              <a:chExt cx="5021228" cy="5011189"/>
            </a:xfrm>
          </p:grpSpPr>
          <p:pic>
            <p:nvPicPr>
              <p:cNvPr id="107" name="Picture 106" descr="TP_tmp.emf"/>
              <p:cNvPicPr>
                <a:picLocks noChangeAspect="1"/>
              </p:cNvPicPr>
              <p:nvPr>
                <p:custDataLst>
                  <p:tags r:id="rId4"/>
                </p:custDataLst>
              </p:nvPr>
            </p:nvPicPr>
            <p:blipFill>
              <a:blip r:embed="rId8" cstate="print"/>
              <a:stretch>
                <a:fillRect/>
              </a:stretch>
            </p:blipFill>
            <p:spPr>
              <a:xfrm>
                <a:off x="5181600" y="2667000"/>
                <a:ext cx="906428" cy="301372"/>
              </a:xfrm>
              <a:prstGeom prst="rect">
                <a:avLst/>
              </a:prstGeom>
            </p:spPr>
          </p:pic>
          <p:sp>
            <p:nvSpPr>
              <p:cNvPr id="108" name="Right Triangle 107"/>
              <p:cNvSpPr/>
              <p:nvPr/>
            </p:nvSpPr>
            <p:spPr>
              <a:xfrm rot="9320942">
                <a:off x="4137097" y="475211"/>
                <a:ext cx="1447800" cy="2590800"/>
              </a:xfrm>
              <a:prstGeom prst="rtTriangle">
                <a:avLst/>
              </a:prstGeom>
              <a:solidFill>
                <a:srgbClr val="FFE48F"/>
              </a:solidFill>
              <a:ln w="44450" cap="rnd"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1600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438400" y="1447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295400" y="2362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048000" y="3352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438400" y="838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524000" y="3200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4267200" y="1066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819400" y="2667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00400" y="1219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886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4290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581400" y="4495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886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981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876800" y="914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6764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743200" y="1905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098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105400" y="4038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743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495800" y="4114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114800" y="3200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2578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429000" y="3810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352800" y="2514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048000" y="5029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638800" y="4191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52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2004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3622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6670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2971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800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9624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886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962400" y="5181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505200" y="4953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590800" y="5334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2672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2209800" y="3505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419600" y="3733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flipV="1">
                <a:off x="1295400" y="1676400"/>
                <a:ext cx="4648200" cy="3124200"/>
              </a:xfrm>
              <a:prstGeom prst="line">
                <a:avLst/>
              </a:prstGeom>
              <a:ln w="53975" cap="rnd" cmpd="sng">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066800" y="1066800"/>
                <a:ext cx="1473539" cy="353038"/>
              </a:xfrm>
              <a:prstGeom prst="rect">
                <a:avLst/>
              </a:prstGeom>
              <a:noFill/>
            </p:spPr>
            <p:txBody>
              <a:bodyPr wrap="none" rtlCol="0">
                <a:spAutoFit/>
              </a:bodyPr>
              <a:lstStyle/>
              <a:p>
                <a:r>
                  <a:rPr lang="en-US" b="1" i="1" dirty="0" smtClean="0">
                    <a:solidFill>
                      <a:srgbClr val="FFC000"/>
                    </a:solidFill>
                  </a:rPr>
                  <a:t>Class A, y= +1</a:t>
                </a:r>
                <a:endParaRPr lang="en-US" b="1" i="1" dirty="0">
                  <a:solidFill>
                    <a:srgbClr val="FFC000"/>
                  </a:solidFill>
                </a:endParaRPr>
              </a:p>
            </p:txBody>
          </p:sp>
          <p:sp>
            <p:nvSpPr>
              <p:cNvPr id="203" name="TextBox 202"/>
              <p:cNvSpPr txBox="1"/>
              <p:nvPr/>
            </p:nvSpPr>
            <p:spPr>
              <a:xfrm>
                <a:off x="1219200" y="5029200"/>
                <a:ext cx="1464795" cy="353038"/>
              </a:xfrm>
              <a:prstGeom prst="rect">
                <a:avLst/>
              </a:prstGeom>
              <a:noFill/>
            </p:spPr>
            <p:txBody>
              <a:bodyPr wrap="none" rtlCol="0">
                <a:spAutoFit/>
              </a:bodyPr>
              <a:lstStyle/>
              <a:p>
                <a:r>
                  <a:rPr lang="en-US" b="1" i="1" dirty="0" smtClean="0">
                    <a:solidFill>
                      <a:srgbClr val="FFC000"/>
                    </a:solidFill>
                  </a:rPr>
                  <a:t>Class B, y = -1</a:t>
                </a:r>
                <a:endParaRPr lang="en-US" b="1" i="1" dirty="0">
                  <a:solidFill>
                    <a:srgbClr val="FFC000"/>
                  </a:solidFill>
                </a:endParaRPr>
              </a:p>
            </p:txBody>
          </p:sp>
        </p:grpSp>
        <p:sp>
          <p:nvSpPr>
            <p:cNvPr id="68" name="Rectangle 67"/>
            <p:cNvSpPr/>
            <p:nvPr/>
          </p:nvSpPr>
          <p:spPr>
            <a:xfrm>
              <a:off x="84582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Footer Placeholder 69"/>
          <p:cNvSpPr>
            <a:spLocks noGrp="1"/>
          </p:cNvSpPr>
          <p:nvPr>
            <p:ph type="ftr" sz="quarter" idx="11"/>
          </p:nvPr>
        </p:nvSpPr>
        <p:spPr/>
        <p:txBody>
          <a:bodyPr/>
          <a:lstStyle/>
          <a:p>
            <a:r>
              <a:rPr lang="en-US" smtClean="0"/>
              <a:t>ECML 2010, Barcelona, Spain</a:t>
            </a:r>
            <a:endParaRPr lang="en-US" dirty="0"/>
          </a:p>
        </p:txBody>
      </p:sp>
      <p:pic>
        <p:nvPicPr>
          <p:cNvPr id="62" name="Picture 61" descr="TP_tmp.emf"/>
          <p:cNvPicPr>
            <a:picLocks noChangeAspect="1"/>
          </p:cNvPicPr>
          <p:nvPr>
            <p:custDataLst>
              <p:tags r:id="rId3"/>
            </p:custDataLst>
          </p:nvPr>
        </p:nvPicPr>
        <p:blipFill>
          <a:blip r:embed="rId9" cstate="print"/>
          <a:stretch>
            <a:fillRect/>
          </a:stretch>
        </p:blipFill>
        <p:spPr bwMode="auto">
          <a:xfrm>
            <a:off x="762000" y="2514600"/>
            <a:ext cx="1790095" cy="947871"/>
          </a:xfrm>
          <a:prstGeom prst="rect">
            <a:avLst/>
          </a:prstGeom>
          <a:noFill/>
          <a:ln/>
          <a:effectLst/>
        </p:spPr>
      </p:pic>
      <p:sp>
        <p:nvSpPr>
          <p:cNvPr id="65" name="Title 1"/>
          <p:cNvSpPr txBox="1">
            <a:spLocks/>
          </p:cNvSpPr>
          <p:nvPr/>
        </p:nvSpPr>
        <p:spPr>
          <a:xfrm>
            <a:off x="457200" y="304800"/>
            <a:ext cx="9052560" cy="1295400"/>
          </a:xfrm>
          <a:prstGeom prst="rect">
            <a:avLst/>
          </a:prstGeom>
        </p:spPr>
        <p:txBody>
          <a:bodyPr vert="horz" lIns="101882" tIns="50941" rIns="101882" bIns="50941" rtlCol="0" anchor="ctr">
            <a:normAutofit fontScale="90000" lnSpcReduction="20000"/>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smtClean="0">
                <a:ln>
                  <a:noFill/>
                </a:ln>
                <a:solidFill>
                  <a:srgbClr val="FFC000"/>
                </a:solidFill>
                <a:effectLst/>
                <a:uLnTx/>
                <a:uFillTx/>
                <a:latin typeface="+mj-lt"/>
                <a:ea typeface="+mj-ea"/>
                <a:cs typeface="+mj-cs"/>
              </a:rPr>
              <a:t>KBSVMs: Deriving The Advice Constraints</a:t>
            </a:r>
            <a:endParaRPr kumimoji="0" lang="en-US" sz="49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Knowledge-Based SVMs</a:t>
            </a:r>
            <a:endParaRPr lang="en-US" dirty="0"/>
          </a:p>
        </p:txBody>
      </p:sp>
      <p:sp>
        <p:nvSpPr>
          <p:cNvPr id="199" name="TextBox 198"/>
          <p:cNvSpPr txBox="1"/>
          <p:nvPr/>
        </p:nvSpPr>
        <p:spPr>
          <a:xfrm>
            <a:off x="167640" y="1371600"/>
            <a:ext cx="4582529" cy="933874"/>
          </a:xfrm>
          <a:prstGeom prst="rect">
            <a:avLst/>
          </a:prstGeom>
          <a:noFill/>
        </p:spPr>
        <p:txBody>
          <a:bodyPr wrap="none" lIns="101882" tIns="50941" rIns="101882" bIns="50941" rtlCol="0">
            <a:spAutoFit/>
          </a:bodyPr>
          <a:lstStyle/>
          <a:p>
            <a:r>
              <a:rPr lang="en-US" sz="2700" dirty="0" smtClean="0"/>
              <a:t>We assume an expert provides </a:t>
            </a:r>
          </a:p>
          <a:p>
            <a:r>
              <a:rPr lang="en-US" sz="2700" dirty="0" smtClean="0">
                <a:solidFill>
                  <a:srgbClr val="FFC000"/>
                </a:solidFill>
              </a:rPr>
              <a:t>polyhedral advice</a:t>
            </a:r>
            <a:r>
              <a:rPr lang="en-US" sz="2700" dirty="0" smtClean="0"/>
              <a:t> of the form</a:t>
            </a:r>
          </a:p>
        </p:txBody>
      </p:sp>
      <p:pic>
        <p:nvPicPr>
          <p:cNvPr id="56" name="Picture 55" descr="TP_tmp.emf"/>
          <p:cNvPicPr>
            <a:picLocks noChangeAspect="1"/>
          </p:cNvPicPr>
          <p:nvPr>
            <p:custDataLst>
              <p:tags r:id="rId1"/>
            </p:custDataLst>
          </p:nvPr>
        </p:nvPicPr>
        <p:blipFill>
          <a:blip r:embed="rId5" cstate="print"/>
          <a:stretch>
            <a:fillRect/>
          </a:stretch>
        </p:blipFill>
        <p:spPr bwMode="auto">
          <a:xfrm>
            <a:off x="778124" y="2402366"/>
            <a:ext cx="2498476" cy="340834"/>
          </a:xfrm>
          <a:prstGeom prst="rect">
            <a:avLst/>
          </a:prstGeom>
          <a:noFill/>
          <a:ln/>
          <a:effectLst/>
        </p:spPr>
      </p:pic>
      <p:sp>
        <p:nvSpPr>
          <p:cNvPr id="204" name="TextBox 203"/>
          <p:cNvSpPr txBox="1"/>
          <p:nvPr/>
        </p:nvSpPr>
        <p:spPr>
          <a:xfrm>
            <a:off x="167640" y="3222628"/>
            <a:ext cx="4175760" cy="1349372"/>
          </a:xfrm>
          <a:prstGeom prst="rect">
            <a:avLst/>
          </a:prstGeom>
          <a:noFill/>
        </p:spPr>
        <p:txBody>
          <a:bodyPr wrap="square" lIns="101882" tIns="50941" rIns="101882" bIns="50941" rtlCol="0">
            <a:spAutoFit/>
          </a:bodyPr>
          <a:lstStyle/>
          <a:p>
            <a:r>
              <a:rPr lang="en-US" sz="2700" dirty="0" smtClean="0"/>
              <a:t>We can transform the logic constraint above using </a:t>
            </a:r>
            <a:br>
              <a:rPr lang="en-US" sz="2700" dirty="0" smtClean="0"/>
            </a:br>
            <a:r>
              <a:rPr lang="en-US" sz="2700" b="1" i="1" dirty="0" smtClean="0">
                <a:solidFill>
                  <a:srgbClr val="FFC000"/>
                </a:solidFill>
              </a:rPr>
              <a:t>advice variables, u</a:t>
            </a:r>
          </a:p>
        </p:txBody>
      </p:sp>
      <p:grpSp>
        <p:nvGrpSpPr>
          <p:cNvPr id="219" name="Group 218"/>
          <p:cNvGrpSpPr/>
          <p:nvPr/>
        </p:nvGrpSpPr>
        <p:grpSpPr>
          <a:xfrm>
            <a:off x="4358640" y="1488533"/>
            <a:ext cx="5523351" cy="5679348"/>
            <a:chOff x="3962400" y="1313411"/>
            <a:chExt cx="5021228" cy="5011189"/>
          </a:xfrm>
        </p:grpSpPr>
        <p:grpSp>
          <p:nvGrpSpPr>
            <p:cNvPr id="106" name="Group 105"/>
            <p:cNvGrpSpPr/>
            <p:nvPr/>
          </p:nvGrpSpPr>
          <p:grpSpPr>
            <a:xfrm>
              <a:off x="3962400" y="1313411"/>
              <a:ext cx="5021228" cy="5011189"/>
              <a:chOff x="1066800" y="475211"/>
              <a:chExt cx="5021228" cy="5011189"/>
            </a:xfrm>
          </p:grpSpPr>
          <p:pic>
            <p:nvPicPr>
              <p:cNvPr id="107" name="Picture 106" descr="TP_tmp.emf"/>
              <p:cNvPicPr>
                <a:picLocks noChangeAspect="1"/>
              </p:cNvPicPr>
              <p:nvPr>
                <p:custDataLst>
                  <p:tags r:id="rId3"/>
                </p:custDataLst>
              </p:nvPr>
            </p:nvPicPr>
            <p:blipFill>
              <a:blip r:embed="rId6" cstate="print"/>
              <a:stretch>
                <a:fillRect/>
              </a:stretch>
            </p:blipFill>
            <p:spPr>
              <a:xfrm>
                <a:off x="5181600" y="2667000"/>
                <a:ext cx="906428" cy="301372"/>
              </a:xfrm>
              <a:prstGeom prst="rect">
                <a:avLst/>
              </a:prstGeom>
            </p:spPr>
          </p:pic>
          <p:sp>
            <p:nvSpPr>
              <p:cNvPr id="108" name="Right Triangle 107"/>
              <p:cNvSpPr/>
              <p:nvPr/>
            </p:nvSpPr>
            <p:spPr>
              <a:xfrm rot="9320942">
                <a:off x="4137097" y="475211"/>
                <a:ext cx="1447800" cy="2590800"/>
              </a:xfrm>
              <a:prstGeom prst="rtTriangle">
                <a:avLst/>
              </a:prstGeom>
              <a:solidFill>
                <a:srgbClr val="FFE48F"/>
              </a:solidFill>
              <a:ln w="44450" cap="rnd"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1600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438400" y="1447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295400" y="2362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048000" y="3352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438400" y="838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524000" y="3200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4267200" y="1066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819400" y="2667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00400" y="1219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886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4290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581400" y="4495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886200" y="152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981200" y="2590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876800" y="914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676400" y="1828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743200" y="1905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098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105400" y="4038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743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495800" y="4114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114800" y="3200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2578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429000" y="3810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352800" y="2514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048000" y="5029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638800" y="4191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52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2004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3622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2672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6670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2971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800600" y="4495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962400" y="4419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886200" y="3962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962400" y="5181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505200" y="4953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590800" y="5334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2672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2209800" y="3505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419600" y="37338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flipV="1">
                <a:off x="1295400" y="1676400"/>
                <a:ext cx="4648200" cy="3124200"/>
              </a:xfrm>
              <a:prstGeom prst="line">
                <a:avLst/>
              </a:prstGeom>
              <a:ln w="53975" cap="rnd" cmpd="sng">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066800" y="1066800"/>
                <a:ext cx="1473539" cy="353038"/>
              </a:xfrm>
              <a:prstGeom prst="rect">
                <a:avLst/>
              </a:prstGeom>
              <a:noFill/>
            </p:spPr>
            <p:txBody>
              <a:bodyPr wrap="none" rtlCol="0">
                <a:spAutoFit/>
              </a:bodyPr>
              <a:lstStyle/>
              <a:p>
                <a:r>
                  <a:rPr lang="en-US" b="1" i="1" dirty="0" smtClean="0">
                    <a:solidFill>
                      <a:srgbClr val="FFC000"/>
                    </a:solidFill>
                  </a:rPr>
                  <a:t>Class A, y= +1</a:t>
                </a:r>
                <a:endParaRPr lang="en-US" b="1" i="1" dirty="0">
                  <a:solidFill>
                    <a:srgbClr val="FFC000"/>
                  </a:solidFill>
                </a:endParaRPr>
              </a:p>
            </p:txBody>
          </p:sp>
          <p:sp>
            <p:nvSpPr>
              <p:cNvPr id="203" name="TextBox 202"/>
              <p:cNvSpPr txBox="1"/>
              <p:nvPr/>
            </p:nvSpPr>
            <p:spPr>
              <a:xfrm>
                <a:off x="1219200" y="5029200"/>
                <a:ext cx="1464795" cy="353038"/>
              </a:xfrm>
              <a:prstGeom prst="rect">
                <a:avLst/>
              </a:prstGeom>
              <a:noFill/>
            </p:spPr>
            <p:txBody>
              <a:bodyPr wrap="none" rtlCol="0">
                <a:spAutoFit/>
              </a:bodyPr>
              <a:lstStyle/>
              <a:p>
                <a:r>
                  <a:rPr lang="en-US" b="1" i="1" dirty="0" smtClean="0">
                    <a:solidFill>
                      <a:srgbClr val="FFC000"/>
                    </a:solidFill>
                  </a:rPr>
                  <a:t>Class B, y = -1</a:t>
                </a:r>
                <a:endParaRPr lang="en-US" b="1" i="1" dirty="0">
                  <a:solidFill>
                    <a:srgbClr val="FFC000"/>
                  </a:solidFill>
                </a:endParaRPr>
              </a:p>
            </p:txBody>
          </p:sp>
        </p:grpSp>
        <p:sp>
          <p:nvSpPr>
            <p:cNvPr id="218" name="Rectangle 217"/>
            <p:cNvSpPr/>
            <p:nvPr/>
          </p:nvSpPr>
          <p:spPr>
            <a:xfrm>
              <a:off x="84582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ooter Placeholder 219"/>
          <p:cNvSpPr>
            <a:spLocks noGrp="1"/>
          </p:cNvSpPr>
          <p:nvPr>
            <p:ph type="ftr" sz="quarter" idx="11"/>
          </p:nvPr>
        </p:nvSpPr>
        <p:spPr/>
        <p:txBody>
          <a:bodyPr/>
          <a:lstStyle/>
          <a:p>
            <a:r>
              <a:rPr lang="en-US" smtClean="0"/>
              <a:t>ECML 2010, Barcelona, Spain</a:t>
            </a:r>
            <a:endParaRPr lang="en-US"/>
          </a:p>
        </p:txBody>
      </p:sp>
      <p:pic>
        <p:nvPicPr>
          <p:cNvPr id="67" name="Picture 66" descr="TP_tmp.emf"/>
          <p:cNvPicPr>
            <a:picLocks noChangeAspect="1"/>
          </p:cNvPicPr>
          <p:nvPr>
            <p:custDataLst>
              <p:tags r:id="rId2"/>
            </p:custDataLst>
          </p:nvPr>
        </p:nvPicPr>
        <p:blipFill>
          <a:blip r:embed="rId7" cstate="print"/>
          <a:stretch>
            <a:fillRect/>
          </a:stretch>
        </p:blipFill>
        <p:spPr bwMode="auto">
          <a:xfrm>
            <a:off x="1219200" y="4800600"/>
            <a:ext cx="1919718" cy="1001938"/>
          </a:xfrm>
          <a:prstGeom prst="rect">
            <a:avLst/>
          </a:prstGeom>
          <a:noFill/>
          <a:ln/>
          <a:effectLst/>
        </p:spPr>
      </p:pic>
      <p:sp>
        <p:nvSpPr>
          <p:cNvPr id="68" name="TextBox 67"/>
          <p:cNvSpPr txBox="1"/>
          <p:nvPr/>
        </p:nvSpPr>
        <p:spPr>
          <a:xfrm>
            <a:off x="152400" y="5867400"/>
            <a:ext cx="4495800" cy="1349372"/>
          </a:xfrm>
          <a:prstGeom prst="rect">
            <a:avLst/>
          </a:prstGeom>
          <a:noFill/>
        </p:spPr>
        <p:txBody>
          <a:bodyPr wrap="square" lIns="101882" tIns="50941" rIns="101882" bIns="50941" rtlCol="0">
            <a:spAutoFit/>
          </a:bodyPr>
          <a:lstStyle/>
          <a:p>
            <a:r>
              <a:rPr lang="en-US" sz="2700" dirty="0" smtClean="0"/>
              <a:t>These constraints are added to the standard formulation to give </a:t>
            </a:r>
            <a:r>
              <a:rPr lang="en-US" sz="2700" b="1" i="1" dirty="0" smtClean="0">
                <a:solidFill>
                  <a:srgbClr val="FFC000"/>
                </a:solidFill>
              </a:rPr>
              <a:t>Knowledge-Based SVMs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Knowledge-Based SVMs</a:t>
            </a:r>
            <a:endParaRPr lang="en-US" dirty="0"/>
          </a:p>
        </p:txBody>
      </p:sp>
      <p:sp>
        <p:nvSpPr>
          <p:cNvPr id="58" name="TextBox 57"/>
          <p:cNvSpPr txBox="1"/>
          <p:nvPr/>
        </p:nvSpPr>
        <p:spPr>
          <a:xfrm>
            <a:off x="83820" y="1381760"/>
            <a:ext cx="4407353" cy="1764870"/>
          </a:xfrm>
          <a:prstGeom prst="rect">
            <a:avLst/>
          </a:prstGeom>
          <a:noFill/>
        </p:spPr>
        <p:txBody>
          <a:bodyPr wrap="none" lIns="101882" tIns="50941" rIns="101882" bIns="50941" rtlCol="0">
            <a:spAutoFit/>
          </a:bodyPr>
          <a:lstStyle/>
          <a:p>
            <a:r>
              <a:rPr lang="en-US" sz="2700" dirty="0" smtClean="0"/>
              <a:t>In general, there are </a:t>
            </a:r>
            <a:r>
              <a:rPr lang="en-US" sz="2700" b="1" i="1" dirty="0" smtClean="0">
                <a:solidFill>
                  <a:srgbClr val="FFC000"/>
                </a:solidFill>
              </a:rPr>
              <a:t>m</a:t>
            </a:r>
            <a:r>
              <a:rPr lang="en-US" sz="2700" b="1" dirty="0" smtClean="0">
                <a:solidFill>
                  <a:srgbClr val="FFC000"/>
                </a:solidFill>
              </a:rPr>
              <a:t> advice</a:t>
            </a:r>
          </a:p>
          <a:p>
            <a:r>
              <a:rPr lang="en-US" sz="2700" b="1" dirty="0" smtClean="0">
                <a:solidFill>
                  <a:srgbClr val="FFC000"/>
                </a:solidFill>
              </a:rPr>
              <a:t>sets</a:t>
            </a:r>
            <a:r>
              <a:rPr lang="en-US" sz="2700" dirty="0" smtClean="0"/>
              <a:t>, each with label             , </a:t>
            </a:r>
          </a:p>
          <a:p>
            <a:r>
              <a:rPr lang="en-US" sz="2700" dirty="0" smtClean="0"/>
              <a:t>for advice belonging to </a:t>
            </a:r>
          </a:p>
          <a:p>
            <a:r>
              <a:rPr lang="en-US" sz="2700" dirty="0" smtClean="0"/>
              <a:t>Class A or B,</a:t>
            </a:r>
            <a:endParaRPr lang="en-US" sz="2700" dirty="0"/>
          </a:p>
        </p:txBody>
      </p:sp>
      <p:pic>
        <p:nvPicPr>
          <p:cNvPr id="107" name="Picture 106" descr="TP_tmp.emf"/>
          <p:cNvPicPr>
            <a:picLocks noChangeAspect="1"/>
          </p:cNvPicPr>
          <p:nvPr>
            <p:custDataLst>
              <p:tags r:id="rId1"/>
            </p:custDataLst>
          </p:nvPr>
        </p:nvPicPr>
        <p:blipFill>
          <a:blip r:embed="rId8" cstate="print"/>
          <a:stretch>
            <a:fillRect/>
          </a:stretch>
        </p:blipFill>
        <p:spPr bwMode="auto">
          <a:xfrm>
            <a:off x="307035" y="3200400"/>
            <a:ext cx="3744193" cy="397772"/>
          </a:xfrm>
          <a:prstGeom prst="rect">
            <a:avLst/>
          </a:prstGeom>
          <a:noFill/>
          <a:ln/>
          <a:effectLst/>
        </p:spPr>
      </p:pic>
      <p:sp>
        <p:nvSpPr>
          <p:cNvPr id="156" name="TextBox 155"/>
          <p:cNvSpPr txBox="1"/>
          <p:nvPr/>
        </p:nvSpPr>
        <p:spPr>
          <a:xfrm>
            <a:off x="128856" y="3886200"/>
            <a:ext cx="4214544" cy="1349372"/>
          </a:xfrm>
          <a:prstGeom prst="rect">
            <a:avLst/>
          </a:prstGeom>
          <a:noFill/>
        </p:spPr>
        <p:txBody>
          <a:bodyPr wrap="none" lIns="101882" tIns="50941" rIns="101882" bIns="50941" rtlCol="0">
            <a:spAutoFit/>
          </a:bodyPr>
          <a:lstStyle/>
          <a:p>
            <a:r>
              <a:rPr lang="en-US" sz="2700" dirty="0" smtClean="0"/>
              <a:t>Each advice set </a:t>
            </a:r>
            <a:r>
              <a:rPr lang="en-US" sz="2700" b="1" i="1" dirty="0" smtClean="0">
                <a:solidFill>
                  <a:srgbClr val="FFC000"/>
                </a:solidFill>
              </a:rPr>
              <a:t>adds the</a:t>
            </a:r>
          </a:p>
          <a:p>
            <a:r>
              <a:rPr lang="en-US" sz="2700" b="1" i="1" dirty="0" smtClean="0">
                <a:solidFill>
                  <a:srgbClr val="FFC000"/>
                </a:solidFill>
              </a:rPr>
              <a:t>following constraints</a:t>
            </a:r>
            <a:r>
              <a:rPr lang="en-US" sz="2700" dirty="0" smtClean="0"/>
              <a:t> to the </a:t>
            </a:r>
          </a:p>
          <a:p>
            <a:r>
              <a:rPr lang="en-US" sz="2700" dirty="0" smtClean="0"/>
              <a:t>SVM formulation</a:t>
            </a:r>
            <a:endParaRPr lang="en-US" sz="2700" dirty="0"/>
          </a:p>
        </p:txBody>
      </p:sp>
      <p:pic>
        <p:nvPicPr>
          <p:cNvPr id="113" name="Picture 112" descr="TP_tmp.emf"/>
          <p:cNvPicPr>
            <a:picLocks noChangeAspect="1"/>
          </p:cNvPicPr>
          <p:nvPr>
            <p:custDataLst>
              <p:tags r:id="rId2"/>
            </p:custDataLst>
          </p:nvPr>
        </p:nvPicPr>
        <p:blipFill>
          <a:blip r:embed="rId9" cstate="print"/>
          <a:stretch>
            <a:fillRect/>
          </a:stretch>
        </p:blipFill>
        <p:spPr bwMode="auto">
          <a:xfrm>
            <a:off x="833521" y="5410200"/>
            <a:ext cx="2304489" cy="1092406"/>
          </a:xfrm>
          <a:prstGeom prst="rect">
            <a:avLst/>
          </a:prstGeom>
          <a:noFill/>
          <a:ln/>
          <a:effectLst/>
        </p:spPr>
      </p:pic>
      <p:grpSp>
        <p:nvGrpSpPr>
          <p:cNvPr id="163" name="Group 162"/>
          <p:cNvGrpSpPr/>
          <p:nvPr/>
        </p:nvGrpSpPr>
        <p:grpSpPr>
          <a:xfrm>
            <a:off x="4358641" y="1468120"/>
            <a:ext cx="5628824" cy="5864626"/>
            <a:chOff x="3962400" y="1295400"/>
            <a:chExt cx="5117113" cy="5174670"/>
          </a:xfrm>
        </p:grpSpPr>
        <p:grpSp>
          <p:nvGrpSpPr>
            <p:cNvPr id="59" name="Group 58"/>
            <p:cNvGrpSpPr/>
            <p:nvPr/>
          </p:nvGrpSpPr>
          <p:grpSpPr>
            <a:xfrm>
              <a:off x="3962400" y="1295400"/>
              <a:ext cx="5117113" cy="5174670"/>
              <a:chOff x="1524000" y="1313411"/>
              <a:chExt cx="5117113" cy="5174670"/>
            </a:xfrm>
          </p:grpSpPr>
          <p:pic>
            <p:nvPicPr>
              <p:cNvPr id="60" name="Picture 59" descr="TP_tmp.emf"/>
              <p:cNvPicPr>
                <a:picLocks noChangeAspect="1"/>
              </p:cNvPicPr>
              <p:nvPr>
                <p:custDataLst>
                  <p:tags r:id="rId4"/>
                </p:custDataLst>
              </p:nvPr>
            </p:nvPicPr>
            <p:blipFill>
              <a:blip r:embed="rId10" cstate="print"/>
              <a:stretch>
                <a:fillRect/>
              </a:stretch>
            </p:blipFill>
            <p:spPr bwMode="auto">
              <a:xfrm>
                <a:off x="3886200" y="6172200"/>
                <a:ext cx="1088625" cy="315881"/>
              </a:xfrm>
              <a:prstGeom prst="rect">
                <a:avLst/>
              </a:prstGeom>
              <a:noFill/>
              <a:ln/>
              <a:effectLst/>
            </p:spPr>
          </p:pic>
          <p:sp>
            <p:nvSpPr>
              <p:cNvPr id="62" name="Rectangle 61"/>
              <p:cNvSpPr/>
              <p:nvPr/>
            </p:nvSpPr>
            <p:spPr>
              <a:xfrm rot="18079619">
                <a:off x="4480237" y="3438582"/>
                <a:ext cx="1143000" cy="1676400"/>
              </a:xfrm>
              <a:prstGeom prst="rect">
                <a:avLst/>
              </a:prstGeom>
              <a:solidFill>
                <a:schemeClr val="accent6">
                  <a:lumMod val="60000"/>
                  <a:lumOff val="40000"/>
                </a:schemeClr>
              </a:solidFill>
              <a:ln w="44450" cap="rnd">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8079619">
                <a:off x="2799226" y="4581582"/>
                <a:ext cx="1143000" cy="1676400"/>
              </a:xfrm>
              <a:prstGeom prst="rect">
                <a:avLst/>
              </a:prstGeom>
              <a:solidFill>
                <a:schemeClr val="accent6">
                  <a:lumMod val="60000"/>
                  <a:lumOff val="40000"/>
                </a:schemeClr>
              </a:solidFill>
              <a:ln w="44450" cap="rnd">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Triangle 64"/>
              <p:cNvSpPr/>
              <p:nvPr/>
            </p:nvSpPr>
            <p:spPr>
              <a:xfrm rot="9320942">
                <a:off x="4594297" y="1313411"/>
                <a:ext cx="1447800" cy="2590800"/>
              </a:xfrm>
              <a:prstGeom prst="rtTriangle">
                <a:avLst/>
              </a:prstGeom>
              <a:solidFill>
                <a:srgbClr val="FFE48F"/>
              </a:solidFill>
              <a:ln w="44450" cap="rnd"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2057400" y="2362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5600" y="2286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752600" y="3200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505200" y="4191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895600" y="1676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981200" y="4038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724400" y="1905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276600" y="3505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57600" y="2057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343400" y="3429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886200" y="2667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038600" y="5334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343400" y="2362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438400" y="3429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334000" y="1752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133600" y="2667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200400" y="27432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6670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562600" y="4876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2004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953000" y="4953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572000" y="4038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715000" y="5486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86200" y="4648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10000" y="3352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505200" y="5867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24400" y="5638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096000" y="5029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09800" y="5334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657600" y="5334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descr="TP_tmp.emf"/>
              <p:cNvPicPr>
                <a:picLocks noChangeAspect="1"/>
              </p:cNvPicPr>
              <p:nvPr>
                <p:custDataLst>
                  <p:tags r:id="rId5"/>
                </p:custDataLst>
              </p:nvPr>
            </p:nvPicPr>
            <p:blipFill>
              <a:blip r:embed="rId11" cstate="print"/>
              <a:stretch>
                <a:fillRect/>
              </a:stretch>
            </p:blipFill>
            <p:spPr bwMode="auto">
              <a:xfrm>
                <a:off x="5542914" y="3505200"/>
                <a:ext cx="1098199" cy="318659"/>
              </a:xfrm>
              <a:prstGeom prst="rect">
                <a:avLst/>
              </a:prstGeom>
              <a:noFill/>
              <a:ln/>
              <a:effectLst/>
            </p:spPr>
          </p:pic>
          <p:sp>
            <p:nvSpPr>
              <p:cNvPr id="99" name="Oval 98"/>
              <p:cNvSpPr/>
              <p:nvPr/>
            </p:nvSpPr>
            <p:spPr>
              <a:xfrm>
                <a:off x="2819400" y="54864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724400" y="5638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124200" y="5257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667000" y="3810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257800" y="53340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19600" y="5257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343400" y="48006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19600" y="60198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962400" y="5791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048000" y="6172200"/>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7244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667000" y="43434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876800" y="45720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flipV="1">
                <a:off x="1752600" y="2514600"/>
                <a:ext cx="4648200" cy="3124200"/>
              </a:xfrm>
              <a:prstGeom prst="line">
                <a:avLst/>
              </a:prstGeom>
              <a:ln w="53975" cap="rnd" cmpd="sng">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524000" y="1905000"/>
                <a:ext cx="1473539" cy="353038"/>
              </a:xfrm>
              <a:prstGeom prst="rect">
                <a:avLst/>
              </a:prstGeom>
              <a:noFill/>
            </p:spPr>
            <p:txBody>
              <a:bodyPr wrap="none" rtlCol="0">
                <a:spAutoFit/>
              </a:bodyPr>
              <a:lstStyle/>
              <a:p>
                <a:r>
                  <a:rPr lang="en-US" b="1" i="1" dirty="0" smtClean="0">
                    <a:solidFill>
                      <a:srgbClr val="FFC000"/>
                    </a:solidFill>
                  </a:rPr>
                  <a:t>Class A, y= +1</a:t>
                </a:r>
                <a:endParaRPr lang="en-US" b="1" i="1" dirty="0">
                  <a:solidFill>
                    <a:srgbClr val="FFC000"/>
                  </a:solidFill>
                </a:endParaRPr>
              </a:p>
            </p:txBody>
          </p:sp>
          <p:sp>
            <p:nvSpPr>
              <p:cNvPr id="152" name="TextBox 151"/>
              <p:cNvSpPr txBox="1"/>
              <p:nvPr/>
            </p:nvSpPr>
            <p:spPr>
              <a:xfrm>
                <a:off x="1676400" y="5867400"/>
                <a:ext cx="1464796" cy="353038"/>
              </a:xfrm>
              <a:prstGeom prst="rect">
                <a:avLst/>
              </a:prstGeom>
              <a:noFill/>
            </p:spPr>
            <p:txBody>
              <a:bodyPr wrap="none" rtlCol="0">
                <a:spAutoFit/>
              </a:bodyPr>
              <a:lstStyle/>
              <a:p>
                <a:r>
                  <a:rPr lang="en-US" b="1" i="1" dirty="0" smtClean="0">
                    <a:solidFill>
                      <a:srgbClr val="FFC000"/>
                    </a:solidFill>
                  </a:rPr>
                  <a:t>Class B, y = -1</a:t>
                </a:r>
                <a:endParaRPr lang="en-US" b="1" i="1" dirty="0">
                  <a:solidFill>
                    <a:srgbClr val="FFC000"/>
                  </a:solidFill>
                </a:endParaRPr>
              </a:p>
            </p:txBody>
          </p:sp>
          <p:pic>
            <p:nvPicPr>
              <p:cNvPr id="98" name="Picture 97" descr="TP_tmp.emf"/>
              <p:cNvPicPr>
                <a:picLocks noChangeAspect="1"/>
              </p:cNvPicPr>
              <p:nvPr>
                <p:custDataLst>
                  <p:tags r:id="rId6"/>
                </p:custDataLst>
              </p:nvPr>
            </p:nvPicPr>
            <p:blipFill>
              <a:blip r:embed="rId12" cstate="print"/>
              <a:stretch>
                <a:fillRect/>
              </a:stretch>
            </p:blipFill>
            <p:spPr bwMode="auto">
              <a:xfrm>
                <a:off x="5105400" y="5275811"/>
                <a:ext cx="1088625" cy="315881"/>
              </a:xfrm>
              <a:prstGeom prst="rect">
                <a:avLst/>
              </a:prstGeom>
              <a:noFill/>
              <a:ln/>
              <a:effectLst/>
            </p:spPr>
          </p:pic>
        </p:grpSp>
        <p:sp>
          <p:nvSpPr>
            <p:cNvPr id="162" name="Rectangle 161"/>
            <p:cNvSpPr/>
            <p:nvPr/>
          </p:nvSpPr>
          <p:spPr>
            <a:xfrm>
              <a:off x="84582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Footer Placeholder 163"/>
          <p:cNvSpPr>
            <a:spLocks noGrp="1"/>
          </p:cNvSpPr>
          <p:nvPr>
            <p:ph type="ftr" sz="quarter" idx="11"/>
          </p:nvPr>
        </p:nvSpPr>
        <p:spPr/>
        <p:txBody>
          <a:bodyPr/>
          <a:lstStyle/>
          <a:p>
            <a:r>
              <a:rPr lang="en-US" smtClean="0"/>
              <a:t>ECML 2010, Barcelona, Spain</a:t>
            </a:r>
            <a:endParaRPr lang="en-US"/>
          </a:p>
        </p:txBody>
      </p:sp>
      <p:pic>
        <p:nvPicPr>
          <p:cNvPr id="67" name="Picture 66" descr="TP_tmp.emf"/>
          <p:cNvPicPr>
            <a:picLocks noChangeAspect="1"/>
          </p:cNvPicPr>
          <p:nvPr>
            <p:custDataLst>
              <p:tags r:id="rId3"/>
            </p:custDataLst>
          </p:nvPr>
        </p:nvPicPr>
        <p:blipFill>
          <a:blip r:embed="rId13" cstate="print"/>
          <a:stretch>
            <a:fillRect/>
          </a:stretch>
        </p:blipFill>
        <p:spPr>
          <a:xfrm>
            <a:off x="3124200" y="1905000"/>
            <a:ext cx="1111198" cy="304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Knowledge-Based SVMs</a:t>
            </a:r>
            <a:endParaRPr lang="en-US" dirty="0"/>
          </a:p>
        </p:txBody>
      </p:sp>
      <p:sp>
        <p:nvSpPr>
          <p:cNvPr id="58" name="TextBox 57"/>
          <p:cNvSpPr txBox="1"/>
          <p:nvPr/>
        </p:nvSpPr>
        <p:spPr>
          <a:xfrm>
            <a:off x="0" y="1381760"/>
            <a:ext cx="4861560" cy="1349372"/>
          </a:xfrm>
          <a:prstGeom prst="rect">
            <a:avLst/>
          </a:prstGeom>
          <a:noFill/>
        </p:spPr>
        <p:txBody>
          <a:bodyPr wrap="square" lIns="101882" tIns="50941" rIns="101882" bIns="50941" rtlCol="0">
            <a:spAutoFit/>
          </a:bodyPr>
          <a:lstStyle/>
          <a:p>
            <a:r>
              <a:rPr lang="en-US" sz="2700" dirty="0" smtClean="0"/>
              <a:t>The batch KBSVM formulation</a:t>
            </a:r>
          </a:p>
          <a:p>
            <a:r>
              <a:rPr lang="en-US" sz="2700" dirty="0" smtClean="0"/>
              <a:t>introduces </a:t>
            </a:r>
            <a:r>
              <a:rPr lang="en-US" sz="2700" b="1" i="1" dirty="0" smtClean="0">
                <a:solidFill>
                  <a:srgbClr val="FFC000"/>
                </a:solidFill>
              </a:rPr>
              <a:t>advice slack variables</a:t>
            </a:r>
            <a:r>
              <a:rPr lang="en-US" sz="2700" b="1" i="1" dirty="0" smtClean="0"/>
              <a:t> </a:t>
            </a:r>
            <a:r>
              <a:rPr lang="en-US" sz="2700" dirty="0" smtClean="0"/>
              <a:t>to </a:t>
            </a:r>
            <a:r>
              <a:rPr lang="en-US" sz="2700" b="1" i="1" dirty="0" smtClean="0">
                <a:solidFill>
                  <a:srgbClr val="FFC000"/>
                </a:solidFill>
              </a:rPr>
              <a:t>soften</a:t>
            </a:r>
            <a:r>
              <a:rPr lang="en-US" sz="2700" dirty="0" smtClean="0"/>
              <a:t> the advice constraints</a:t>
            </a:r>
          </a:p>
        </p:txBody>
      </p:sp>
      <p:grpSp>
        <p:nvGrpSpPr>
          <p:cNvPr id="176" name="Group 175"/>
          <p:cNvGrpSpPr/>
          <p:nvPr/>
        </p:nvGrpSpPr>
        <p:grpSpPr>
          <a:xfrm>
            <a:off x="4358640" y="1475974"/>
            <a:ext cx="5783580" cy="5864627"/>
            <a:chOff x="3962400" y="1302330"/>
            <a:chExt cx="5257800" cy="5174670"/>
          </a:xfrm>
        </p:grpSpPr>
        <p:grpSp>
          <p:nvGrpSpPr>
            <p:cNvPr id="109" name="Group 108"/>
            <p:cNvGrpSpPr/>
            <p:nvPr/>
          </p:nvGrpSpPr>
          <p:grpSpPr>
            <a:xfrm>
              <a:off x="3962400" y="1302330"/>
              <a:ext cx="5257800" cy="5174670"/>
              <a:chOff x="1219200" y="914400"/>
              <a:chExt cx="5257800" cy="5174670"/>
            </a:xfrm>
          </p:grpSpPr>
          <p:pic>
            <p:nvPicPr>
              <p:cNvPr id="110" name="Picture 109" descr="TP_tmp.emf"/>
              <p:cNvPicPr>
                <a:picLocks noChangeAspect="1"/>
              </p:cNvPicPr>
              <p:nvPr>
                <p:custDataLst>
                  <p:tags r:id="rId2"/>
                </p:custDataLst>
              </p:nvPr>
            </p:nvPicPr>
            <p:blipFill>
              <a:blip r:embed="rId6" cstate="print"/>
              <a:stretch>
                <a:fillRect/>
              </a:stretch>
            </p:blipFill>
            <p:spPr bwMode="auto">
              <a:xfrm>
                <a:off x="3581400" y="5773189"/>
                <a:ext cx="1088625" cy="315881"/>
              </a:xfrm>
              <a:prstGeom prst="rect">
                <a:avLst/>
              </a:prstGeom>
              <a:noFill/>
              <a:ln/>
              <a:effectLst/>
            </p:spPr>
          </p:pic>
          <p:sp>
            <p:nvSpPr>
              <p:cNvPr id="111" name="Rectangle 110"/>
              <p:cNvSpPr/>
              <p:nvPr/>
            </p:nvSpPr>
            <p:spPr>
              <a:xfrm rot="18079619">
                <a:off x="4175437" y="3039571"/>
                <a:ext cx="1143000" cy="1676400"/>
              </a:xfrm>
              <a:prstGeom prst="rect">
                <a:avLst/>
              </a:prstGeom>
              <a:solidFill>
                <a:schemeClr val="accent6">
                  <a:lumMod val="60000"/>
                  <a:lumOff val="40000"/>
                </a:schemeClr>
              </a:solidFill>
              <a:ln w="44450" cap="rnd">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18079619">
                <a:off x="2494426" y="4182571"/>
                <a:ext cx="1143000" cy="1676400"/>
              </a:xfrm>
              <a:prstGeom prst="rect">
                <a:avLst/>
              </a:prstGeom>
              <a:solidFill>
                <a:schemeClr val="accent6">
                  <a:lumMod val="60000"/>
                  <a:lumOff val="40000"/>
                </a:schemeClr>
              </a:solidFill>
              <a:ln w="44450" cap="rnd">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Triangle 112"/>
              <p:cNvSpPr/>
              <p:nvPr/>
            </p:nvSpPr>
            <p:spPr>
              <a:xfrm rot="9320942">
                <a:off x="4289497" y="914400"/>
                <a:ext cx="1447800" cy="2590800"/>
              </a:xfrm>
              <a:prstGeom prst="rtTriangle">
                <a:avLst/>
              </a:prstGeom>
              <a:solidFill>
                <a:srgbClr val="FFE48F"/>
              </a:solidFill>
              <a:ln w="44450" cap="rnd" cmpd="sng">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1752600" y="19631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590800" y="1886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447800" y="28013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00400" y="3791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590800" y="12773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676400" y="36395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419600" y="1505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971800" y="31061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352800" y="16583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038600" y="3029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581400" y="2267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733800" y="4934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038600" y="19631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133600" y="3029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029200" y="13535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828800" y="2267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895600" y="23441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362200" y="24965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257800" y="44777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895600" y="44015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648200" y="45539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267200" y="36395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410200" y="50873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581400" y="42491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505200" y="29537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200400" y="54683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419600" y="52397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791200" y="46301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905000" y="49349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352800" y="49349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descr="TP_tmp.emf"/>
              <p:cNvPicPr>
                <a:picLocks noChangeAspect="1"/>
              </p:cNvPicPr>
              <p:nvPr>
                <p:custDataLst>
                  <p:tags r:id="rId3"/>
                </p:custDataLst>
              </p:nvPr>
            </p:nvPicPr>
            <p:blipFill>
              <a:blip r:embed="rId7" cstate="print"/>
              <a:stretch>
                <a:fillRect/>
              </a:stretch>
            </p:blipFill>
            <p:spPr bwMode="auto">
              <a:xfrm>
                <a:off x="5238114" y="3106189"/>
                <a:ext cx="1098199" cy="318659"/>
              </a:xfrm>
              <a:prstGeom prst="rect">
                <a:avLst/>
              </a:prstGeom>
              <a:noFill/>
              <a:ln/>
              <a:effectLst/>
            </p:spPr>
          </p:pic>
          <p:sp>
            <p:nvSpPr>
              <p:cNvPr id="153" name="Oval 152"/>
              <p:cNvSpPr/>
              <p:nvPr/>
            </p:nvSpPr>
            <p:spPr>
              <a:xfrm>
                <a:off x="2514600" y="50873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419600" y="52397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819400" y="48587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362200" y="34109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953000" y="49349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114800" y="48587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038600" y="44015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114800" y="56207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657600" y="53921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743200" y="5773189"/>
                <a:ext cx="152400" cy="152400"/>
              </a:xfrm>
              <a:prstGeom prst="ellipse">
                <a:avLst/>
              </a:prstGeom>
              <a:solidFill>
                <a:schemeClr val="accent6">
                  <a:lumMod val="75000"/>
                </a:schemeClr>
              </a:solidFill>
              <a:ln w="603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419600" y="24965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2362200" y="39443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4572000" y="4172989"/>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1447800" y="2115589"/>
                <a:ext cx="4648200" cy="3124200"/>
              </a:xfrm>
              <a:prstGeom prst="line">
                <a:avLst/>
              </a:prstGeom>
              <a:ln w="53975" cap="rnd" cmpd="dbl">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828800" y="1360188"/>
                <a:ext cx="1473539" cy="353038"/>
              </a:xfrm>
              <a:prstGeom prst="rect">
                <a:avLst/>
              </a:prstGeom>
              <a:noFill/>
            </p:spPr>
            <p:txBody>
              <a:bodyPr wrap="none" rtlCol="0">
                <a:spAutoFit/>
              </a:bodyPr>
              <a:lstStyle/>
              <a:p>
                <a:r>
                  <a:rPr lang="en-US" b="1" i="1" dirty="0" smtClean="0">
                    <a:solidFill>
                      <a:srgbClr val="FFC000"/>
                    </a:solidFill>
                  </a:rPr>
                  <a:t>Class A, y= +1</a:t>
                </a:r>
                <a:endParaRPr lang="en-US" b="1" i="1" dirty="0">
                  <a:solidFill>
                    <a:srgbClr val="FFC000"/>
                  </a:solidFill>
                </a:endParaRPr>
              </a:p>
            </p:txBody>
          </p:sp>
          <p:sp>
            <p:nvSpPr>
              <p:cNvPr id="172" name="TextBox 171"/>
              <p:cNvSpPr txBox="1"/>
              <p:nvPr/>
            </p:nvSpPr>
            <p:spPr>
              <a:xfrm>
                <a:off x="1371600" y="5468389"/>
                <a:ext cx="1464795" cy="353038"/>
              </a:xfrm>
              <a:prstGeom prst="rect">
                <a:avLst/>
              </a:prstGeom>
              <a:noFill/>
            </p:spPr>
            <p:txBody>
              <a:bodyPr wrap="none" rtlCol="0">
                <a:spAutoFit/>
              </a:bodyPr>
              <a:lstStyle/>
              <a:p>
                <a:r>
                  <a:rPr lang="en-US" b="1" i="1" dirty="0" smtClean="0">
                    <a:solidFill>
                      <a:srgbClr val="FFC000"/>
                    </a:solidFill>
                  </a:rPr>
                  <a:t>Class B, y = -1</a:t>
                </a:r>
                <a:endParaRPr lang="en-US" b="1" i="1" dirty="0">
                  <a:solidFill>
                    <a:srgbClr val="FFC000"/>
                  </a:solidFill>
                </a:endParaRPr>
              </a:p>
            </p:txBody>
          </p:sp>
          <p:pic>
            <p:nvPicPr>
              <p:cNvPr id="173" name="Picture 172" descr="TP_tmp.emf"/>
              <p:cNvPicPr>
                <a:picLocks noChangeAspect="1"/>
              </p:cNvPicPr>
              <p:nvPr>
                <p:custDataLst>
                  <p:tags r:id="rId4"/>
                </p:custDataLst>
              </p:nvPr>
            </p:nvPicPr>
            <p:blipFill>
              <a:blip r:embed="rId8" cstate="print"/>
              <a:stretch>
                <a:fillRect/>
              </a:stretch>
            </p:blipFill>
            <p:spPr bwMode="auto">
              <a:xfrm>
                <a:off x="4800600" y="4876800"/>
                <a:ext cx="1088625" cy="315881"/>
              </a:xfrm>
              <a:prstGeom prst="rect">
                <a:avLst/>
              </a:prstGeom>
              <a:noFill/>
              <a:ln/>
              <a:effectLst/>
            </p:spPr>
          </p:pic>
          <p:cxnSp>
            <p:nvCxnSpPr>
              <p:cNvPr id="174" name="Straight Connector 173"/>
              <p:cNvCxnSpPr/>
              <p:nvPr/>
            </p:nvCxnSpPr>
            <p:spPr>
              <a:xfrm flipV="1">
                <a:off x="1219200" y="2743200"/>
                <a:ext cx="5257800" cy="2057400"/>
              </a:xfrm>
              <a:prstGeom prst="line">
                <a:avLst/>
              </a:prstGeom>
              <a:ln w="53975" cap="rnd" cmpd="sng">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75" name="Rectangle 174"/>
            <p:cNvSpPr/>
            <p:nvPr/>
          </p:nvSpPr>
          <p:spPr>
            <a:xfrm>
              <a:off x="8458200" y="2895600"/>
              <a:ext cx="152400" cy="152400"/>
            </a:xfrm>
            <a:prstGeom prst="rect">
              <a:avLst/>
            </a:prstGeom>
            <a:solidFill>
              <a:srgbClr val="FFC000"/>
            </a:solidFill>
            <a:ln w="603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Footer Placeholder 176"/>
          <p:cNvSpPr>
            <a:spLocks noGrp="1"/>
          </p:cNvSpPr>
          <p:nvPr>
            <p:ph type="ftr" sz="quarter" idx="11"/>
          </p:nvPr>
        </p:nvSpPr>
        <p:spPr/>
        <p:txBody>
          <a:bodyPr/>
          <a:lstStyle/>
          <a:p>
            <a:r>
              <a:rPr lang="en-US" dirty="0" smtClean="0"/>
              <a:t>ECML 2010, Barcelona, Spain</a:t>
            </a:r>
            <a:endParaRPr lang="en-US" dirty="0"/>
          </a:p>
        </p:txBody>
      </p:sp>
      <p:pic>
        <p:nvPicPr>
          <p:cNvPr id="69" name="Picture 68" descr="TP_tmp.emf"/>
          <p:cNvPicPr>
            <a:picLocks noChangeAspect="1"/>
          </p:cNvPicPr>
          <p:nvPr>
            <p:custDataLst>
              <p:tags r:id="rId1"/>
            </p:custDataLst>
          </p:nvPr>
        </p:nvPicPr>
        <p:blipFill>
          <a:blip r:embed="rId9" cstate="print"/>
          <a:stretch>
            <a:fillRect/>
          </a:stretch>
        </p:blipFill>
        <p:spPr bwMode="auto">
          <a:xfrm>
            <a:off x="115544" y="2857179"/>
            <a:ext cx="5142256" cy="3235973"/>
          </a:xfrm>
          <a:prstGeom prst="rect">
            <a:avLst/>
          </a:prstGeom>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813560"/>
            <a:ext cx="9829800" cy="5129425"/>
          </a:xfrm>
        </p:spPr>
        <p:txBody>
          <a:bodyPr>
            <a:normAutofit/>
          </a:bodyPr>
          <a:lstStyle/>
          <a:p>
            <a:r>
              <a:rPr lang="en-US" sz="3400" dirty="0" smtClean="0"/>
              <a:t>Knowledge-Based Support Vector Machines</a:t>
            </a:r>
          </a:p>
          <a:p>
            <a:r>
              <a:rPr lang="en-US" sz="3400" b="1" i="1" dirty="0" smtClean="0">
                <a:solidFill>
                  <a:srgbClr val="FFC000"/>
                </a:solidFill>
              </a:rPr>
              <a:t>The Adviceptron: Online KBSVMs</a:t>
            </a:r>
          </a:p>
          <a:p>
            <a:r>
              <a:rPr lang="en-US" sz="3400" dirty="0" smtClean="0"/>
              <a:t>A Real-World Task: Diabetes Diagnosis</a:t>
            </a:r>
          </a:p>
          <a:p>
            <a:r>
              <a:rPr lang="en-US" sz="3400" dirty="0" smtClean="0"/>
              <a:t>A Real-World Task: Tuberculosis Isolate Classification</a:t>
            </a:r>
          </a:p>
          <a:p>
            <a:r>
              <a:rPr lang="en-US" sz="3400" dirty="0" smtClean="0"/>
              <a:t>Conclusions</a:t>
            </a:r>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Online KBSVMs</a:t>
            </a:r>
            <a:endParaRPr lang="en-US" dirty="0"/>
          </a:p>
        </p:txBody>
      </p:sp>
      <p:sp>
        <p:nvSpPr>
          <p:cNvPr id="3" name="Content Placeholder 2"/>
          <p:cNvSpPr>
            <a:spLocks noGrp="1"/>
          </p:cNvSpPr>
          <p:nvPr>
            <p:ph idx="1"/>
          </p:nvPr>
        </p:nvSpPr>
        <p:spPr>
          <a:xfrm>
            <a:off x="304800" y="1676400"/>
            <a:ext cx="9525000" cy="5638800"/>
          </a:xfrm>
        </p:spPr>
        <p:txBody>
          <a:bodyPr>
            <a:normAutofit/>
          </a:bodyPr>
          <a:lstStyle/>
          <a:p>
            <a:r>
              <a:rPr lang="en-US" sz="3400" dirty="0" smtClean="0"/>
              <a:t>Need to derive an </a:t>
            </a:r>
            <a:r>
              <a:rPr lang="en-US" sz="3400" b="1" i="1" dirty="0" smtClean="0">
                <a:solidFill>
                  <a:srgbClr val="FFC000"/>
                </a:solidFill>
              </a:rPr>
              <a:t>online version of KBSVMs</a:t>
            </a:r>
          </a:p>
          <a:p>
            <a:r>
              <a:rPr lang="en-US" sz="3400" dirty="0" smtClean="0"/>
              <a:t>Algorithm is provided with advice and </a:t>
            </a:r>
            <a:r>
              <a:rPr lang="en-US" sz="3400" b="1" i="1" dirty="0" smtClean="0">
                <a:solidFill>
                  <a:srgbClr val="FFC000"/>
                </a:solidFill>
              </a:rPr>
              <a:t>one</a:t>
            </a:r>
            <a:r>
              <a:rPr lang="en-US" sz="3400" dirty="0" smtClean="0"/>
              <a:t> labeled data point at </a:t>
            </a:r>
            <a:r>
              <a:rPr lang="en-US" sz="3400" dirty="0" smtClean="0"/>
              <a:t>each </a:t>
            </a:r>
            <a:r>
              <a:rPr lang="en-US" sz="3400" dirty="0" smtClean="0"/>
              <a:t>round</a:t>
            </a:r>
            <a:endParaRPr lang="en-US" sz="3400" dirty="0" smtClean="0"/>
          </a:p>
          <a:p>
            <a:r>
              <a:rPr lang="en-US" sz="3400" dirty="0" smtClean="0"/>
              <a:t>Algorithm should </a:t>
            </a:r>
            <a:r>
              <a:rPr lang="en-US" sz="3400" b="1" i="1" dirty="0" smtClean="0">
                <a:solidFill>
                  <a:srgbClr val="FFC000"/>
                </a:solidFill>
              </a:rPr>
              <a:t>update the hypothesis</a:t>
            </a:r>
            <a:r>
              <a:rPr lang="en-US" sz="3400" i="1" dirty="0" smtClean="0"/>
              <a:t> </a:t>
            </a:r>
            <a:r>
              <a:rPr lang="en-US" sz="3400" dirty="0" smtClean="0"/>
              <a:t>at each step, </a:t>
            </a:r>
            <a:r>
              <a:rPr lang="en-US" sz="3400" b="1" i="1" dirty="0" smtClean="0"/>
              <a:t>w</a:t>
            </a:r>
            <a:r>
              <a:rPr lang="en-US" sz="3400" i="1" baseline="30000" dirty="0" smtClean="0"/>
              <a:t>t</a:t>
            </a:r>
            <a:r>
              <a:rPr lang="en-US" sz="3400" dirty="0" smtClean="0"/>
              <a:t>, </a:t>
            </a:r>
            <a:r>
              <a:rPr lang="en-US" sz="3400" b="1" i="1" dirty="0" smtClean="0">
                <a:solidFill>
                  <a:srgbClr val="FFC000"/>
                </a:solidFill>
              </a:rPr>
              <a:t>as well as </a:t>
            </a:r>
            <a:r>
              <a:rPr lang="en-US" sz="3400" i="1" dirty="0" smtClean="0">
                <a:solidFill>
                  <a:srgbClr val="FFC000"/>
                </a:solidFill>
              </a:rPr>
              <a:t>the</a:t>
            </a:r>
            <a:r>
              <a:rPr lang="en-US" sz="3400" b="1" i="1" dirty="0" smtClean="0">
                <a:solidFill>
                  <a:srgbClr val="FFC000"/>
                </a:solidFill>
              </a:rPr>
              <a:t> advice vectors</a:t>
            </a:r>
            <a:r>
              <a:rPr lang="en-US" sz="3400" dirty="0" smtClean="0"/>
              <a:t>, </a:t>
            </a:r>
            <a:r>
              <a:rPr lang="en-US" sz="3400" b="1" i="1" dirty="0" err="1" smtClean="0"/>
              <a:t>u</a:t>
            </a:r>
            <a:r>
              <a:rPr lang="en-US" sz="3400" i="1" baseline="30000" dirty="0" err="1" smtClean="0"/>
              <a:t>i,t</a:t>
            </a:r>
            <a:r>
              <a:rPr lang="en-US" sz="3400" i="1" baseline="30000" dirty="0" smtClean="0"/>
              <a:t> </a:t>
            </a:r>
            <a:r>
              <a:rPr lang="en-US" sz="3400" i="1" dirty="0" smtClean="0"/>
              <a:t>  </a:t>
            </a:r>
            <a:endParaRPr lang="en-US" sz="2400" dirty="0" smtClean="0"/>
          </a:p>
          <a:p>
            <a:pPr lvl="1"/>
            <a:endParaRPr lang="en-US" sz="2900" dirty="0"/>
          </a:p>
        </p:txBody>
      </p:sp>
      <p:sp>
        <p:nvSpPr>
          <p:cNvPr id="4" name="Footer Placeholder 3"/>
          <p:cNvSpPr>
            <a:spLocks noGrp="1"/>
          </p:cNvSpPr>
          <p:nvPr>
            <p:ph type="ftr" sz="quarter" idx="11"/>
          </p:nvPr>
        </p:nvSpPr>
        <p:spPr/>
        <p:txBody>
          <a:bodyPr/>
          <a:lstStyle/>
          <a:p>
            <a:r>
              <a:rPr lang="en-US" smtClean="0"/>
              <a:t>ECML 2010, Barcelona, Spain</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KUNAPG@UPLZGCNFUVWYY577" val="3908"/>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bf x} \, \leq \, {\bf d}^i \, \Rightarrow \, z_i \, ({\bf w}^\prime {\bf x}) - b \geq 0  template TPT1  env TPENV1  fore 16777215  back 0  eqnno 1"/>
  <p:tag name="FILENAME" val="TP_tmp"/>
  <p:tag name="ORIGWIDTH" val="134"/>
  <p:tag name="PICTUREFILESIZE" val="946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left\{ \begin{array}{l}&#10;\hspace{0.09in} D_i ^\prime {\bf u}^i + z_i {\bf w} = 0, \,\, \\&#10;-{{\bf d}^i}^\prime {\bf u}^i - z_i b \,\, \geq 0, \,\,\\&#10;\hspace{0.29in} {\bf u}^i \hspace{0.39in} \geq 0 \end{array} \right\}&#10;\]&#10;}&#10;\end{document}&#10;"/>
  <p:tag name="FILENAME" val="TP_tmp"/>
  <p:tag name="FORMAT" val="emf"/>
  <p:tag name="RES" val="1200"/>
  <p:tag name="BLEND" val="0"/>
  <p:tag name="TRANSPARENT" val="0"/>
  <p:tag name="TBUG" val="0"/>
  <p:tag name="ALLOWFS" val="0"/>
  <p:tag name="ORIGWIDTH" val="80"/>
  <p:tag name="PICTUREFILESIZE" val="15756"/>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z = \pm 1  template TPT1  env TPENV1  fore 16777215  back 0  eqnno 1"/>
  <p:tag name="FILENAME" val="TP_tmp"/>
  <p:tag name="ORIGWIDTH" val="32"/>
  <p:tag name="PICTUREFILESIZE" val="2468"/>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D_2 {\bf x} \leq {\bf d}^2  template TPT1  env TPENV1  fore 16777215  back 0  eqnno 1"/>
  <p:tag name="FILENAME" val="TP_tmp"/>
  <p:tag name="ORIGWIDTH" val="44"/>
  <p:tag name="PICTUREFILESIZE" val="3468"/>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D_1 {\bf x} \leq {\bf d}^1  template TPT1  env TPENV1  fore 16777215  back 0  eqnno 1"/>
  <p:tag name="FILENAME" val="TP_tmp"/>
  <p:tag name="ORIGWIDTH" val="44"/>
  <p:tag name="PICTUREFILESIZE" val="3468"/>
</p:tagLst>
</file>

<file path=ppt/tags/tag15.xml><?xml version="1.0" encoding="utf-8"?>
<p:tagLst xmlns:a="http://schemas.openxmlformats.org/drawingml/2006/main" xmlns:r="http://schemas.openxmlformats.org/officeDocument/2006/relationships" xmlns:p="http://schemas.openxmlformats.org/presentationml/2006/main">
  <p:tag name="TEXPOINT" val="template"/>
  <p:tag name="SOURCE" val="TPT1  equation D_3 {\bf x} \leq {\bf d}^3  template TPT1  env TPENV1  fore 16777215  back 0  eqnno 1"/>
  <p:tag name="FILENAME" val="TP_tmp"/>
  <p:tag name="ORIGWIDTH" val="44"/>
  <p:tag name="PICTUREFILESIZE" val="3468"/>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begin{array}{cl}&#10;\min &amp; \displaystyle{\frac{1}{2}} \| \bf w \|^2  + \lambda \, {\bf&#10;e}^\prime \mathbf{\xi} + \mu \, \displaystyle{\sum_{i = 1}^m} \,&#10;\left( \mathbf{\eta}^i + \zeta_i\right) \hspace{0.2in}{\color{black} .}\\ [5pt]&#10;\textrm{s.t.} &amp; \\ [-0.1in]&amp; &#10;\hspace{-0.2in}\begin{array}{r}&#10;Y(X {\bf w} - b {\bf e}) + \mathbf{\xi} \geq {\bf e},\\[5pt]&#10;\mathbf{\xi} \geq 0, \\[5pt]&#10;D_i^\prime {\bf u}^i + z_i {\bf w} + \mathbf{\eta}^i= 0, \\[5pt]&#10;-{{\bf d}^i}^\prime {\bf u}^i - z_i b + \zeta_i \geq 1, \\[5pt] &#10;{\bf u}^i, \mathbf{\eta}^i, \zeta_i \geq 0,  \, i =1,..., m. &#10;\end{array}&#10;\end{array}&#10;\]&#10;}&#10;\end{document}&#10;"/>
  <p:tag name="FILENAME" val="TP_tmp"/>
  <p:tag name="FORMAT" val="emf"/>
  <p:tag name="RES" val="1200"/>
  <p:tag name="BLEND" val="0"/>
  <p:tag name="TRANSPARENT" val="0"/>
  <p:tag name="TBUG" val="0"/>
  <p:tag name="ALLOWFS" val="0"/>
  <p:tag name="ORIGWIDTH" val="185"/>
  <p:tag name="PICTUREFILESIZE" val="42984"/>
</p:tagLst>
</file>

<file path=ppt/tags/tag17.xml><?xml version="1.0" encoding="utf-8"?>
<p:tagLst xmlns:a="http://schemas.openxmlformats.org/drawingml/2006/main" xmlns:r="http://schemas.openxmlformats.org/officeDocument/2006/relationships" xmlns:p="http://schemas.openxmlformats.org/presentationml/2006/main">
  <p:tag name="TEXPOINT" val="template"/>
  <p:tag name="SOURCE" val="TPT1  equation D_2 {\bf x} \leq {\bf d}^2  template TPT1  env TPENV1  fore 16777215  back 0  eqnno 1"/>
  <p:tag name="FILENAME" val="TP_tmp"/>
  <p:tag name="ORIGWIDTH" val="44"/>
  <p:tag name="PICTUREFILESIZE" val="3468"/>
</p:tagLst>
</file>

<file path=ppt/tags/tag18.xml><?xml version="1.0" encoding="utf-8"?>
<p:tagLst xmlns:a="http://schemas.openxmlformats.org/drawingml/2006/main" xmlns:r="http://schemas.openxmlformats.org/officeDocument/2006/relationships" xmlns:p="http://schemas.openxmlformats.org/presentationml/2006/main">
  <p:tag name="TEXPOINT" val="template"/>
  <p:tag name="SOURCE" val="TPT1  equation D_1 {\bf x} \leq {\bf d}^1  template TPT1  env TPENV1  fore 16777215  back 0  eqnno 1"/>
  <p:tag name="FILENAME" val="TP_tmp"/>
  <p:tag name="ORIGWIDTH" val="44"/>
  <p:tag name="PICTUREFILESIZE" val="3468"/>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D_3 {\bf x} \leq {\bf d}^3  template TPT1  env TPENV1  fore 16777215  back 0  eqnno 1"/>
  <p:tag name="FILENAME" val="TP_tmp"/>
  <p:tag name="ORIGWIDTH" val="44"/>
  <p:tag name="PICTUREFILESIZE" val="3468"/>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bf w}^t  template TPT1  env TPENV1  fore 16777215  back 0  eqnno 3"/>
  <p:tag name="FILENAME" val="TP_tmp"/>
  <p:tag name="ORIGWIDTH" val="14"/>
  <p:tag name="PICTUREFILESIZE" val="1468"/>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t, \, y_t)  template TPT1  env TPENV1  fore 16777215  back 0  eqnno 2"/>
  <p:tag name="FILENAME" val="TP_tmp"/>
  <p:tag name="ORIGWIDTH" val="33"/>
  <p:tag name="PICTUREFILESIZE" val="3564"/>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bf u}^{i, t}, \, i = 1, ..., m  template TPT1  env TPENV1  fore 16777215  back 0  eqnno 4"/>
  <p:tag name="FILENAME" val="TP_tmp"/>
  <p:tag name="ORIGWIDTH" val="71"/>
  <p:tag name="PICTUREFILESIZE" val="3832"/>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bf d}^i, \, z_i)_{i=1}^m  template TPT1  env TPENV1  fore 16777215  back 0  eqnno 5"/>
  <p:tag name="FILENAME" val="TP_tmp"/>
  <p:tag name="ORIGWIDTH" val="64"/>
  <p:tag name="PICTUREFILESIZE" val="6256"/>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begin{array}{cl}&#10;\displaystyle{\min_{\xi, {\bf u}^i, \mathbf{\eta}^i, \zeta_i \geq 0,&#10;{\bf w}}} &amp; \displaystyle{\frac{1}{2}} \| {\bf w} - {\bf w}^t\|^2 +&#10;\displaystyle{\frac{1}{2} \, \sum_{i = 1}^m} \, \| {\bf u}^i - {\bf&#10;u}^{i, t}\|^2 + \displaystyle{\frac{\lambda}{2}} \, \xi^2 +&#10;\displaystyle{\frac{\mu}{2} \, \sum_{i = 1}^m} \, \left( \|&#10;\mathbf{\eta}^i \|^2 + \zeta_i^2 \right)\\ [10pt]&#10;\textrm{subject to} &amp; y_t {\bf w}^\prime {\bf x}^t - 1 + \xi \geq 0, \\&#10;[3pt] &amp; \hspace{-0.1in} \left. \begin{array}{r} D_i^\prime {\bf u}^i&#10;+&#10;z_i {\bf w} + \mathbf{\eta}^i = 0\\ [3pt]-{{\bf d}^i}^\prime {\bf u}^i - 1 + \zeta_i \geq 0\\&#10;[3pt] {\bf u}^i \geq 0 \end{array} \right\} \, \, i = 1,...,m.&#10;\end{array}&#10;\]&#10;}&#10;\end{document}&#10;"/>
  <p:tag name="FILENAME" val="TP_tmp"/>
  <p:tag name="FORMAT" val="emf"/>
  <p:tag name="RES" val="1200"/>
  <p:tag name="BLEND" val="0"/>
  <p:tag name="TRANSPARENT" val="0"/>
  <p:tag name="TBUG" val="0"/>
  <p:tag name="ALLOWFS" val="0"/>
  <p:tag name="ORIGWIDTH" val="332"/>
  <p:tag name="PICTUREFILESIZE" val="54904"/>
</p:tagLst>
</file>

<file path=ppt/tags/tag25.xml><?xml version="1.0" encoding="utf-8"?>
<p:tagLst xmlns:a="http://schemas.openxmlformats.org/drawingml/2006/main" xmlns:r="http://schemas.openxmlformats.org/officeDocument/2006/relationships" xmlns:p="http://schemas.openxmlformats.org/presentationml/2006/main">
  <p:tag name="TEXPOINT" val="template"/>
  <p:tag name="SOURCE" val="TPT1  equation {\bf w}^t  template TPT1  env TPENV1  fore 16777215  back 0  eqnno 3"/>
  <p:tag name="FILENAME" val="TP_tmp"/>
  <p:tag name="ORIGWIDTH" val="14"/>
  <p:tag name="PICTUREFILESIZE" val="1468"/>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t, \, y_t)  template TPT1  env TPENV1  fore 16777215  back 0  eqnno 2"/>
  <p:tag name="FILENAME" val="TP_tmp"/>
  <p:tag name="ORIGWIDTH" val="33"/>
  <p:tag name="PICTUREFILESIZE" val="3564"/>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bf u}^{i, t}, \, i = 1, ..., m  template TPT1  env TPENV1  fore 16777215  back 0  eqnno 4"/>
  <p:tag name="FILENAME" val="TP_tmp"/>
  <p:tag name="ORIGWIDTH" val="71"/>
  <p:tag name="PICTUREFILESIZE" val="3832"/>
</p:tagLst>
</file>

<file path=ppt/tags/tag28.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bf d}^i, \, z_i)_{i=1}^m  template TPT1  env TPENV1  fore 16777215  back 0  eqnno 5"/>
  <p:tag name="FILENAME" val="TP_tmp"/>
  <p:tag name="ORIGWIDTH" val="64"/>
  <p:tag name="PICTUREFILESIZE" val="6256"/>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xi, {\color{m1} \bf u}^i, \mathbf{\eta}^i, \zeta_i \geq 0,&#10;{\color{m1} \bf w}}} &amp; {\color{m1} \displaystyle{\frac{1}{2}} \|&#10;{\bf w} - {\bf w}^t\|^2 + \displaystyle{\frac{1}{2} \, \sum_{i =&#10;1}^m} \, \| {\bf u}^i - {\bf u}^{i, t}\|^2} +&#10;\displaystyle{\frac{\lambda}{2}} \, \xi^2 +&#10;\displaystyle{\frac{\mu}{2} \, \sum_{i = 1}^m} \, \left( \|&#10;\mathbf{\eta}^i \|^2 + \zeta_i^2 \right),\\ [10pt]&#10;\textrm{subject to} &amp; y_t {\color{m1} \bf w}^\prime {\bf x}^t - 1 + \xi \geq 0, \\&#10;[3pt] &amp; \hspace{-0.1in} \left. \begin{array}{r} D_i^\prime&#10;{\color{m1} \bf u}^i +&#10;z_i {\color{m1} \bf w} + \mathbf{\eta}^i = 0\\ [3pt]-{{\bf d}^i}^\prime {\color{m1} \bf u}^i - 1 + \zeta_i \geq 0\\&#10;[3pt] {\color{m1} \bf u}^i \geq 0 \end{array} \right\} \, \, i =&#10;1,...,m.&#10;\end{array}&#10;\]&#10;}&#10;\end{document}&#10;"/>
  <p:tag name="FILENAME" val="TP_tmp"/>
  <p:tag name="FORMAT" val="emf"/>
  <p:tag name="RES" val="1200"/>
  <p:tag name="BLEND" val="0"/>
  <p:tag name="TRANSPARENT" val="0"/>
  <p:tag name="TBUG" val="0"/>
  <p:tag name="ALLOWFS" val="0"/>
  <p:tag name="ORIGWIDTH" val="341"/>
  <p:tag name="PICTUREFILESIZE" val="55404"/>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tt feature}_7 \geq 5) \, \land  \, ({\tt feature}_{12} \leq 4) \, \Rightarrow \, ({\tt class} = +1)  template TPT1  env TPENV1  fore 49407  back 0  eqnno 1"/>
  <p:tag name="FILENAME" val="TP_tmp"/>
  <p:tag name="ORIGWIDTH" val="233"/>
  <p:tag name="PICTUREFILESIZE" val="10080"/>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color{m1} \xi}, {\bf u}^i, {\color{m1}&#10;\mathbf{\eta}^i}, {\color{m1} \zeta_i} \geq 0, {\bf w}}} &amp;&#10;\displaystyle{\frac{1}{2}} \| {\bf w} - {\bf w}^t\|^2 +&#10;\displaystyle{\frac{1}{2} \, \sum_{i = 1}^m} \, \| {\bf u}^i - {\bf&#10;u}^{i, t}\|^2 + \displaystyle{\frac{\lambda}{2}} \, {\color{m1}&#10;\xi}^2 + \displaystyle{\frac{\mu}{2} \, \sum_{i = 1}^m} \, \left( \|&#10;{\color{m1} \mathbf{\eta}^i} \|^2 + {\color{m1} \zeta_i}^2&#10;\right),\\ [10pt]&#10;\textrm{subject to} &amp; y_t {\bf w}^\prime {\bf x}^t - 1 + {\color{m1} \xi} \geq 0, \\&#10;[3pt] &amp; \hspace{-0.1in} \left. \begin{array}{r} D_i^\prime {\bf u}^i&#10;+&#10;z_i {\bf w} + {\color{m1} \mathbf{\eta}^i} = 0\\ [3pt]-{{\bf d}^i}^\prime {\bf u}^i - 1 + {\color{m1} \zeta_i} \geq 0\\&#10;[3pt] {\bf u}^i \geq 0 \end{array} \right\} \, \, i = 1,...,m.&#10;\end{array}&#10;\]&#10;}&#10;\end{document}&#10;"/>
  <p:tag name="FILENAME" val="TP_tmp"/>
  <p:tag name="FORMAT" val="emf"/>
  <p:tag name="RES" val="1200"/>
  <p:tag name="BLEND" val="0"/>
  <p:tag name="TRANSPARENT" val="0"/>
  <p:tag name="TBUG" val="0"/>
  <p:tag name="ALLOWFS" val="0"/>
  <p:tag name="ORIGWIDTH" val="344"/>
  <p:tag name="PICTUREFILESIZE" val="55404"/>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w}^t  template TPT1  env TPENV1  fore 16777215  back 0  eqnno 3"/>
  <p:tag name="FILENAME" val="TP_tmp"/>
  <p:tag name="ORIGWIDTH" val="14"/>
  <p:tag name="PICTUREFILESIZE" val="1468"/>
</p:tagLst>
</file>

<file path=ppt/tags/tag32.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t, \, y_t)  template TPT1  env TPENV1  fore 16777215  back 0  eqnno 2"/>
  <p:tag name="FILENAME" val="TP_tmp"/>
  <p:tag name="ORIGWIDTH" val="33"/>
  <p:tag name="PICTUREFILESIZE" val="3564"/>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bf u}^{i, t}, \, i = 1, ..., m  template TPT1  env TPENV1  fore 16777215  back 0  eqnno 4"/>
  <p:tag name="FILENAME" val="TP_tmp"/>
  <p:tag name="ORIGWIDTH" val="71"/>
  <p:tag name="PICTUREFILESIZE" val="3832"/>
</p:tagLst>
</file>

<file path=ppt/tags/tag34.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bf d}^i, \, z_i)_{i=1}^m  template TPT1  env TPENV1  fore 16777215  back 0  eqnno 5"/>
  <p:tag name="FILENAME" val="TP_tmp"/>
  <p:tag name="ORIGWIDTH" val="64"/>
  <p:tag name="PICTUREFILESIZE" val="6256"/>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xi, {\bf u}^i, \mathbf{\eta}^i, \zeta_i \geq 0,&#10;{\bf w}}} &amp; \displaystyle{\frac{1}{2}} \| {\bf w} - {\bf w}^t\|^2 +&#10;\displaystyle{\frac{1}{2} \, \sum_{i = 1}^m} \, \| {\bf u}^i - {\bf&#10;u}^{i, t}\|^2 + \displaystyle{\frac{\color{m1} \lambda}{2}} \, \xi^2&#10;+ \displaystyle{\frac{\color{m1} \mu}{2} \, \sum_{i = 1}^m} \,&#10;\left( \| \mathbf{\eta}^i \|^2 + \zeta_i^2 \right),\\ [10pt]&#10;\textrm{subject to} &amp; y_t {\bf w}^\prime {\bf x}^t - 1 + \xi \geq 0, \\&#10;[3pt] &amp; \hspace{-0.1in} \left. \begin{array}{r} D_i^\prime {\bf u}^i&#10;+&#10;z_i {\bf w} + \mathbf{\eta}^i = 0\\ [3pt]-{{\bf d}^i}^\prime {\bf u}^i - 1 + \zeta_i \geq 0\\&#10;[3pt] {\bf u}^i \geq 0 \end{array} \right\} \, \, i = 1,...,m.&#10;\end{array}&#10;\]&#10;}&#10;\end{document}&#10;"/>
  <p:tag name="FILENAME" val="TP_tmp"/>
  <p:tag name="FORMAT" val="emf"/>
  <p:tag name="RES" val="1200"/>
  <p:tag name="BLEND" val="0"/>
  <p:tag name="TRANSPARENT" val="0"/>
  <p:tag name="TBUG" val="0"/>
  <p:tag name="ALLOWFS" val="0"/>
  <p:tag name="ORIGWIDTH" val="341"/>
  <p:tag name="PICTUREFILESIZE" val="55404"/>
</p:tagLst>
</file>

<file path=ppt/tags/tag36.xml><?xml version="1.0" encoding="utf-8"?>
<p:tagLst xmlns:a="http://schemas.openxmlformats.org/drawingml/2006/main" xmlns:r="http://schemas.openxmlformats.org/officeDocument/2006/relationships" xmlns:p="http://schemas.openxmlformats.org/presentationml/2006/main">
  <p:tag name="TEXPOINT" val="template"/>
  <p:tag name="SOURCE" val="TPT1  equation {\bf w}^t  template TPT1  env TPENV1  fore 16777215  back 0  eqnno 3"/>
  <p:tag name="FILENAME" val="TP_tmp"/>
  <p:tag name="ORIGWIDTH" val="14"/>
  <p:tag name="PICTUREFILESIZE" val="1468"/>
</p:tagLst>
</file>

<file path=ppt/tags/tag37.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t, \, y_t)  template TPT1  env TPENV1  fore 16777215  back 0  eqnno 2"/>
  <p:tag name="FILENAME" val="TP_tmp"/>
  <p:tag name="ORIGWIDTH" val="33"/>
  <p:tag name="PICTUREFILESIZE" val="3564"/>
</p:tagLst>
</file>

<file path=ppt/tags/tag38.xml><?xml version="1.0" encoding="utf-8"?>
<p:tagLst xmlns:a="http://schemas.openxmlformats.org/drawingml/2006/main" xmlns:r="http://schemas.openxmlformats.org/officeDocument/2006/relationships" xmlns:p="http://schemas.openxmlformats.org/presentationml/2006/main">
  <p:tag name="TEXPOINT" val="template"/>
  <p:tag name="SOURCE" val="TPT1  equation {\bf u}^{i, t}, \, i = 1, ..., m  template TPT1  env TPENV1  fore 16777215  back 0  eqnno 4"/>
  <p:tag name="FILENAME" val="TP_tmp"/>
  <p:tag name="ORIGWIDTH" val="71"/>
  <p:tag name="PICTUREFILESIZE" val="3832"/>
</p:tagLst>
</file>

<file path=ppt/tags/tag39.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bf d}^i, \, z_i)_{i=1}^m  template TPT1  env TPENV1  fore 16777215  back 0  eqnno 5"/>
  <p:tag name="FILENAME" val="TP_tmp"/>
  <p:tag name="ORIGWIDTH" val="64"/>
  <p:tag name="PICTUREFILESIZE" val="625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tt feature}_2 \leq -3) \, \land  \, ({\tt feature}_3 \leq 4) \, \land \, ({\tt feature}_{10} \geq 0) \Rightarrow \, ({\tt class} = -1)  template TPT1  env TPENV1  fore 49407  back 0  eqnno 1"/>
  <p:tag name="FILENAME" val="TP_tmp"/>
  <p:tag name="ORIGWIDTH" val="320"/>
  <p:tag name="PICTUREFILESIZE" val="14656"/>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xi, {\bf u}^i, \mathbf{\eta}^i, \zeta_i \geq 0,&#10;{\bf w}}} &amp; \displaystyle{\frac{1}{2}} \| {\bf w} - {\bf w}^t\|^2 +&#10;\displaystyle{\frac{1}{2} \, \sum_{i = 1}^m} \, \| {\bf u}^i - {\bf&#10;u}^{i, t}\|^2 + \displaystyle{\frac{\lambda}{2}} \, \xi^2 +&#10;\displaystyle{\frac{\mu}{2} \, \sum_{i = 1}^m} \, \left( \|&#10;\mathbf{\eta}^i \|^2 + \zeta_i^2 \right),\\ [10pt]&#10;\textrm{subject to} &amp; y_t {\bf w}^\prime {\bf x}^t - 1 + \xi \geq 0, \\&#10;[3pt] &amp; \hspace{-0.1in} \left. \begin{array}{r} D_i^\prime {\bf u}^i&#10;+&#10;z_i {\bf w} + \mathbf{\eta}^i = 0\\ [3pt]-{{\bf d}^i}^\prime {\bf u}^i - 1 + \zeta_i \geq 0\\&#10;[3pt] {\bf u}^i \geq 0 \end{array} \right\} \, \, i = 1,...,m.&#10;\end{array}&#10;\]&#10;}&#10;\end{document}&#10;"/>
  <p:tag name="FILENAME" val="TP_tmp"/>
  <p:tag name="FORMAT" val="emf"/>
  <p:tag name="RES" val="1200"/>
  <p:tag name="BLEND" val="0"/>
  <p:tag name="TRANSPARENT" val="0"/>
  <p:tag name="TBUG" val="0"/>
  <p:tag name="ALLOWFS" val="0"/>
  <p:tag name="ORIGWIDTH" val="341"/>
  <p:tag name="PICTUREFILESIZE" val="55404"/>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w}^t  template TPT1  env TPENV1  fore 16777215  back 0  eqnno 3"/>
  <p:tag name="FILENAME" val="TP_tmp"/>
  <p:tag name="ORIGWIDTH" val="14"/>
  <p:tag name="PICTUREFILESIZE" val="1468"/>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t, \, y_t)  template TPT1  env TPENV1  fore 16777215  back 0  eqnno 2"/>
  <p:tag name="FILENAME" val="TP_tmp"/>
  <p:tag name="ORIGWIDTH" val="33"/>
  <p:tag name="PICTUREFILESIZE" val="3564"/>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bf u}^{i, t}, \, i = 1, ..., m  template TPT1  env TPENV1  fore 16777215  back 0  eqnno 4"/>
  <p:tag name="FILENAME" val="TP_tmp"/>
  <p:tag name="ORIGWIDTH" val="71"/>
  <p:tag name="PICTUREFILESIZE" val="3832"/>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bf d}^i, \, z_i)_{i=1}^m  template TPT1  env TPENV1  fore 16777215  back 0  eqnno 5"/>
  <p:tag name="FILENAME" val="TP_tmp"/>
  <p:tag name="ORIGWIDTH" val="64"/>
  <p:tag name="PICTUREFILESIZE" val="6256"/>
</p:tagLst>
</file>

<file path=ppt/tags/tag45.xml><?xml version="1.0" encoding="utf-8"?>
<p:tagLst xmlns:a="http://schemas.openxmlformats.org/drawingml/2006/main" xmlns:r="http://schemas.openxmlformats.org/officeDocument/2006/relationships" xmlns:p="http://schemas.openxmlformats.org/presentationml/2006/main">
  <p:tag name="TEXPOINT" val="template"/>
  <p:tag name="SOURCE" val="TPT1  equation {\bf w}^t  template TPT1  env TPENV1  fore 16777215  back 0  eqnno 3"/>
  <p:tag name="FILENAME" val="TP_tmp"/>
  <p:tag name="ORIGWIDTH" val="14"/>
  <p:tag name="PICTUREFILESIZE" val="1468"/>
</p:tagLst>
</file>

<file path=ppt/tags/tag46.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t, \, y_t)  template TPT1  env TPENV1  fore 16777215  back 0  eqnno 2"/>
  <p:tag name="FILENAME" val="TP_tmp"/>
  <p:tag name="ORIGWIDTH" val="33"/>
  <p:tag name="PICTUREFILESIZE" val="3564"/>
</p:tagLst>
</file>

<file path=ppt/tags/tag47.xml><?xml version="1.0" encoding="utf-8"?>
<p:tagLst xmlns:a="http://schemas.openxmlformats.org/drawingml/2006/main" xmlns:r="http://schemas.openxmlformats.org/officeDocument/2006/relationships" xmlns:p="http://schemas.openxmlformats.org/presentationml/2006/main">
  <p:tag name="TEXPOINT" val="template"/>
  <p:tag name="SOURCE" val="TPT1  equation {\bf u}^{i, t}, \, i = 1, ..., m  template TPT1  env TPENV1  fore 16777215  back 0  eqnno 4"/>
  <p:tag name="FILENAME" val="TP_tmp"/>
  <p:tag name="ORIGWIDTH" val="71"/>
  <p:tag name="PICTUREFILESIZE" val="3832"/>
</p:tagLst>
</file>

<file path=ppt/tags/tag48.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bf d}^i, \, z_i)_{i=1}^m  template TPT1  env TPENV1  fore 16777215  back 0  eqnno 5"/>
  <p:tag name="FILENAME" val="TP_tmp"/>
  <p:tag name="ORIGWIDTH" val="64"/>
  <p:tag name="PICTUREFILESIZE" val="6256"/>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xi, {\bf u}^i, \mathbf{\eta}^i, \zeta_i \geq 0,&#10;{\bf w}}} &amp; \displaystyle{\frac{1}{2}} \| {\bf w} - {\bf w}^t\|^2 +&#10;\displaystyle{\frac{1}{2} \, \sum_{i = 1}^m} \, \| {\bf u}^i - {\bf&#10;u}^{i, t}\|^2 + \displaystyle{\frac{\lambda}{2}} \, \xi^2 +&#10;\displaystyle{\frac{\mu}{2} \, \sum_{i = 1}^m} \, \left( \|&#10;\mathbf{\eta}^i \|^2 + \zeta_i^2 \right),\\ [10pt]&#10;\textrm{subject to} &amp; y_t {\bf w}^\prime {\bf x}^t - 1 + \xi \geq 0, \\&#10;[3pt] &amp; \hspace{-0.1in} \left. \begin{array}{r} D_i^\prime {\bf u}^i&#10;+&#10;z_i {\bf w} + \mathbf{\eta}^i = 0\\ [3pt]-{{\bf d}^i}^\prime {\bf u}^i - 1 + \zeta_i \geq 0\\&#10;[3pt] {\bf u}^i \geq 0 \end{array} \right\} \, \, i = 1,...,m.&#10;\end{array}&#10;\]&#10;}&#10;\end{document}&#10;"/>
  <p:tag name="FILENAME" val="TP_tmp"/>
  <p:tag name="FORMAT" val="emf"/>
  <p:tag name="RES" val="1200"/>
  <p:tag name="BLEND" val="0"/>
  <p:tag name="TRANSPARENT" val="0"/>
  <p:tag name="TBUG" val="0"/>
  <p:tag name="ALLOWFS" val="0"/>
  <p:tag name="ORIGWIDTH" val="341"/>
  <p:tag name="PICTUREFILESIZE" val="55404"/>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3 {\tt feature}_6 + 5 {\tt feature}_8 \geq 2) \, \land  \, ({\tt feature}_{11} \leq -3) \, \Rightarrow \, ({\tt class} = +1)  template TPT1  env TPENV1  fore 49407  back 0  eqnno 1"/>
  <p:tag name="FILENAME" val="TP_tmp"/>
  <p:tag name="ORIGWIDTH" val="303"/>
  <p:tag name="PICTUREFILESIZE" val="1244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xi, {\color{m1}{\bf u}^i}, \mathbf{\eta}^i,&#10;{\color{m1} \zeta_i} \geq 0, {\bf w}}} &amp; \displaystyle{\frac{1}{2}} \| {\bf w} -&#10;{\bf w}^t\|^2 + {\color{m1} \displaystyle{\frac{1}{2} \, \sum_{i =&#10;1}^m} \, \| {\bf u}^i - {\bf u}^{i, t}\|^2} +&#10;\displaystyle{\frac{\lambda}{2}} \, \xi^2 +&#10;\displaystyle{\frac{\mu}{2} \, \sum_{i = 1}^m} \, \left( \|&#10;\mathbf{\eta}^i \|^2 + {\color{m1} \zeta_i^2} \right),\\ [10pt]&#10;\textrm{subject to} &amp; y_t {\bf w}^\prime {\bf x}^t - 1 + \xi \geq 0, \\&#10;[3pt] &amp; \hspace{-0.1in} \left. \begin{array}{r} D_i^\prime {\bf u}^i&#10;+&#10;z_i {\bf w} + \mathbf{\eta}^i = 0\\ [3pt]{\color{m1} -{{\bf d}^i}^\prime {\bf u}^i - 1 + \zeta_i \geq 0}\\&#10;[3pt] {\color{m1} {\bf u}^i \geq 0} \end{array} \right\} \, \, i =&#10;1,...,m.&#10;\end{array}&#10;\]&#10;}&#10;\end{document}&#10;"/>
  <p:tag name="FILENAME" val="TP_tmp"/>
  <p:tag name="FORMAT" val="emf"/>
  <p:tag name="RES" val="1200"/>
  <p:tag name="BLEND" val="0"/>
  <p:tag name="TRANSPARENT" val="0"/>
  <p:tag name="TBUG" val="0"/>
  <p:tag name="ALLOWFS" val="0"/>
  <p:tag name="ORIGWIDTH" val="341"/>
  <p:tag name="PICTUREFILESIZE" val="55404"/>
</p:tagLst>
</file>

<file path=ppt/tags/tag5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u}^{i} = {\bf u}^{i, t}  template TPT1  env TPENV1  fore 16777215  back 0  eqnno 2"/>
  <p:tag name="FILENAME" val="TP_tmp"/>
  <p:tag name="ORIGWIDTH" val="39"/>
  <p:tag name="PICTUREFILESIZE" val="3160"/>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rlc}&#10;{\bf w}^{t+1} \,\,= \,\,\displaystyle{\min_{{\bf w}, \xi,&#10;\mathbf{\eta}^i}} &amp; \displaystyle{\frac{1}{2}} \| {\bf w} - {\bf w}^t&#10;\|_2^2 + \displaystyle{\frac{\lambda}{2}} \, \xi^2 +&#10;\displaystyle{\frac{\mu}{2} \sum_{i = 1}^m} \, \| \mathbf{\eta}^i \|_2^2 &amp;\\&#10;\textrm{subject to} &amp; y_t {\bf w}^\prime {\bf x}^t - 1 + \xi \geq 0, &amp; (\alpha)\\[3pt]&#10;&amp; D_i^\prime {\bf u}^{i, t} + z_i {\bf w} + \mathbf{\eta}^i = 0, \,\,i =&#10;1,...,m. &amp; (\mathbf{\beta}^i)&#10;\end{array}&#10;\]&#10;}&#10;\end{document}&#10;"/>
  <p:tag name="FILENAME" val="TP_tmp"/>
  <p:tag name="FORMAT" val="emf"/>
  <p:tag name="RES" val="1200"/>
  <p:tag name="BLEND" val="0"/>
  <p:tag name="TRANSPARENT" val="0"/>
  <p:tag name="TBUG" val="0"/>
  <p:tag name="ALLOWFS" val="0"/>
  <p:tag name="ORIGWIDTH" val="256"/>
  <p:tag name="PICTUREFILESIZE" val="37828"/>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rlc}&#10;{\bf w}^{t+1} \,\,= \,\,\displaystyle{\min_{{\bf w}, \xi,&#10;\mathbf{\eta}^i}} &amp; \displaystyle{\frac{1}{2}} \| {\bf w} - {\bf w}^t&#10;\|_2^2 + \displaystyle{\frac{\lambda}{2}} \, \xi^2 +&#10;\displaystyle{\frac{\mu}{2} \sum_{i = 1}^m} \, \| \mathbf{\eta}^i \|_2^2 &amp;\\&#10;\textrm{subject to} &amp; y_t {\bf w}^\prime {\bf x}^t - 1 + \xi \geq 0, &amp; (\alpha)\\[3pt]&#10;&amp; D_i^\prime {\bf u}^{i, t} + z_i {\bf w} + \mathbf{\eta}^i = 0, \,\,i =&#10;1,...,m. &amp; (\mathbf{\beta}^i)&#10;\end{array}&#10;\]&#10;}&#10;\end{document}&#10;"/>
  <p:tag name="FILENAME" val="TP_tmp"/>
  <p:tag name="FORMAT" val="emf"/>
  <p:tag name="RES" val="1200"/>
  <p:tag name="BLEND" val="0"/>
  <p:tag name="TRANSPARENT" val="0"/>
  <p:tag name="TBUG" val="0"/>
  <p:tag name="ALLOWFS" val="0"/>
  <p:tag name="ORIGWIDTH" val="256"/>
  <p:tag name="PICTUREFILESIZE" val="37828"/>
</p:tagLst>
</file>

<file path=ppt/tags/tag54.xml><?xml version="1.0" encoding="utf-8"?>
<p:tagLst xmlns:a="http://schemas.openxmlformats.org/drawingml/2006/main" xmlns:r="http://schemas.openxmlformats.org/officeDocument/2006/relationships" xmlns:p="http://schemas.openxmlformats.org/presentationml/2006/main">
  <p:tag name="TEXPOINT" val="template"/>
  <p:tag name="SOURCE" val="TPT1  equation {\bf r}^{i, t}  template TPT1  env TPENV1  fore 49407  back 0  eqnno 3"/>
  <p:tag name="FILENAME" val="TP_tmp"/>
  <p:tag name="ORIGWIDTH" val="15"/>
  <p:tag name="PICTUREFILESIZE" val="1660"/>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rlc}&#10;{\bf w}^{t+1} \,\,= \,\,\displaystyle{\min_{{\bf w}, \xi,&#10;\mathbf{\eta}^i}} &amp; \displaystyle{\frac{1}{2}} \| {\bf w} - {\bf w}^t&#10;\|_2^2 + \displaystyle{\frac{\lambda}{2}} \, \xi^2 +&#10;\displaystyle{\frac{\mu}{2} \sum_{i = 1}^m} \, \| \mathbf{\eta}^i \|_2^2 &amp;\\&#10;\textrm{subject to} &amp; y_t {\bf w}^\prime {\bf x}^t - 1 + \xi \geq 0, &amp; (\alpha)\\[3pt]&#10;&amp; D_i^\prime {\bf u}^{i, t} + z_i {\bf w} + \mathbf{\eta}^i = 0, \,\,i =&#10;1,...,m. &amp; (\mathbf{\beta}^i)&#10;\end{array}&#10;\]&#10;}&#10;\end{document}&#10;"/>
  <p:tag name="FILENAME" val="TP_tmp"/>
  <p:tag name="FORMAT" val="emf"/>
  <p:tag name="RES" val="1200"/>
  <p:tag name="BLEND" val="0"/>
  <p:tag name="TRANSPARENT" val="0"/>
  <p:tag name="TBUG" val="0"/>
  <p:tag name="ALLOWFS" val="0"/>
  <p:tag name="ORIGWIDTH" val="256"/>
  <p:tag name="PICTUREFILESIZE" val="37828"/>
</p:tagLst>
</file>

<file path=ppt/tags/tag56.xml><?xml version="1.0" encoding="utf-8"?>
<p:tagLst xmlns:a="http://schemas.openxmlformats.org/drawingml/2006/main" xmlns:r="http://schemas.openxmlformats.org/officeDocument/2006/relationships" xmlns:p="http://schemas.openxmlformats.org/presentationml/2006/main">
  <p:tag name="TEXPOINT" val="template"/>
  <p:tag name="SOURCE" val="TPT1  equation {\bf r}^{i, t}  template TPT1  env TPENV1  fore 49407  back 0  eqnno 3"/>
  <p:tag name="FILENAME" val="TP_tmp"/>
  <p:tag name="ORIGWIDTH" val="15"/>
  <p:tag name="PICTUREFILESIZE" val="1660"/>
</p:tagLst>
</file>

<file path=ppt/tags/tag57.xml><?xml version="1.0" encoding="utf-8"?>
<p:tagLst xmlns:a="http://schemas.openxmlformats.org/drawingml/2006/main" xmlns:r="http://schemas.openxmlformats.org/officeDocument/2006/relationships" xmlns:p="http://schemas.openxmlformats.org/presentationml/2006/main">
  <p:tag name="TEXPOINT" val="template"/>
  <p:tag name="SOURCE" val="TPT1  equation {\bf r}^t = \displaystyle{ \frac{1}{m} \sum_{i=1}^m} \,\, {\bf r}^{i, t}  template TPT1  env TPENV1  fore 16777215  back 0  eqnno 7"/>
  <p:tag name="FILENAME" val="TP_tmp"/>
  <p:tag name="ORIGWIDTH" val="67"/>
  <p:tag name="PICTUREFILESIZE" val="6044"/>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newcommand{\w}{\mathbf{w}}&#10;\newcommand{\bfd}{\mathbf{d}}&#10;\newcommand{\bfr}{\mathbf{r}}&#10;\newcommand{\bfu}{\mathbf{u}}&#10;\newcommand{\bfx}{\mathbf{x}}&#10;&#10;\definecolor{m1}{rgb}{1, 0.753, 0}&#10;\begin{document}&#10;{\color{white} \noindent For $\lambda$, $\mu&gt; 0$, and&#10;advice-estimate $\bfr^t$, the hypothesis update is&#10;\[&#10;\w^{t+1} \,\, = \,\,\nu \, (\w^t + {\color{m1} \alpha_t} y_t \bfx^t)&#10;+ (1 - \nu) \, {\bfr^t},&#10;\]&#10;\[&#10;{\color{m1} \alpha_t} = \left(\displaystyle{\frac{1}{\lambda}} + \nu&#10;\| \bfx^t \|^2\right)^{-1} \cdot \max \, \left( \,\, 1 - \nu \,&#10;y_t{\w^t}^\prime\bfx^t - (1-\nu) \, y_t{\bfr^t}^\prime  \bfx^t \,\,&#10;, \,\, 0\right).&#10;\]&#10;}&#10;\end{document}&#10;"/>
  <p:tag name="FILENAME" val="TP_tmp"/>
  <p:tag name="FORMAT" val="emf"/>
  <p:tag name="RES" val="1200"/>
  <p:tag name="BLEND" val="0"/>
  <p:tag name="TRANSPARENT" val="0"/>
  <p:tag name="TBUG" val="0"/>
  <p:tag name="ALLOWFS" val="0"/>
  <p:tag name="ORIGWIDTH" val="321"/>
  <p:tag name="PICTUREFILESIZE" val="41960"/>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newcommand{\w}{\mathbf{w}}&#10;\newcommand{\bfd}{\mathbf{d}}&#10;\newcommand{\bfr}{\mathbf{r}}&#10;\newcommand{\bfu}{\mathbf{u}}&#10;\newcommand{\bfx}{\mathbf{x}}&#10;&#10;\definecolor{m1}{rgb}{1, 0.753, 0}&#10;\begin{document}&#10;{\color{white} \noindent For $\lambda$, $\mu&gt; 0$, and&#10;advice-estimate $\bfr^t$, the hypothesis update is&#10;\[&#10;\w^{t+1} \,\, = \,\,\nu \, (\w^t + {\color{m1} \alpha_t} y_t \bfx^t)&#10;+ (1 - \nu) \, {\bfr^t},&#10;\]&#10;\[&#10;{\color{m1} \alpha_t} = \left(\displaystyle{\frac{1}{\lambda}} + \nu&#10;\| \bfx^t \|^2\right)^{-1} \cdot \max \, \left( \,\, 1 - \nu \,&#10;y_t{\w^t}^\prime\bfx^t - (1-\nu) \, y_t{\bfr^t}^\prime  \bfx^t \,\,&#10;, \,\, 0\right).&#10;\]&#10;}&#10;\end{document}&#10;"/>
  <p:tag name="FILENAME" val="TP_tmp"/>
  <p:tag name="FORMAT" val="emf"/>
  <p:tag name="RES" val="1200"/>
  <p:tag name="BLEND" val="0"/>
  <p:tag name="TRANSPARENT" val="0"/>
  <p:tag name="TBUG" val="0"/>
  <p:tag name="ALLOWFS" val="0"/>
  <p:tag name="ORIGWIDTH" val="321"/>
  <p:tag name="PICTUREFILESIZE" val="4196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begin{array}{cr}&#10;\min &amp; \displaystyle{\frac{1}{2}} \| {\bf w} \|^2 + \, \lambda \, {\bf e}^\prime {\bf \xi} \hspace{0.3in}\\[5pt]&#10;\textrm{sub. to} &amp; Y(X{\bf w} - b {\bf e}) + \mathbf{\xi} \geq {\bf e}, \\[5pt]&#10;&amp; \mathbf{\xi} \geq 0.&#10;\end{array}&#10;\]&#10;}&#10;\end{document}&#10;"/>
  <p:tag name="FILENAME" val="TP_tmp"/>
  <p:tag name="FORMAT" val="emf"/>
  <p:tag name="RES" val="1200"/>
  <p:tag name="BLEND" val="0"/>
  <p:tag name="TRANSPARENT" val="0"/>
  <p:tag name="TBUG" val="0"/>
  <p:tag name="ALLOWFS" val="0"/>
  <p:tag name="ORIGWIDTH" val="137"/>
  <p:tag name="PICTUREFILESIZE" val="14524"/>
</p:tagLst>
</file>

<file path=ppt/tags/tag60.xml><?xml version="1.0" encoding="utf-8"?>
<p:tagLst xmlns:a="http://schemas.openxmlformats.org/drawingml/2006/main" xmlns:r="http://schemas.openxmlformats.org/officeDocument/2006/relationships" xmlns:p="http://schemas.openxmlformats.org/presentationml/2006/main">
  <p:tag name="TEXPOINT" val="template"/>
  <p:tag name="SOURCE" val="TPT1  equation \nu = \displaystyle{\frac{1}{1+m\mu}}  template TPT1  env TPENV1  fore 49407  back 0  eqnno 4"/>
  <p:tag name="FILENAME" val="TP_tmp"/>
  <p:tag name="ORIGWIDTH" val="54"/>
  <p:tag name="PICTUREFILESIZE" val="2544"/>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newcommand{\w}{\mathbf{w}}&#10;\newcommand{\bfd}{\mathbf{d}}&#10;\newcommand{\bfr}{\mathbf{r}}&#10;\newcommand{\bfu}{\mathbf{u}}&#10;\newcommand{\bfx}{\mathbf{x}}&#10;&#10;\definecolor{m1}{rgb}{1, 0.753, 0}&#10;\begin{document}&#10;{\color{white} \noindent For $\lambda$, $\mu&gt; 0$, and&#10;advice-estimate $\bfr^t$, the hypothesis update is&#10;\[&#10;\w^{t+1} \,\, = \,\,\nu \, (\w^t + {\color{m1} \alpha_t} y_t \bfx^t)&#10;+ (1 - \nu) \, {\bfr^t},&#10;\]&#10;\[&#10;{\color{m1} \alpha_t} = \left(\displaystyle{\frac{1}{\lambda}} + \nu&#10;\| \bfx^t \|^2\right)^{-1} \cdot \max \, \left( \,\, 1 - \nu \,&#10;y_t{\w^t}^\prime\bfx^t - (1-\nu) \, y_t{\bfr^t}^\prime  \bfx^t \,\,&#10;, \,\, 0\right).&#10;\]&#10;}&#10;\end{document}&#10;"/>
  <p:tag name="FILENAME" val="TP_tmp"/>
  <p:tag name="FORMAT" val="emf"/>
  <p:tag name="RES" val="1200"/>
  <p:tag name="BLEND" val="0"/>
  <p:tag name="TRANSPARENT" val="0"/>
  <p:tag name="TBUG" val="0"/>
  <p:tag name="ALLOWFS" val="0"/>
  <p:tag name="ORIGWIDTH" val="321"/>
  <p:tag name="PICTUREFILESIZE" val="41960"/>
</p:tagLst>
</file>

<file path=ppt/tags/tag62.xml><?xml version="1.0" encoding="utf-8"?>
<p:tagLst xmlns:a="http://schemas.openxmlformats.org/drawingml/2006/main" xmlns:r="http://schemas.openxmlformats.org/officeDocument/2006/relationships" xmlns:p="http://schemas.openxmlformats.org/presentationml/2006/main">
  <p:tag name="TEXPOINT" val="template"/>
  <p:tag name="SOURCE" val="TPT1  equation \nu = \displaystyle{\frac{1}{1+m\mu}}  template TPT1  env TPENV1  fore 49407  back 0  eqnno 4"/>
  <p:tag name="FILENAME" val="TP_tmp"/>
  <p:tag name="ORIGWIDTH" val="54"/>
  <p:tag name="PICTUREFILESIZE" val="2544"/>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color{m1} \xi}, {\bf u}^i, \mathbf{\eta}^i, \zeta_i \geq 0,&#10;{\color{m1} \bf w}}} &amp; {\color{m1} \displaystyle{\frac{1}{2}} \|&#10;{\bf w} - {\bf w}^t\|^2} + \displaystyle{\frac{1}{2} \, \sum_{i =&#10;1}^m} \, \| {\bf u}^i - {\bf u}^{i, t}\|^2 + {\color{m1}&#10;\displaystyle{\frac{\lambda}{2}} \, \xi^2} +&#10;\displaystyle{\frac{\mu}{2} \, \sum_{i = 1}^m} \, \left( \|&#10;\mathbf{\eta}^i \|^2 + \zeta_i^2 \right),\\ [10pt]&#10;\textrm{subject to} &amp; {\color{m1} y_t {\bf w}^\prime {\bf x}^t - 1 + \xi \geq 0}, \\&#10;[3pt] &amp; \hspace{-0.1in} \left. \begin{array}{r} D_i^\prime {\bf u}^i&#10;+&#10;z_i {\bf w} + \mathbf{\eta}^i = 0\\ [3pt]-{{\bf d}^i}^\prime {\bf u}^i - 1 + \zeta_i \geq 0\\&#10;[3pt] {\bf u}^i \geq 0 \end{array} \right\} \, \, i = 1,...,m.&#10;\end{array}&#10;\]&#10;}&#10;\end{document}&#10;"/>
  <p:tag name="FILENAME" val="TP_tmp"/>
  <p:tag name="FORMAT" val="emf"/>
  <p:tag name="RES" val="1200"/>
  <p:tag name="BLEND" val="0"/>
  <p:tag name="TRANSPARENT" val="0"/>
  <p:tag name="TBUG" val="0"/>
  <p:tag name="ALLOWFS" val="0"/>
  <p:tag name="ORIGWIDTH" val="341"/>
  <p:tag name="PICTUREFILESIZE" val="55404"/>
</p:tagLst>
</file>

<file path=ppt/tags/tag64.xml><?xml version="1.0" encoding="utf-8"?>
<p:tagLst xmlns:a="http://schemas.openxmlformats.org/drawingml/2006/main" xmlns:r="http://schemas.openxmlformats.org/officeDocument/2006/relationships" xmlns:p="http://schemas.openxmlformats.org/presentationml/2006/main">
  <p:tag name="TEXPOINT" val="template"/>
  <p:tag name="SOURCE" val="TPT1  equation {\bf w} = {\bf w}^{t+1}  template TPT1  env TPENV1  fore 16777215  back 0  eqnno 5"/>
  <p:tag name="FILENAME" val="TP_tmp"/>
  <p:tag name="ORIGWIDTH" val="46"/>
  <p:tag name="PICTUREFILESIZE" val="3064"/>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bf u}^i, \mathbf{\eta}^i, \zeta_i \geq 0,&#10;}} &amp; \displaystyle{\frac{1}{2} \, \sum_{i = 1}^m} \, \| {\bf u}^i -&#10;{\bf u}^{i, t}\|^2 + \displaystyle{\frac{\mu}{2} \, \sum_{i = 1}^m}&#10;\, \left( \| \mathbf{\eta}^i \|^2 + \zeta_i^2 \right),\\ [10pt]&#10;\textrm{subject to} &amp; \hspace{-0.1in} \left. \begin{array}{r}&#10;D_i^\prime {\bf u}^i +&#10;z_i {\bf w}^{t+1} + \mathbf{\eta}^i = 0\\ [3pt]-{{\bf d}^i}^\prime {\bf u}^i - 1 + \zeta_i \geq 0\\&#10;[3pt] {\bf u}^i \geq 0 \end{array} \right\} \, \, i = 1,...,m.&#10;\end{array}&#10;\]&#10;}&#10;\end{document}&#10;"/>
  <p:tag name="FILENAME" val="TP_tmp"/>
  <p:tag name="FORMAT" val="emf"/>
  <p:tag name="RES" val="1200"/>
  <p:tag name="BLEND" val="0"/>
  <p:tag name="TRANSPARENT" val="0"/>
  <p:tag name="TBUG" val="0"/>
  <p:tag name="ALLOWFS" val="0"/>
  <p:tag name="ORIGWIDTH" val="233"/>
  <p:tag name="PICTUREFILESIZE" val="42636"/>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definecolor{m1}{rgb}{1, 0.753, 0}&#10;\begin{document}&#10;{\color{white}&#10;\[&#10;\begin{array}{cl}&#10;\displaystyle{\min_{{\bf u}^i, \mathbf{\eta}^i, \zeta_i \geq 0,&#10;}} &amp; \displaystyle{\frac{1}{2} \, \sum_{i = 1}^m} \, \| {\bf u}^i -&#10;{\bf u}^{i, t}\|^2 + \displaystyle{\frac{\mu}{2} \, \sum_{i = 1}^m}&#10;\, \left( \| \mathbf{\eta}^i \|^2 + \zeta_i^2 \right),\\ [10pt]&#10;\textrm{subject to} &amp; \hspace{-0.1in} \left. \begin{array}{r}&#10;D_i^\prime {\bf u}^i +&#10;z_i {\bf w}^{t+1} + \mathbf{\eta}^i = 0\\ [3pt]-{{\bf d}^i}^\prime {\bf u}^i - 1 + \zeta_i \geq 0\\&#10;[3pt] {\bf u}^i \geq 0 \end{array} \right\} \, \, i = 1,...,m.&#10;\end{array}&#10;\]&#10;}&#10;\end{document}&#10;"/>
  <p:tag name="FILENAME" val="TP_tmp"/>
  <p:tag name="FORMAT" val="emf"/>
  <p:tag name="RES" val="1200"/>
  <p:tag name="BLEND" val="0"/>
  <p:tag name="TRANSPARENT" val="0"/>
  <p:tag name="TBUG" val="0"/>
  <p:tag name="ALLOWFS" val="0"/>
  <p:tag name="ORIGWIDTH" val="233"/>
  <p:tag name="PICTUREFILESIZE" val="42636"/>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newcommand{\w}{\mathbf{w}}&#10;\newcommand{\bfd}{\mathbf{d}}&#10;\newcommand{\bfr}{\mathbf{r}}&#10;\newcommand{\bfu}{\mathbf{u}}&#10;\newcommand{\bfx}{\mathbf{x}}&#10;\newcommand{\etab}{\mathbf{\eta}}&#10;\newcommand{\betab}{\mathbf{\beta}}&#10;\newcommand{\taub}{\mathbf{\tau}}&#10;&#10;\definecolor{m1}{rgb}{1, 0.753, 0}&#10;\begin{document}&#10;{\color{white} \[&#10;\begin{array}{rll}&#10;\bfu^{i, t+1} = \displaystyle{\min_{\bfu^i, \etab, \zeta}} &amp;&#10;\displaystyle{\frac{1}{2}} \,  \| \bfu^i - \bfu^{i, t} \|^2 +&#10;\displaystyle{\frac{\mu}{2}} \, \left( \| \etab^i&#10;\|_2^2 + \zeta_i^2 \right) &amp; \\&#10;\textrm{subject to} &amp; D_i^\prime \bfu^i + z_i \w^{t+1} + \etab^i = 0, &amp;&#10;(\betab^i) \\ [5pt] &amp; -{\bfd^i}^\prime \bfu^i - 1 + \zeta_i \geq 0,&#10;&amp; (\gamma_i) \\ [5pt] &amp; \bfu^i \geq 0. &amp; (\taub^i)&#10;\end{array}&#10;\]&#10;}&#10;\end{document}&#10;"/>
  <p:tag name="FILENAME" val="TP_tmp"/>
  <p:tag name="FORMAT" val="emf"/>
  <p:tag name="RES" val="1200"/>
  <p:tag name="BLEND" val="0"/>
  <p:tag name="TRANSPARENT" val="0"/>
  <p:tag name="TBUG" val="0"/>
  <p:tag name="ALLOWFS" val="0"/>
  <p:tag name="ORIGWIDTH" val="237"/>
  <p:tag name="PICTUREFILESIZE" val="41464"/>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newcommand{\w}{\mathbf{w}}&#10;\newcommand{\bfd}{\mathbf{d}}&#10;\newcommand{\bfr}{\mathbf{r}}&#10;\newcommand{\bfu}{\mathbf{u}}&#10;\newcommand{\bfx}{\mathbf{x}}&#10;\newcommand{\etab}{\mathbf{\eta}}&#10;\newcommand{\betab}{\mathbf{\beta}}&#10;\newcommand{\taub}{\mathbf{\tau}}&#10;&#10;\definecolor{m1}{rgb}{1, 0.753, 0}&#10;\begin{document}&#10;{\color{white} \[&#10;\begin{array}{rll}&#10;\bfu^{i, t+1} = \displaystyle{\min_{\bfu^i, \etab, \zeta}} &amp;&#10;\displaystyle{\frac{1}{2}} \,  \| \bfu^i - \bfu^{i, t} \|^2 +&#10;\displaystyle{\frac{\mu}{2}} \, \left( \| \etab^i&#10;\|_2^2 + \zeta_i^2 \right) &amp; \\&#10;\textrm{subject to} &amp; D_i^\prime \bfu^i + z_i \w^{t+1} + \etab^i = 0, &amp;&#10;(\betab^i) \\ [5pt] &amp; -{\bfd^i}^\prime \bfu^i - 1 + \zeta_i \geq 0,&#10;&amp; (\gamma_i) \\ [5pt] &amp; \bfu^i \geq 0. &amp; (\taub^i)&#10;\end{array}&#10;\]&#10;}&#10;\end{document}&#10;"/>
  <p:tag name="FILENAME" val="TP_tmp"/>
  <p:tag name="FORMAT" val="emf"/>
  <p:tag name="RES" val="1200"/>
  <p:tag name="BLEND" val="0"/>
  <p:tag name="TRANSPARENT" val="0"/>
  <p:tag name="TBUG" val="0"/>
  <p:tag name="ALLOWFS" val="0"/>
  <p:tag name="ORIGWIDTH" val="237"/>
  <p:tag name="PICTUREFILESIZE" val="41464"/>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newcommand{\w}{\mathbf{w}}&#10;\newcommand{\bfd}{\mathbf{d}}&#10;\newcommand{\bfg}{\mathbf{g}}&#10;\newcommand{\bfr}{\mathbf{r}}&#10;\newcommand{\bfu}{\mathbf{u}}&#10;\newcommand{\bfx}{\mathbf{x}}&#10;\newcommand{\etab}{\mathbf{\eta}}&#10;\newcommand{\betab}{\mathbf{\beta}}&#10;\newcommand{\taub}{\mathbf{\tau}}&#10;&#10;\definecolor{m1}{rgb}{1, 0.753, 0}&#10;\begin{document}&#10;{\color{white} \noindent For $\mu &gt; 0$, and current hypothesis&#10;$\w^{t+1}$, for each advice set, $i = 1, ..., m$, the update rule is&#10;given by&#10;\[&#10;\bfu^{i, t+1} \,\, = \,\, \max \left( \bfu^{i, t} + D_i {\color{m1}&#10;\betab^i} - \bfd^i \, {\color{m1} \gamma_i}, \,\, 0 \right),&#10;\]&#10;\[&#10;{\color{m1} \left[ \begin{array}{c} \betab^i\\&#10;\gamma_i \end{array} \right]} = \left[ \begin{array}{cc}&#10;-(D_i^\prime D_i + \frac{1}{\mu} I_n) &amp; D_i^\prime \bfd^i \\ [10pt]&#10;{\bfd^i}^\prime D_i &amp; -({\bfd^i}^\prime \bfd^i + \frac{1}{\mu})&#10;\end{array} \right]^{-1} \, \left[&#10;\begin{array}{c} D_i^\prime \bfu^{i, t} + z_i\w^{t+1} \\ [0.2in]&#10;-{\bfd^i}^\prime \bfu^{i, t} - 1&#10;\end{array} \right]&#10;\] }&#10;\end{document}&#10;"/>
  <p:tag name="FILENAME" val="TP_tmp"/>
  <p:tag name="FORMAT" val="emf"/>
  <p:tag name="RES" val="1200"/>
  <p:tag name="BLEND" val="0"/>
  <p:tag name="TRANSPARENT" val="0"/>
  <p:tag name="TBUG" val="0"/>
  <p:tag name="ALLOWFS" val="0"/>
  <p:tag name="ORIGWIDTH" val="347"/>
  <p:tag name="PICTUREFILESIZE" val="58012"/>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D {\bf x} \leq {\bf d} \, \Rightarrow \, {\bf w}^\prime {\bf x} \geq b  template TPT1  env TPENV1  fore 16777215  back 0  eqnno 1"/>
  <p:tag name="FILENAME" val="TP_tmp"/>
  <p:tag name="ORIGWIDTH" val="90"/>
  <p:tag name="PICTUREFILESIZE" val="5468"/>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newcommand{\w}{\mathbf{w}}&#10;\newcommand{\bfd}{\mathbf{d}}&#10;\newcommand{\bfg}{\mathbf{g}}&#10;\newcommand{\bfr}{\mathbf{r}}&#10;\newcommand{\bfu}{\mathbf{u}}&#10;\newcommand{\bfx}{\mathbf{x}}&#10;\newcommand{\etab}{\mathbf{\eta}}&#10;\newcommand{\betab}{\mathbf{\beta}}&#10;\newcommand{\taub}{\mathbf{\tau}}&#10;&#10;\definecolor{m1}{rgb}{1, 0.753, 0}&#10;\begin{document}&#10;{\color{white} \noindent For $\mu &gt; 0$, and current hypothesis&#10;$\w^{t+1}$, for each advice set, $i = 1, ..., m$, the update rule is&#10;given by&#10;\[&#10;\bfu^{i, t+1} \,\, = \,\, \max \left( \bfu^{i, t} + D_i {\color{m1}&#10;\betab^i} - \bfd^i \, {\color{m1} \gamma_i}, \,\, 0 \right),&#10;\]&#10;\[&#10;{\color{m1} \left[ \begin{array}{c} \betab^i\\&#10;\gamma_i \end{array} \right]} = \left[ \begin{array}{cc}&#10;-(D_i^\prime D_i + \frac{1}{\mu} I_n) &amp; D_i^\prime \bfd^i \\ [10pt]&#10;{\bfd^i}^\prime D_i &amp; -({\bfd^i}^\prime \bfd^i + \frac{1}{\mu})&#10;\end{array} \right]^{-1} \, \left[&#10;\begin{array}{c} D_i^\prime \bfu^{i, t} + z_i\w^{t+1} \\ [0.2in]&#10;-{\bfd^i}^\prime \bfu^{i, t} - 1&#10;\end{array} \right]&#10;\] }&#10;\end{document}&#10;"/>
  <p:tag name="FILENAME" val="TP_tmp"/>
  <p:tag name="FORMAT" val="emf"/>
  <p:tag name="RES" val="1200"/>
  <p:tag name="BLEND" val="0"/>
  <p:tag name="TRANSPARENT" val="0"/>
  <p:tag name="TBUG" val="0"/>
  <p:tag name="ALLOWFS" val="0"/>
  <p:tag name="ORIGWIDTH" val="347"/>
  <p:tag name="PICTUREFILESIZE" val="58012"/>
</p:tagLst>
</file>

<file path=ppt/tags/tag7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s}^i = \beta^i / \gamma_i  template TPT1  env TPENV1  fore 16777215  back 0  eqnno 10"/>
  <p:tag name="FILENAME" val="TP_tmp"/>
  <p:tag name="ORIGWIDTH" val="45"/>
  <p:tag name="PICTUREFILESIZE" val="4064"/>
</p:tagLst>
</file>

<file path=ppt/tags/tag72.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bf x} \leq {\bf d}^i  template TPT1  env TPENV1  fore 16777215  back 0  eqnno 13"/>
  <p:tag name="FILENAME" val="TP_tmp"/>
  <p:tag name="ORIGWIDTH" val="42"/>
  <p:tag name="PICTUREFILESIZE" val="3468"/>
</p:tagLst>
</file>

<file path=ppt/tags/tag73.xml><?xml version="1.0" encoding="utf-8"?>
<p:tagLst xmlns:a="http://schemas.openxmlformats.org/drawingml/2006/main" xmlns:r="http://schemas.openxmlformats.org/officeDocument/2006/relationships" xmlns:p="http://schemas.openxmlformats.org/presentationml/2006/main">
  <p:tag name="TEXPOINT" val="template"/>
  <p:tag name="SOURCE" val="TPT1  equation {\bf s}^i  template TPT1  env TPENV1  fore 16777215  back 0  eqnno 10"/>
  <p:tag name="FILENAME" val="TP_tmp"/>
  <p:tag name="ORIGWIDTH" val="9"/>
  <p:tag name="PICTUREFILESIZE" val="1468"/>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newtheorem{update}{Update Rule}&#10;\usepackage{algorithm}&#10;\usepackage{algpseudocode}&#10;&#10;\newcommand{\w}{\mathbf{w}}&#10;\newcommand{\bfd}{\mathbf{d}}&#10;\newcommand{\bfg}{\mathbf{g}}&#10;\newcommand{\bfr}{\mathbf{r}}&#10;\newcommand{\bfu}{\mathbf{u}}&#10;\newcommand{\bfx}{\mathbf{x}}&#10;\newcommand{\etab}{\mathbf{\eta}}&#10;\newcommand{\betab}{\mathbf{\beta}}&#10;\newcommand{\taub}{\mathbf{\tau}}&#10;&#10;\definecolor{m1}{rgb}{1, 0.753, 0}&#10;\definecolor{m2}{rgb}{0.467, 0.576, 0.235}&#10;\begin{document}&#10;\begin{algorithm}[t]&#10;{\color{white} \small \caption{The Passive-Aggressive Adviceptron&#10;Algorithm} \label{algo: fixed advice}  \small&#10;\begin{algorithmic}[1]&#10;\State {\color{m1} \bf input:} data $(\bfx^t, y_t)_{t=1}^T$, advice&#10;sets $(D_i,&#10;\bfd^i, z_i)_{i=1}^m$, parameters $\lambda, \, \mu &gt; 0$%&#10;\State {\color{m1} \bf initialize: } $\bfu^{i, 1} = 0$, $\w^1 = 0$%&#10;\State {\color{m1} \bf let: } $\nu = 1/(1 + m \mu)$%&#10;\vspace{0.1in}&#10;\For{$(\bfx^t, \, y_t)$}%&#10;\State predict label $\hat y_t = \textrm{sign}({\w^t}^\prime \bfx^t)$%&#10;\State receive correct label $y_t$ %&#10;\State {\color{m1} suffer loss}&#10;\[&#10;\ell_t = \max \left( \, 1 - \nu y_t {\w^t}^\prime \bfx^t - (1-\nu) y_t&#10;{{\bfr^t}}^\prime \bfx^t, \,\, 0 \, \right)&#10;\]&#10;\State {\color{m1} update hypothesis using $\bfu^{i, t}$}&#10;\[&#10;\alpha = \ell_t / (\frac{1}{\lambda} + \nu \| \bfx^t \|^2 ),&#10;\,\,\,\,\, \w^{t+1} = \nu \, (\, \w^t + \alpha \, y_t \bfx^t \, )+&#10;(1 - \nu) \, {\bfr^t}&#10;\]%&#10;\State {\color{m1} update advice variables using $\w^{t+1}$}&#10;\[&#10;( \betab^i, \, \gamma_i) = H^{-1}_i \bfg^i,\,\,\,\,\, \bfu^{i, t+1}&#10; = \left( \bfu^{i, t} + D_i \betab^i - \bfd^i \gamma_i \right)_+&#10;\]&#10;\EndFor&#10;\end{algorithmic}&#10;}&#10;\end{algorithm}&#10;\end{document}&#10;"/>
  <p:tag name="FILENAME" val="TP_tmp"/>
  <p:tag name="FORMAT" val="emf"/>
  <p:tag name="RES" val="1200"/>
  <p:tag name="BLEND" val="0"/>
  <p:tag name="TRANSPARENT" val="0"/>
  <p:tag name="TBUG" val="0"/>
  <p:tag name="ALLOWFS" val="0"/>
  <p:tag name="ORIGWIDTH" val="347"/>
  <p:tag name="PICTUREFILESIZE" val="110988"/>
</p:tagLst>
</file>

<file path=ppt/tags/tag75.xml><?xml version="1.0" encoding="utf-8"?>
<p:tagLst xmlns:a="http://schemas.openxmlformats.org/drawingml/2006/main" xmlns:r="http://schemas.openxmlformats.org/officeDocument/2006/relationships" xmlns:p="http://schemas.openxmlformats.org/presentationml/2006/main">
  <p:tag name="TEXPOINT" val="template"/>
  <p:tag name="SOURCE" val="TPT1  equation ({\tt BMI} \geq 30) \land ({\tt bloodglucose} \geq 126) \Rightarrow {\tt diabetes}  template TPT1  env TPENV1  fore 16777215  back 0  eqnno 14"/>
  <p:tag name="FILENAME" val="TP_tmp"/>
  <p:tag name="ORIGWIDTH" val="215"/>
  <p:tag name="PICTUREFILESIZE" val="8368"/>
</p:tagLst>
</file>

<file path=ppt/tags/tag76.xml><?xml version="1.0" encoding="utf-8"?>
<p:tagLst xmlns:a="http://schemas.openxmlformats.org/drawingml/2006/main" xmlns:r="http://schemas.openxmlformats.org/officeDocument/2006/relationships" xmlns:p="http://schemas.openxmlformats.org/presentationml/2006/main">
  <p:tag name="TEXPOINT" val="template"/>
  <p:tag name="SOURCE" val="TPT1  equation ({\tt BMI} \leq 25) \land ({\tt bloodglucose} \leq 100) \Rightarrow \neg {\tt diabetes}  template TPT1  env TPENV1  fore 16777215  back 0  eqnno 14"/>
  <p:tag name="FILENAME" val="TP_tmp"/>
  <p:tag name="ORIGWIDTH" val="222"/>
  <p:tag name="PICTUREFILESIZE" val="8464"/>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10;\begin{table}[t]&#10;{\color{white}&#10;\begin{center}&#10;\begin{tabular}{lr@{\hspace{0.2in}}c@{\hspace{0.2in}}c}&#10;%\begin{tabular}{| p{3cm} | p{2cm} |p{3cm}| p{3cm}|}&#10;    \hline&#10;       &amp; &amp; \#pieces of      &amp;  \#pieces of  \\&#10;      Class    &amp;  \#isolates &amp; Positive Advice &amp;  Negative Advice \\ \hline&#10;    East-Asian &amp;4924&amp;1&amp;1\\&#10;    East-African-Indian &amp;1469&amp;2&amp;4\\&#10;    Euro-American &amp; 25161&amp;1&amp;2\\&#10;    Indo-Oceanic&amp; 5309&amp;5&amp;5\\&#10;    \emph{M. africanum}&amp;154&amp;1&amp;3\\&#10;    \emph{M. bovis  }&amp;693&amp;1&amp;3\\ \hline&#10;\end{tabular}&#10;\end{center}&#10;}&#10;\end{table}&#10;\end{document}&#10;"/>
  <p:tag name="FILENAME" val="TP_tmp"/>
  <p:tag name="FORMAT" val="emf"/>
  <p:tag name="RES" val="1200"/>
  <p:tag name="BLEND" val="0"/>
  <p:tag name="TRANSPARENT" val="0"/>
  <p:tag name="TBUG" val="0"/>
  <p:tag name="ALLOWFS" val="0"/>
  <p:tag name="ORIGWIDTH" val="321"/>
  <p:tag name="PICTUREFILESIZE" val="18904"/>
</p:tagLst>
</file>

<file path=ppt/tags/tag78.xml><?xml version="1.0" encoding="utf-8"?>
<p:tagLst xmlns:a="http://schemas.openxmlformats.org/drawingml/2006/main" xmlns:r="http://schemas.openxmlformats.org/officeDocument/2006/relationships" xmlns:p="http://schemas.openxmlformats.org/presentationml/2006/main">
  <p:tag name="TEXPOINT" val="template"/>
  <p:tag name="SOURCE" val="TPT1  equation {\tt MIRU24 &gt; 1}  template TPT1  env TPENV1  fore 16777215  back 0  eqnno 1"/>
  <p:tag name="FILENAME" val="TP_tmp"/>
  <p:tag name="ORIGWIDTH" val="52"/>
  <p:tag name="PICTUREFILESIZE" val="2448"/>
</p:tagLst>
</file>

<file path=ppt/tags/tag79.xml><?xml version="1.0" encoding="utf-8"?>
<p:tagLst xmlns:a="http://schemas.openxmlformats.org/drawingml/2006/main" xmlns:r="http://schemas.openxmlformats.org/officeDocument/2006/relationships" xmlns:p="http://schemas.openxmlformats.org/presentationml/2006/main">
  <p:tag name="TEXPOINT" val="template"/>
  <p:tag name="SOURCE" val="TPT1  equation {\tt MIRU24 \leq 1}  template TPT1  env TPENV1  fore 16777215  back 0  eqnno 1"/>
  <p:tag name="FILENAME" val="TP_tmp"/>
  <p:tag name="ORIGWIDTH" val="52"/>
  <p:tag name="PICTUREFILESIZE" val="244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left\{ \begin{array}{l}&#10;\hspace{0.09in}D^\prime {\bf u} + {\bf w} = 0, \,\, \\&#10;-{\bf d}^\prime {\bf u} - b \,\,\,\geq 0, \,\,\\&#10;\hspace{0.23in} {\bf u} \hspace{0.3in} \geq 0 \end{array} \right\}&#10;\]&#10;}&#10;\end{document}&#10;"/>
  <p:tag name="FILENAME" val="TP_tmp"/>
  <p:tag name="FORMAT" val="emf"/>
  <p:tag name="RES" val="1200"/>
  <p:tag name="BLEND" val="0"/>
  <p:tag name="TRANSPARENT" val="0"/>
  <p:tag name="TBUG" val="0"/>
  <p:tag name="ALLOWFS" val="0"/>
  <p:tag name="ORIGWIDTH" val="68"/>
  <p:tag name="PICTUREFILESIZE" val="11256"/>
</p:tagLst>
</file>

<file path=ppt/tags/tag80.xml><?xml version="1.0" encoding="utf-8"?>
<p:tagLst xmlns:a="http://schemas.openxmlformats.org/drawingml/2006/main" xmlns:r="http://schemas.openxmlformats.org/officeDocument/2006/relationships" xmlns:p="http://schemas.openxmlformats.org/presentationml/2006/main">
  <p:tag name="TEXPOINT" val="template"/>
  <p:tag name="SOURCE" val="TPT1  equation D {\bf x} \leq {\bf d} \, \Rightarrow \, {\bf w}^\prime {\bf x} \geq b  template TPT1  env TPENV1  fore 16777215  back 0  eqnno 1"/>
  <p:tag name="FILENAME" val="TP_tmp"/>
  <p:tag name="ORIGWIDTH" val="90"/>
  <p:tag name="PICTUREFILESIZE" val="5468"/>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left\{  \begin{array}{r}&#10;D {\bf x} - {\bf d} \,\tau \leq 0, \,\, \\&#10;{\bf w}^\prime {\bf x} - b\, \tau &lt; 0, \,\, \\&#10;-\tau &lt; 0 \,\, \end{array}&#10;\right\} &#10;\]&#10;}&#10;\end{document}&#10;"/>
  <p:tag name="FILENAME" val="TP_tmp"/>
  <p:tag name="FORMAT" val="emf"/>
  <p:tag name="RES" val="1200"/>
  <p:tag name="BLEND" val="0"/>
  <p:tag name="TRANSPARENT" val="0"/>
  <p:tag name="TBUG" val="0"/>
  <p:tag name="ALLOWFS" val="0"/>
  <p:tag name="ORIGWIDTH" val="64"/>
  <p:tag name="PICTUREFILESIZE" val="10948"/>
</p:tagLst>
</file>

<file path=ppt/tags/tag82.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 \tau).  template TPT1  env TPENV1  fore 16777215  back 0  eqnno 1"/>
  <p:tag name="FILENAME" val="TP_tmp"/>
  <p:tag name="ORIGWIDTH" val="28"/>
  <p:tag name="PICTUREFILESIZE" val="3064"/>
</p:tagLst>
</file>

<file path=ppt/tags/tag83.xml><?xml version="1.0" encoding="utf-8"?>
<p:tagLst xmlns:a="http://schemas.openxmlformats.org/drawingml/2006/main" xmlns:r="http://schemas.openxmlformats.org/officeDocument/2006/relationships" xmlns:p="http://schemas.openxmlformats.org/presentationml/2006/main">
  <p:tag name="TEXPOINT" val="template"/>
  <p:tag name="SOURCE" val="TPT1  equation p \, \Rightarrow \, q  template TPT1  env TPENV1  fore 16777215  back 0  eqnno 2"/>
  <p:tag name="FILENAME" val="TP_tmp"/>
  <p:tag name="ORIGWIDTH" val="32"/>
  <p:tag name="PICTUREFILESIZE" val="1968"/>
</p:tagLst>
</file>

<file path=ppt/tags/tag84.xml><?xml version="1.0" encoding="utf-8"?>
<p:tagLst xmlns:a="http://schemas.openxmlformats.org/drawingml/2006/main" xmlns:r="http://schemas.openxmlformats.org/officeDocument/2006/relationships" xmlns:p="http://schemas.openxmlformats.org/presentationml/2006/main">
  <p:tag name="TEXPOINT" val="template"/>
  <p:tag name="SOURCE" val="TPT1  equation \lnot p \, \lor \, q  template TPT1  env TPENV1  fore 16777215  back 0  eqnno 2"/>
  <p:tag name="FILENAME" val="TP_tmp"/>
  <p:tag name="ORIGWIDTH" val="33"/>
  <p:tag name="PICTUREFILESIZE" val="2468"/>
</p:tagLst>
</file>

<file path=ppt/tags/tag85.xml><?xml version="1.0" encoding="utf-8"?>
<p:tagLst xmlns:a="http://schemas.openxmlformats.org/drawingml/2006/main" xmlns:r="http://schemas.openxmlformats.org/officeDocument/2006/relationships" xmlns:p="http://schemas.openxmlformats.org/presentationml/2006/main">
  <p:tag name="TEXPOINT" val="template"/>
  <p:tag name="SOURCE" val="TPT1  equation \lnot p \, \lor \, q  template TPT1  env TPENV1  fore 16777215  back 0  eqnno 2"/>
  <p:tag name="FILENAME" val="TP_tmp"/>
  <p:tag name="ORIGWIDTH" val="33"/>
  <p:tag name="PICTUREFILESIZE" val="2468"/>
</p:tagLst>
</file>

<file path=ppt/tags/tag86.xml><?xml version="1.0" encoding="utf-8"?>
<p:tagLst xmlns:a="http://schemas.openxmlformats.org/drawingml/2006/main" xmlns:r="http://schemas.openxmlformats.org/officeDocument/2006/relationships" xmlns:p="http://schemas.openxmlformats.org/presentationml/2006/main">
  <p:tag name="TEXPOINT" val="template"/>
  <p:tag name="SOURCE" val="TPT1  equation D {\bf x} \leq {\bf d}  template TPT1  env TPENV1  fore 16777215  back 0  eqnno 1"/>
  <p:tag name="FILENAME" val="TP_tmp"/>
  <p:tag name="ORIGWIDTH" val="36"/>
  <p:tag name="PICTUREFILESIZE" val="2468"/>
</p:tagLst>
</file>

<file path=ppt/tags/tag87.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 \tau)  template TPT1  env TPENV1  fore 16777215  back 0  eqnno 1"/>
  <p:tag name="FILENAME" val="TP_tmp"/>
  <p:tag name="ORIGWIDTH" val="25"/>
  <p:tag name="PICTUREFILESIZE" val="2564"/>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left\{ \begin{array}{l}&#10;\hspace{0.09in}D^\prime {\bf u} + {\bf w} = 0, \,\, \\&#10;-{\bf d}^\prime {\bf u} - b \,\,\,\geq 0, \,\,\\&#10;\hspace{0.23in} {\bf u} \hspace{0.3in} \geq 0 \end{array} \right\}&#10;\]&#10;}&#10;\end{document}&#10;"/>
  <p:tag name="FILENAME" val="TP_tmp"/>
  <p:tag name="FORMAT" val="emf"/>
  <p:tag name="RES" val="1200"/>
  <p:tag name="BLEND" val="0"/>
  <p:tag name="TRANSPARENT" val="0"/>
  <p:tag name="TBUG" val="0"/>
  <p:tag name="ALLOWFS" val="0"/>
  <p:tag name="ORIGWIDTH" val="68"/>
  <p:tag name="PICTUREFILESIZE" val="11256"/>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begin{document}&#10;{\color{white}&#10;\[&#10;\left\{  \begin{array}{r}&#10;D {\bf x} - {\bf d} \,\tau \leq 0, \,\, \\&#10;{\bf w}^\prime {\bf x} - b\, \tau &lt; 0, \,\, \\&#10;-\tau &lt; 0 \,\, \end{array}&#10;\right\} &#10;\]&#10;}&#10;\end{document}&#10;"/>
  <p:tag name="FILENAME" val="TP_tmp"/>
  <p:tag name="FORMAT" val="emf"/>
  <p:tag name="RES" val="1200"/>
  <p:tag name="BLEND" val="0"/>
  <p:tag name="TRANSPARENT" val="0"/>
  <p:tag name="TBUG" val="0"/>
  <p:tag name="ALLOWFS" val="0"/>
  <p:tag name="ORIGWIDTH" val="64"/>
  <p:tag name="PICTUREFILESIZE" val="10948"/>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D {\bf x} \leq {\bf d}  template TPT1  env TPENV1  fore 16777215  back 0  eqnno 1"/>
  <p:tag name="FILENAME" val="TP_tmp"/>
  <p:tag name="ORIGWIDTH" val="36"/>
  <p:tag name="PICTUREFILESIZE" val="2468"/>
</p:tagLst>
</file>

<file path=ppt/tags/tag90.xml><?xml version="1.0" encoding="utf-8"?>
<p:tagLst xmlns:a="http://schemas.openxmlformats.org/drawingml/2006/main" xmlns:r="http://schemas.openxmlformats.org/officeDocument/2006/relationships" xmlns:p="http://schemas.openxmlformats.org/presentationml/2006/main">
  <p:tag name="TEXPOINT" val="template"/>
  <p:tag name="SOURCE" val="TPT1  equation D {\bf x} \leq {\bf d}  template TPT1  env TPENV1  fore 16777215  back 0  eqnno 1"/>
  <p:tag name="FILENAME" val="TP_tmp"/>
  <p:tag name="ORIGWIDTH" val="36"/>
  <p:tag name="PICTUREFILESIZE" val="24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2195</Words>
  <Application>Microsoft Office PowerPoint</Application>
  <PresentationFormat>Custom</PresentationFormat>
  <Paragraphs>303</Paragraphs>
  <Slides>46</Slides>
  <Notes>1</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46</vt:i4>
      </vt:variant>
    </vt:vector>
  </HeadingPairs>
  <TitlesOfParts>
    <vt:vector size="70" baseType="lpstr">
      <vt:lpstr>Arial</vt:lpstr>
      <vt:lpstr>Calibri</vt:lpstr>
      <vt:lpstr>CMR10</vt:lpstr>
      <vt:lpstr>CMSY10ORIG</vt:lpstr>
      <vt:lpstr>CMBX10</vt:lpstr>
      <vt:lpstr>CMR7</vt:lpstr>
      <vt:lpstr>CMMI10</vt:lpstr>
      <vt:lpstr>CMSY7</vt:lpstr>
      <vt:lpstr>CMEX10</vt:lpstr>
      <vt:lpstr>CMMI7</vt:lpstr>
      <vt:lpstr>CMBX7</vt:lpstr>
      <vt:lpstr>CMMI5</vt:lpstr>
      <vt:lpstr>CMTI10</vt:lpstr>
      <vt:lpstr>CMR8</vt:lpstr>
      <vt:lpstr>CMBX9</vt:lpstr>
      <vt:lpstr>CMR9</vt:lpstr>
      <vt:lpstr>CMMI6</vt:lpstr>
      <vt:lpstr>CMMI9</vt:lpstr>
      <vt:lpstr>CMR6</vt:lpstr>
      <vt:lpstr>CMSY6</vt:lpstr>
      <vt:lpstr>CMSY9</vt:lpstr>
      <vt:lpstr>Tw Cen MT Condensed</vt:lpstr>
      <vt:lpstr>Wingdings</vt:lpstr>
      <vt:lpstr>Office Theme</vt:lpstr>
      <vt:lpstr>Online Knowledge-Based Support Vector Machines</vt:lpstr>
      <vt:lpstr>Outline</vt:lpstr>
      <vt:lpstr>Knowledge-Based SVMs</vt:lpstr>
      <vt:lpstr>Knowledge-Based SVMs</vt:lpstr>
      <vt:lpstr>Knowledge-Based SVMs</vt:lpstr>
      <vt:lpstr>Knowledge-Based SVMs</vt:lpstr>
      <vt:lpstr>Knowledge-Based SVMs</vt:lpstr>
      <vt:lpstr>Outline</vt:lpstr>
      <vt:lpstr>Online KBSVMs</vt:lpstr>
      <vt:lpstr>Passive-Aggressive Algorithms</vt:lpstr>
      <vt:lpstr>Online KBSVMs</vt:lpstr>
      <vt:lpstr>Formulation At The t-th Round</vt:lpstr>
      <vt:lpstr>Formulation At The t-th Round</vt:lpstr>
      <vt:lpstr>Formulation At The t-th Round</vt:lpstr>
      <vt:lpstr>Formulation At The t-th Round</vt:lpstr>
      <vt:lpstr>Formulation At The t-th Round</vt:lpstr>
      <vt:lpstr>Decompose Into m+1 Sub-problems</vt:lpstr>
      <vt:lpstr>Deriving The Hypothesis Update</vt:lpstr>
      <vt:lpstr>Deriving The Hypothesis Update</vt:lpstr>
      <vt:lpstr>Advice-Estimate Of Current Hypothesis</vt:lpstr>
      <vt:lpstr>The Hypothesis Update</vt:lpstr>
      <vt:lpstr>The Hypothesis Update</vt:lpstr>
      <vt:lpstr>The Hypothesis Update</vt:lpstr>
      <vt:lpstr>Deriving The Advice Updates</vt:lpstr>
      <vt:lpstr>Deriving The Advice Updates</vt:lpstr>
      <vt:lpstr>Deriving The Advice Updates</vt:lpstr>
      <vt:lpstr>Deriving The i-th Advice Updates</vt:lpstr>
      <vt:lpstr>Deriving The i-th Advice Updates</vt:lpstr>
      <vt:lpstr>The m Advice Updates</vt:lpstr>
      <vt:lpstr>The m Advice Updates</vt:lpstr>
      <vt:lpstr>The Adviceptron</vt:lpstr>
      <vt:lpstr>Outline</vt:lpstr>
      <vt:lpstr>Diagnosing Diabetes</vt:lpstr>
      <vt:lpstr>Diagnosing Diabetes: Results</vt:lpstr>
      <vt:lpstr>Outline</vt:lpstr>
      <vt:lpstr>Tuberculosis Isolate Classification</vt:lpstr>
      <vt:lpstr>Tuberculosis Isolate Classification</vt:lpstr>
      <vt:lpstr>Expert Rules for TB Lineage Classification</vt:lpstr>
      <vt:lpstr>TB Results: Might Need Fewer Examples To Converge With Advice</vt:lpstr>
      <vt:lpstr>TB Results: Can Converge To A Better Solution With Advice</vt:lpstr>
      <vt:lpstr>TB Results: Possible To Still Learn Well With Only Advice</vt:lpstr>
      <vt:lpstr>Outline</vt:lpstr>
      <vt:lpstr>Conclusions</vt:lpstr>
      <vt:lpstr>Slide 44</vt:lpstr>
      <vt:lpstr>KBSVMs: Deriving The Advice Constraints</vt:lpstr>
      <vt:lpstr>Slide 46</vt:lpstr>
    </vt:vector>
  </TitlesOfParts>
  <Company>Medical Informatics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Kunapuli</dc:creator>
  <cp:lastModifiedBy>Gautam Kunapuli</cp:lastModifiedBy>
  <cp:revision>474</cp:revision>
  <dcterms:created xsi:type="dcterms:W3CDTF">2010-09-13T16:01:35Z</dcterms:created>
  <dcterms:modified xsi:type="dcterms:W3CDTF">2010-09-17T22:22:18Z</dcterms:modified>
</cp:coreProperties>
</file>