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BDD7EE"/>
    <a:srgbClr val="E2F0D9"/>
    <a:srgbClr val="A9D18E"/>
    <a:srgbClr val="FFFFE5"/>
    <a:srgbClr val="FDF3ED"/>
    <a:srgbClr val="F4B183"/>
    <a:srgbClr val="FFEBEB"/>
    <a:srgbClr val="FFB7B7"/>
    <a:srgbClr val="E5C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25" d="100"/>
          <a:sy n="25" d="100"/>
        </p:scale>
        <p:origin x="2910" y="18"/>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smtClean="0"/>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D8D368-CDCD-4104-AE49-3E9CDEAAA42C}"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424782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D8D368-CDCD-4104-AE49-3E9CDEAAA42C}"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345494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D8D368-CDCD-4104-AE49-3E9CDEAAA42C}"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270301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D8D368-CDCD-4104-AE49-3E9CDEAAA42C}"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195751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8D368-CDCD-4104-AE49-3E9CDEAAA42C}"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16933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D8D368-CDCD-4104-AE49-3E9CDEAAA42C}"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23535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D8D368-CDCD-4104-AE49-3E9CDEAAA42C}"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18153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D8D368-CDCD-4104-AE49-3E9CDEAAA42C}"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19476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8D368-CDCD-4104-AE49-3E9CDEAAA42C}"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381639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D368-CDCD-4104-AE49-3E9CDEAAA42C}"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52270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D368-CDCD-4104-AE49-3E9CDEAAA42C}"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EB008-769E-43B7-8F27-A5F7D67895AB}" type="slidenum">
              <a:rPr lang="en-US" smtClean="0"/>
              <a:t>‹#›</a:t>
            </a:fld>
            <a:endParaRPr lang="en-US"/>
          </a:p>
        </p:txBody>
      </p:sp>
    </p:spTree>
    <p:extLst>
      <p:ext uri="{BB962C8B-B14F-4D97-AF65-F5344CB8AC3E}">
        <p14:creationId xmlns:p14="http://schemas.microsoft.com/office/powerpoint/2010/main" val="17920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7ED8D368-CDCD-4104-AE49-3E9CDEAAA42C}" type="datetimeFigureOut">
              <a:rPr lang="en-US" smtClean="0"/>
              <a:t>8/13/2013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5CDEB008-769E-43B7-8F27-A5F7D67895AB}" type="slidenum">
              <a:rPr lang="en-US" smtClean="0"/>
              <a:t>‹#›</a:t>
            </a:fld>
            <a:endParaRPr lang="en-US"/>
          </a:p>
        </p:txBody>
      </p:sp>
    </p:spTree>
    <p:extLst>
      <p:ext uri="{BB962C8B-B14F-4D97-AF65-F5344CB8AC3E}">
        <p14:creationId xmlns:p14="http://schemas.microsoft.com/office/powerpoint/2010/main" val="3385267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png"/><Relationship Id="rId21" Type="http://schemas.openxmlformats.org/officeDocument/2006/relationships/image" Target="../media/image16.png"/><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image" Target="../media/image12.png"/><Relationship Id="rId2" Type="http://schemas.openxmlformats.org/officeDocument/2006/relationships/image" Target="../media/image1.png"/><Relationship Id="rId16" Type="http://schemas.microsoft.com/office/2007/relationships/hdphoto" Target="../media/hdphoto4.wdp"/><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24" Type="http://schemas.microsoft.com/office/2007/relationships/hdphoto" Target="../media/hdphoto5.wdp"/><Relationship Id="rId5" Type="http://schemas.microsoft.com/office/2007/relationships/hdphoto" Target="../media/hdphoto1.wdp"/><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238625" y="1413688"/>
            <a:ext cx="13468350" cy="1955895"/>
          </a:xfrm>
          <a:prstGeom prst="roundRect">
            <a:avLst/>
          </a:prstGeom>
          <a:solidFill>
            <a:srgbClr val="FFEBEB"/>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a:normAutofit/>
          </a:bodyPr>
          <a:lstStyle/>
          <a:p>
            <a:pPr>
              <a:spcBef>
                <a:spcPts val="0"/>
              </a:spcBef>
            </a:pPr>
            <a:r>
              <a:rPr lang="en-US" sz="5300" b="1" dirty="0" smtClean="0"/>
              <a:t>An Empirical Evaluation </a:t>
            </a:r>
            <a:r>
              <a:rPr lang="en-US" sz="5300" b="1" dirty="0" smtClean="0"/>
              <a:t>of </a:t>
            </a:r>
            <a:br>
              <a:rPr lang="en-US" sz="5300" b="1" dirty="0" smtClean="0"/>
            </a:br>
            <a:r>
              <a:rPr lang="en-US" sz="5300" b="1" dirty="0" smtClean="0"/>
              <a:t>Machine </a:t>
            </a:r>
            <a:r>
              <a:rPr lang="en-US" sz="5300" b="1" dirty="0" smtClean="0"/>
              <a:t>Learning </a:t>
            </a:r>
            <a:r>
              <a:rPr lang="en-US" sz="5300" b="1" dirty="0" smtClean="0"/>
              <a:t>Approaches for </a:t>
            </a:r>
            <a:r>
              <a:rPr lang="en-US" sz="5300" b="1" dirty="0" smtClean="0"/>
              <a:t>Angry Birds</a:t>
            </a:r>
            <a:endParaRPr lang="en-US" sz="5300" b="1" dirty="0"/>
          </a:p>
        </p:txBody>
      </p:sp>
      <p:sp>
        <p:nvSpPr>
          <p:cNvPr id="5" name="Subtitle 2"/>
          <p:cNvSpPr>
            <a:spLocks noGrp="1"/>
          </p:cNvSpPr>
          <p:nvPr>
            <p:ph type="subTitle" idx="1"/>
          </p:nvPr>
        </p:nvSpPr>
        <p:spPr>
          <a:xfrm>
            <a:off x="6400800" y="3431566"/>
            <a:ext cx="9144000" cy="2087812"/>
          </a:xfrm>
        </p:spPr>
        <p:txBody>
          <a:bodyPr>
            <a:normAutofit fontScale="62500" lnSpcReduction="20000"/>
          </a:bodyPr>
          <a:lstStyle/>
          <a:p>
            <a:pPr>
              <a:lnSpc>
                <a:spcPct val="120000"/>
              </a:lnSpc>
              <a:spcBef>
                <a:spcPts val="0"/>
              </a:spcBef>
            </a:pPr>
            <a:r>
              <a:rPr lang="en-US" b="1" dirty="0" smtClean="0">
                <a:solidFill>
                  <a:schemeClr val="tx1"/>
                </a:solidFill>
              </a:rPr>
              <a:t>Anjali Narayan-Chen, </a:t>
            </a:r>
            <a:r>
              <a:rPr lang="en-US" b="1" dirty="0" err="1" smtClean="0">
                <a:solidFill>
                  <a:schemeClr val="tx1"/>
                </a:solidFill>
              </a:rPr>
              <a:t>Liqi</a:t>
            </a:r>
            <a:r>
              <a:rPr lang="en-US" b="1" dirty="0" smtClean="0">
                <a:solidFill>
                  <a:schemeClr val="tx1"/>
                </a:solidFill>
              </a:rPr>
              <a:t> </a:t>
            </a:r>
            <a:r>
              <a:rPr lang="en-US" b="1" dirty="0" err="1" smtClean="0">
                <a:solidFill>
                  <a:schemeClr val="tx1"/>
                </a:solidFill>
              </a:rPr>
              <a:t>Xu</a:t>
            </a:r>
            <a:r>
              <a:rPr lang="en-US" b="1" dirty="0" smtClean="0">
                <a:solidFill>
                  <a:schemeClr val="tx1"/>
                </a:solidFill>
              </a:rPr>
              <a:t>, and Jude </a:t>
            </a:r>
            <a:r>
              <a:rPr lang="en-US" b="1" dirty="0" err="1" smtClean="0">
                <a:solidFill>
                  <a:schemeClr val="tx1"/>
                </a:solidFill>
              </a:rPr>
              <a:t>Shavlik</a:t>
            </a:r>
            <a:endParaRPr lang="en-US" b="1" dirty="0" smtClean="0">
              <a:solidFill>
                <a:schemeClr val="tx1"/>
              </a:solidFill>
            </a:endParaRPr>
          </a:p>
          <a:p>
            <a:pPr>
              <a:lnSpc>
                <a:spcPct val="120000"/>
              </a:lnSpc>
              <a:spcBef>
                <a:spcPts val="0"/>
              </a:spcBef>
            </a:pPr>
            <a:r>
              <a:rPr lang="en-US" sz="5100" b="1" dirty="0" smtClean="0">
                <a:solidFill>
                  <a:schemeClr val="tx1"/>
                </a:solidFill>
              </a:rPr>
              <a:t>University of </a:t>
            </a:r>
            <a:r>
              <a:rPr lang="en-US" sz="5100" b="1" dirty="0" smtClean="0">
                <a:solidFill>
                  <a:schemeClr val="tx1"/>
                </a:solidFill>
              </a:rPr>
              <a:t>Wisconsin-Madison</a:t>
            </a:r>
            <a:endParaRPr lang="en-US" sz="5100" b="1" dirty="0" smtClean="0">
              <a:solidFill>
                <a:schemeClr val="tx1"/>
              </a:solidFill>
            </a:endParaRPr>
          </a:p>
          <a:p>
            <a:pPr>
              <a:lnSpc>
                <a:spcPct val="120000"/>
              </a:lnSpc>
              <a:spcBef>
                <a:spcPts val="0"/>
              </a:spcBef>
            </a:pPr>
            <a:r>
              <a:rPr lang="en-US" sz="3800" dirty="0" smtClean="0">
                <a:solidFill>
                  <a:schemeClr val="tx1"/>
                </a:solidFill>
              </a:rPr>
              <a:t>narayanchen@wisc.edu, lxu36@wisc.edu, </a:t>
            </a:r>
            <a:r>
              <a:rPr lang="en-US" sz="3800" dirty="0" smtClean="0">
                <a:solidFill>
                  <a:schemeClr val="tx1"/>
                </a:solidFill>
              </a:rPr>
              <a:t>shavlik@cs.wisc.edu</a:t>
            </a:r>
            <a:br>
              <a:rPr lang="en-US" sz="3800" dirty="0" smtClean="0">
                <a:solidFill>
                  <a:schemeClr val="tx1"/>
                </a:solidFill>
              </a:rPr>
            </a:br>
            <a:r>
              <a:rPr lang="en-US" sz="2900" dirty="0" smtClean="0">
                <a:solidFill>
                  <a:schemeClr val="tx1"/>
                </a:solidFill>
              </a:rPr>
              <a:t>Poster presented at th</a:t>
            </a:r>
            <a:r>
              <a:rPr lang="en-US" sz="2900" dirty="0" smtClean="0"/>
              <a:t>e </a:t>
            </a:r>
            <a:r>
              <a:rPr lang="en-US" sz="2900" i="1" dirty="0" smtClean="0"/>
              <a:t>IJCAI 2013 Symposium on AI in Angry Birds.</a:t>
            </a:r>
          </a:p>
          <a:p>
            <a:pPr>
              <a:lnSpc>
                <a:spcPct val="120000"/>
              </a:lnSpc>
              <a:spcBef>
                <a:spcPts val="0"/>
              </a:spcBef>
            </a:pPr>
            <a:r>
              <a:rPr lang="en-US" sz="2900" dirty="0" smtClean="0"/>
              <a:t>Team </a:t>
            </a:r>
            <a:r>
              <a:rPr lang="en-US" sz="2900" i="1" dirty="0" err="1" smtClean="0"/>
              <a:t>TeamWisc</a:t>
            </a:r>
            <a:r>
              <a:rPr lang="en-US" sz="2900" dirty="0" smtClean="0"/>
              <a:t> placed 3</a:t>
            </a:r>
            <a:r>
              <a:rPr lang="en-US" sz="2900" baseline="30000" dirty="0" smtClean="0"/>
              <a:t>rd</a:t>
            </a:r>
            <a:r>
              <a:rPr lang="en-US" sz="2900" dirty="0" smtClean="0"/>
              <a:t> out of 20 competitors in the </a:t>
            </a:r>
            <a:r>
              <a:rPr lang="en-US" sz="2900" i="1" dirty="0" smtClean="0"/>
              <a:t>IJCAI 2013 Angry Birds AI Competition</a:t>
            </a:r>
            <a:r>
              <a:rPr lang="en-US" sz="2900" dirty="0" smtClean="0"/>
              <a:t>.</a:t>
            </a:r>
            <a:endParaRPr lang="en-US" sz="2900" dirty="0">
              <a:solidFill>
                <a:schemeClr val="tx1"/>
              </a:solidFill>
            </a:endParaRPr>
          </a:p>
        </p:txBody>
      </p:sp>
      <p:pic>
        <p:nvPicPr>
          <p:cNvPr id="6" name="Picture 5" descr="http://techzinemagazine.com/wp-content/uploads/2013/04/Angry-Bird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822" y="0"/>
            <a:ext cx="309395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 name="Group 92"/>
          <p:cNvGrpSpPr/>
          <p:nvPr/>
        </p:nvGrpSpPr>
        <p:grpSpPr>
          <a:xfrm>
            <a:off x="424831" y="5355617"/>
            <a:ext cx="10447450" cy="26840167"/>
            <a:chOff x="248909" y="5204170"/>
            <a:chExt cx="10447450" cy="26840167"/>
          </a:xfrm>
        </p:grpSpPr>
        <p:grpSp>
          <p:nvGrpSpPr>
            <p:cNvPr id="82" name="Group 81"/>
            <p:cNvGrpSpPr/>
            <p:nvPr/>
          </p:nvGrpSpPr>
          <p:grpSpPr>
            <a:xfrm>
              <a:off x="790359" y="5204170"/>
              <a:ext cx="9906000" cy="6504576"/>
              <a:chOff x="410517" y="5156680"/>
              <a:chExt cx="9906000" cy="6504576"/>
            </a:xfrm>
          </p:grpSpPr>
          <p:sp>
            <p:nvSpPr>
              <p:cNvPr id="7" name="Title 1"/>
              <p:cNvSpPr txBox="1">
                <a:spLocks/>
              </p:cNvSpPr>
              <p:nvPr/>
            </p:nvSpPr>
            <p:spPr>
              <a:xfrm>
                <a:off x="843239" y="5442822"/>
                <a:ext cx="9132833" cy="655795"/>
              </a:xfrm>
              <a:prstGeom prst="roundRect">
                <a:avLst/>
              </a:prstGeom>
              <a:solidFill>
                <a:srgbClr val="FDF3ED"/>
              </a:solidFill>
              <a:ln w="57150" cap="flat" cmpd="sng" algn="ctr">
                <a:solidFill>
                  <a:schemeClr val="accent2">
                    <a:lumMod val="60000"/>
                    <a:lumOff val="40000"/>
                  </a:schemeClr>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97500"/>
              </a:bodyPr>
              <a:lstStyle>
                <a:lvl1pPr algn="ctr" defTabSz="2194560" rtl="0" eaLnBrk="1" latinLnBrk="0" hangingPunct="1">
                  <a:lnSpc>
                    <a:spcPct val="90000"/>
                  </a:lnSpc>
                  <a:spcBef>
                    <a:spcPct val="0"/>
                  </a:spcBef>
                  <a:buNone/>
                  <a:defRPr sz="1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solidFill>
                      <a:schemeClr val="tx1"/>
                    </a:solidFill>
                  </a:rPr>
                  <a:t>Abstract</a:t>
                </a:r>
                <a:endParaRPr lang="en-US" sz="3200" b="1" dirty="0">
                  <a:solidFill>
                    <a:schemeClr val="tx1"/>
                  </a:solidFill>
                </a:endParaRPr>
              </a:p>
            </p:txBody>
          </p:sp>
          <p:sp>
            <p:nvSpPr>
              <p:cNvPr id="8" name="TextBox 7"/>
              <p:cNvSpPr txBox="1"/>
              <p:nvPr/>
            </p:nvSpPr>
            <p:spPr>
              <a:xfrm>
                <a:off x="861086" y="6234985"/>
                <a:ext cx="9114986" cy="4972288"/>
              </a:xfrm>
              <a:prstGeom prst="round2DiagRect">
                <a:avLst>
                  <a:gd name="adj1" fmla="val 5250"/>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i="1" dirty="0" smtClean="0"/>
                  <a:t>Angry Birds </a:t>
                </a:r>
                <a:r>
                  <a:rPr lang="en-US" sz="2200" dirty="0" smtClean="0"/>
                  <a:t>is a popular video game in which players shoot birds at pigs and other objects. Because of complexities in Angry Birds, such as continuously-valued features, sequential decision making, and the inherent randomness of the physics engine, learning to play Angry Birds intelligently presents a difficult challenge for machine learning. We describe how we used the Weighted Majority Algorithm and Naïve Bayesian Networks to learn how to judge possible shots. A major goal of ours is to design an approach that learns the general task of playing Angry Birds rather than learning how to play specific levels.  A key aspect of our design is that the features provided to the learning algorithms are a function of the local neighborhood of a shot’s expected impact point.  To judge generality we evaluate the learning algorithms on game levels not seen during training.  Our empirical study shows our learning approaches can play statistically significantly better than a baseline system provided by the organizers of the Angry Birds competition</a:t>
                </a:r>
                <a:r>
                  <a:rPr lang="en-US" sz="2200" dirty="0" smtClean="0"/>
                  <a:t>.</a:t>
                </a:r>
                <a:endParaRPr lang="en-US" sz="2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00378">
                <a:off x="443268" y="5156680"/>
                <a:ext cx="1226439" cy="1226439"/>
              </a:xfrm>
              <a:prstGeom prst="rect">
                <a:avLst/>
              </a:prstGeom>
            </p:spPr>
          </p:pic>
          <p:sp>
            <p:nvSpPr>
              <p:cNvPr id="10" name="TextBox 9"/>
              <p:cNvSpPr txBox="1"/>
              <p:nvPr/>
            </p:nvSpPr>
            <p:spPr>
              <a:xfrm>
                <a:off x="410517" y="11230369"/>
                <a:ext cx="9906000" cy="430887"/>
              </a:xfrm>
              <a:prstGeom prst="rect">
                <a:avLst/>
              </a:prstGeom>
              <a:noFill/>
            </p:spPr>
            <p:txBody>
              <a:bodyPr wrap="square" rtlCol="0">
                <a:spAutoFit/>
              </a:bodyPr>
              <a:lstStyle/>
              <a:p>
                <a:pPr algn="ctr"/>
                <a:r>
                  <a:rPr lang="en-US" sz="1100" dirty="0" smtClean="0"/>
                  <a:t>For additional details, see “An Empirical Evaluation of Machine Learning Approaches for Angry Birds”, A. Narayan-Chen, L. </a:t>
                </a:r>
                <a:r>
                  <a:rPr lang="en-US" sz="1100" dirty="0" err="1" smtClean="0"/>
                  <a:t>Xu</a:t>
                </a:r>
                <a:r>
                  <a:rPr lang="en-US" sz="1100" dirty="0" smtClean="0"/>
                  <a:t>, and J. </a:t>
                </a:r>
                <a:r>
                  <a:rPr lang="en-US" sz="1100" dirty="0" err="1" smtClean="0"/>
                  <a:t>Shavlik</a:t>
                </a:r>
                <a:r>
                  <a:rPr lang="en-US" sz="1100" dirty="0" smtClean="0"/>
                  <a:t>,</a:t>
                </a:r>
              </a:p>
              <a:p>
                <a:pPr algn="ctr"/>
                <a:r>
                  <a:rPr lang="en-US" sz="1100" i="1" dirty="0" smtClean="0"/>
                  <a:t>Proc. IJCAI-2013 </a:t>
                </a:r>
                <a:r>
                  <a:rPr lang="en-US" sz="1100" i="1" dirty="0" err="1" smtClean="0"/>
                  <a:t>Symp</a:t>
                </a:r>
                <a:r>
                  <a:rPr lang="en-US" sz="1100" i="1" dirty="0" smtClean="0"/>
                  <a:t>. on AI in Angry Birds, </a:t>
                </a:r>
                <a:r>
                  <a:rPr lang="en-US" sz="1100" dirty="0" smtClean="0"/>
                  <a:t>http://ftp.cs.wisc.edu/machine-learning/shavlik-group/narayanchen.ijcai13.pdf</a:t>
                </a:r>
                <a:endParaRPr lang="en-US" sz="1100" dirty="0"/>
              </a:p>
            </p:txBody>
          </p:sp>
        </p:grpSp>
        <p:grpSp>
          <p:nvGrpSpPr>
            <p:cNvPr id="83" name="Group 82"/>
            <p:cNvGrpSpPr/>
            <p:nvPr/>
          </p:nvGrpSpPr>
          <p:grpSpPr>
            <a:xfrm>
              <a:off x="1221713" y="12149326"/>
              <a:ext cx="9134201" cy="6315002"/>
              <a:chOff x="10136647" y="5488060"/>
              <a:chExt cx="9134201" cy="6315002"/>
            </a:xfrm>
          </p:grpSpPr>
          <p:sp>
            <p:nvSpPr>
              <p:cNvPr id="11" name="Title 1"/>
              <p:cNvSpPr txBox="1">
                <a:spLocks/>
              </p:cNvSpPr>
              <p:nvPr/>
            </p:nvSpPr>
            <p:spPr>
              <a:xfrm>
                <a:off x="10136647" y="5488060"/>
                <a:ext cx="9134201" cy="673130"/>
              </a:xfrm>
              <a:prstGeom prst="roundRect">
                <a:avLst/>
              </a:prstGeom>
              <a:solidFill>
                <a:srgbClr val="FFFFE5"/>
              </a:solidFill>
              <a:ln w="57150" cap="flat" cmpd="sng" algn="ctr">
                <a:solidFill>
                  <a:srgbClr val="F8EFAA"/>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lvl1pPr algn="ctr" defTabSz="2194560" rtl="0" eaLnBrk="1" latinLnBrk="0" hangingPunct="1">
                  <a:lnSpc>
                    <a:spcPct val="90000"/>
                  </a:lnSpc>
                  <a:spcBef>
                    <a:spcPct val="0"/>
                  </a:spcBef>
                  <a:buNone/>
                  <a:defRPr sz="1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t>1. The Angry Birds Task</a:t>
                </a:r>
                <a:endParaRPr lang="en-US" sz="3200" b="1" dirty="0"/>
              </a:p>
            </p:txBody>
          </p:sp>
          <p:sp>
            <p:nvSpPr>
              <p:cNvPr id="12" name="TextBox 11"/>
              <p:cNvSpPr txBox="1"/>
              <p:nvPr/>
            </p:nvSpPr>
            <p:spPr>
              <a:xfrm>
                <a:off x="10136647" y="6324044"/>
                <a:ext cx="9134201" cy="5479018"/>
              </a:xfrm>
              <a:prstGeom prst="round2DiagRect">
                <a:avLst>
                  <a:gd name="adj1" fmla="val 5250"/>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Need to make </a:t>
                </a:r>
                <a:r>
                  <a:rPr lang="en-US" sz="2000" i="1" dirty="0" smtClean="0"/>
                  <a:t>four</a:t>
                </a:r>
                <a:r>
                  <a:rPr lang="en-US" sz="2000" dirty="0" smtClean="0"/>
                  <a:t> decisions:</a:t>
                </a:r>
              </a:p>
              <a:p>
                <a:pPr marL="742950" lvl="1" indent="-285750">
                  <a:buFont typeface="Arial" pitchFamily="34" charset="0"/>
                  <a:buChar char="•"/>
                </a:pPr>
                <a:r>
                  <a:rPr lang="en-US" sz="2000" b="1" i="1" dirty="0" smtClean="0"/>
                  <a:t>Shot angle</a:t>
                </a:r>
              </a:p>
              <a:p>
                <a:pPr marL="742950" lvl="1" indent="-285750">
                  <a:buFont typeface="Arial" pitchFamily="34" charset="0"/>
                  <a:buChar char="•"/>
                </a:pPr>
                <a:r>
                  <a:rPr lang="en-US" sz="2000" b="1" i="1" dirty="0" smtClean="0"/>
                  <a:t>Shot strength</a:t>
                </a:r>
              </a:p>
              <a:p>
                <a:pPr marL="742950" lvl="1" indent="-285750">
                  <a:buFont typeface="Arial" pitchFamily="34" charset="0"/>
                  <a:buChar char="•"/>
                </a:pPr>
                <a:r>
                  <a:rPr lang="en-US" sz="2000" b="1" i="1" dirty="0" smtClean="0"/>
                  <a:t>Tap time</a:t>
                </a:r>
              </a:p>
              <a:p>
                <a:pPr marL="742950" lvl="1" indent="-285750">
                  <a:buFont typeface="Arial" pitchFamily="34" charset="0"/>
                  <a:buChar char="•"/>
                </a:pPr>
                <a:r>
                  <a:rPr lang="en-US" sz="2000" b="1" i="1" dirty="0" smtClean="0"/>
                  <a:t>Delay </a:t>
                </a:r>
                <a:r>
                  <a:rPr lang="en-US" sz="2000" b="1" i="1" dirty="0"/>
                  <a:t>after </a:t>
                </a:r>
                <a:r>
                  <a:rPr lang="en-US" sz="2000" b="1" i="1" dirty="0" smtClean="0"/>
                  <a:t>shot</a:t>
                </a:r>
              </a:p>
              <a:p>
                <a:pPr marL="0" lvl="1"/>
                <a:r>
                  <a:rPr lang="en-US" sz="2000" dirty="0" smtClean="0"/>
                  <a:t>We focus on </a:t>
                </a:r>
                <a:r>
                  <a:rPr lang="en-US" sz="2000" u="sng" dirty="0" smtClean="0"/>
                  <a:t>choosing shot angle</a:t>
                </a:r>
                <a:r>
                  <a:rPr lang="en-US" sz="2000" dirty="0" smtClean="0"/>
                  <a:t>, while maintaining maximum shot strength and a constant wait period of 10 seconds after shot. </a:t>
                </a:r>
                <a:r>
                  <a:rPr lang="en-US" sz="2000" i="1" dirty="0" smtClean="0"/>
                  <a:t>Tap time</a:t>
                </a:r>
                <a:r>
                  <a:rPr lang="en-US" sz="2000" dirty="0" smtClean="0"/>
                  <a:t> is handled by finding ranges in training data (per bird type) that performed well.</a:t>
                </a:r>
              </a:p>
              <a:p>
                <a:pPr lvl="1"/>
                <a:endParaRPr lang="en-US" sz="2000" dirty="0"/>
              </a:p>
              <a:p>
                <a:pPr marL="0" lvl="1"/>
                <a:r>
                  <a:rPr lang="en-US" sz="2000" dirty="0" smtClean="0"/>
                  <a:t>We are given the </a:t>
                </a:r>
                <a:r>
                  <a:rPr lang="en-US" sz="2000" i="1" dirty="0" err="1" smtClean="0"/>
                  <a:t>NaiveAgent</a:t>
                </a:r>
                <a:r>
                  <a:rPr lang="en-US" sz="2000" i="1" dirty="0" smtClean="0"/>
                  <a:t> </a:t>
                </a:r>
                <a:r>
                  <a:rPr lang="en-US" sz="2000" dirty="0" smtClean="0"/>
                  <a:t>provided </a:t>
                </a:r>
                <a:r>
                  <a:rPr lang="en-US" sz="2000" dirty="0"/>
                  <a:t>by the IJCAI 2013 Angry Birds AI competition</a:t>
                </a:r>
                <a:r>
                  <a:rPr lang="en-US" sz="2000" dirty="0" smtClean="0"/>
                  <a:t>, which we use as an </a:t>
                </a:r>
                <a:r>
                  <a:rPr lang="en-US" sz="2000" b="1" dirty="0" smtClean="0"/>
                  <a:t>experimental control.</a:t>
                </a:r>
              </a:p>
              <a:p>
                <a:pPr marL="742950" lvl="2" indent="-285750">
                  <a:buFont typeface="Arial" panose="020B0604020202020204" pitchFamily="34" charset="0"/>
                  <a:buChar char="•"/>
                </a:pPr>
                <a:r>
                  <a:rPr lang="en-US" sz="2000" dirty="0"/>
                  <a:t>D</a:t>
                </a:r>
                <a:r>
                  <a:rPr lang="en-US" sz="2000" dirty="0" smtClean="0"/>
                  <a:t>etects </a:t>
                </a:r>
                <a:r>
                  <a:rPr lang="en-US" sz="2000" dirty="0"/>
                  <a:t>the slingshot and other </a:t>
                </a:r>
                <a:r>
                  <a:rPr lang="en-US" sz="2000" dirty="0" smtClean="0"/>
                  <a:t>objects and shoots </a:t>
                </a:r>
                <a:r>
                  <a:rPr lang="en-US" sz="2000" dirty="0"/>
                  <a:t>at randomly </a:t>
                </a:r>
                <a:r>
                  <a:rPr lang="en-US" sz="2000" dirty="0" smtClean="0"/>
                  <a:t/>
                </a:r>
                <a:br>
                  <a:rPr lang="en-US" sz="2000" dirty="0" smtClean="0"/>
                </a:br>
                <a:r>
                  <a:rPr lang="en-US" sz="2000" dirty="0" smtClean="0"/>
                  <a:t>chosen pigs</a:t>
                </a:r>
              </a:p>
              <a:p>
                <a:pPr marL="742950" lvl="2" indent="-285750">
                  <a:buFont typeface="Arial" panose="020B0604020202020204" pitchFamily="34" charset="0"/>
                  <a:buChar char="•"/>
                </a:pPr>
                <a:r>
                  <a:rPr lang="en-US" sz="2000" dirty="0"/>
                  <a:t>T</a:t>
                </a:r>
                <a:r>
                  <a:rPr lang="en-US" sz="2000" dirty="0" smtClean="0"/>
                  <a:t>rajectories are </a:t>
                </a:r>
                <a:r>
                  <a:rPr lang="en-US" sz="2000" dirty="0"/>
                  <a:t>randomly chosen between </a:t>
                </a:r>
                <a:r>
                  <a:rPr lang="en-US" sz="2000" dirty="0" smtClean="0"/>
                  <a:t>high-arching shots </a:t>
                </a:r>
                <a:r>
                  <a:rPr lang="en-US" sz="2000" dirty="0"/>
                  <a:t>(release angle ≥ 45°) and direct shots (angle &lt; 45°), with a preference towards direct shots</a:t>
                </a:r>
                <a:endParaRPr lang="en-US" sz="2000" dirty="0" smtClean="0"/>
              </a:p>
              <a:p>
                <a:pPr marL="742950" lvl="2" indent="-285750">
                  <a:buFont typeface="Arial" panose="020B0604020202020204" pitchFamily="34" charset="0"/>
                  <a:buChar char="•"/>
                </a:pPr>
                <a:r>
                  <a:rPr lang="en-US" sz="2000" dirty="0"/>
                  <a:t>U</a:t>
                </a:r>
                <a:r>
                  <a:rPr lang="en-US" sz="2000" dirty="0" smtClean="0"/>
                  <a:t>ses </a:t>
                </a:r>
                <a:r>
                  <a:rPr lang="en-US" sz="2000" dirty="0"/>
                  <a:t>predetermined tap-time intervals for both types of </a:t>
                </a:r>
                <a:r>
                  <a:rPr lang="en-US" sz="2000" dirty="0" smtClean="0"/>
                  <a:t>shots</a:t>
                </a:r>
              </a:p>
              <a:p>
                <a:pPr marL="457200" lvl="2"/>
                <a:endParaRPr lang="en-US" sz="2000" b="1" dirty="0" smtClean="0"/>
              </a:p>
            </p:txBody>
          </p:sp>
          <p:pic>
            <p:nvPicPr>
              <p:cNvPr id="13" name="Content Placeholder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8115" r="89499">
                            <a14:foregroundMark x1="17184" y1="60143" x2="24582" y2="70167"/>
                            <a14:foregroundMark x1="20286" y1="55131" x2="13126" y2="62768"/>
                            <a14:foregroundMark x1="21957" y1="57041" x2="26253" y2="67064"/>
                            <a14:foregroundMark x1="13604" y1="65155" x2="22912" y2="71599"/>
                            <a14:foregroundMark x1="75656" y1="53938" x2="71599" y2="62291"/>
                            <a14:foregroundMark x1="76611" y1="53461" x2="80907" y2="56802"/>
                            <a14:foregroundMark x1="82339" y1="56802" x2="73508" y2="65394"/>
                            <a14:foregroundMark x1="83294" y1="59189" x2="76850" y2="67064"/>
                          </a14:backgroundRemoval>
                        </a14:imgEffect>
                      </a14:imgLayer>
                    </a14:imgProps>
                  </a:ext>
                  <a:ext uri="{28A0092B-C50C-407E-A947-70E740481C1C}">
                    <a14:useLocalDpi xmlns:a14="http://schemas.microsoft.com/office/drawing/2010/main" val="0"/>
                  </a:ext>
                </a:extLst>
              </a:blip>
              <a:stretch>
                <a:fillRect/>
              </a:stretch>
            </p:blipFill>
            <p:spPr>
              <a:xfrm rot="20178320">
                <a:off x="17081128" y="5652911"/>
                <a:ext cx="1651838" cy="1651838"/>
              </a:xfrm>
              <a:prstGeom prst="rect">
                <a:avLst/>
              </a:prstGeom>
            </p:spPr>
          </p:pic>
        </p:grpSp>
        <p:grpSp>
          <p:nvGrpSpPr>
            <p:cNvPr id="84" name="Group 83"/>
            <p:cNvGrpSpPr/>
            <p:nvPr/>
          </p:nvGrpSpPr>
          <p:grpSpPr>
            <a:xfrm>
              <a:off x="843085" y="18477027"/>
              <a:ext cx="9512829" cy="6902780"/>
              <a:chOff x="557418" y="11965259"/>
              <a:chExt cx="9512829" cy="6902780"/>
            </a:xfrm>
          </p:grpSpPr>
          <p:sp>
            <p:nvSpPr>
              <p:cNvPr id="14" name="Title 1"/>
              <p:cNvSpPr txBox="1">
                <a:spLocks/>
              </p:cNvSpPr>
              <p:nvPr/>
            </p:nvSpPr>
            <p:spPr>
              <a:xfrm>
                <a:off x="936046" y="12370812"/>
                <a:ext cx="9134201" cy="685800"/>
              </a:xfrm>
              <a:prstGeom prst="roundRect">
                <a:avLst/>
              </a:prstGeom>
              <a:solidFill>
                <a:schemeClr val="accent6">
                  <a:lumMod val="20000"/>
                  <a:lumOff val="80000"/>
                </a:schemeClr>
              </a:solidFill>
              <a:ln w="57150" cap="flat" cmpd="sng" algn="ctr">
                <a:solidFill>
                  <a:schemeClr val="accent6">
                    <a:lumMod val="60000"/>
                    <a:lumOff val="40000"/>
                  </a:schemeClr>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lvl1pPr algn="ctr" defTabSz="2194560" rtl="0" eaLnBrk="1" latinLnBrk="0" hangingPunct="1">
                  <a:lnSpc>
                    <a:spcPct val="90000"/>
                  </a:lnSpc>
                  <a:spcBef>
                    <a:spcPct val="0"/>
                  </a:spcBef>
                  <a:buNone/>
                  <a:defRPr sz="1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solidFill>
                      <a:schemeClr val="tx1"/>
                    </a:solidFill>
                  </a:rPr>
                  <a:t>2. Background: Algorithms Used</a:t>
                </a:r>
                <a:endParaRPr lang="en-US" sz="3200" dirty="0">
                  <a:solidFill>
                    <a:schemeClr val="tx1"/>
                  </a:solidFill>
                </a:endParaRPr>
              </a:p>
            </p:txBody>
          </p:sp>
          <p:grpSp>
            <p:nvGrpSpPr>
              <p:cNvPr id="15" name="Group 14"/>
              <p:cNvGrpSpPr/>
              <p:nvPr/>
            </p:nvGrpSpPr>
            <p:grpSpPr>
              <a:xfrm>
                <a:off x="936046" y="13762088"/>
                <a:ext cx="4530208" cy="5105951"/>
                <a:chOff x="4994792" y="1571938"/>
                <a:chExt cx="4530208" cy="5228742"/>
              </a:xfrm>
            </p:grpSpPr>
            <p:sp>
              <p:nvSpPr>
                <p:cNvPr id="16" name="TextBox 15"/>
                <p:cNvSpPr txBox="1"/>
                <p:nvPr/>
              </p:nvSpPr>
              <p:spPr>
                <a:xfrm>
                  <a:off x="4994792" y="1571938"/>
                  <a:ext cx="4530208" cy="5228742"/>
                </a:xfrm>
                <a:prstGeom prst="round2DiagRect">
                  <a:avLst>
                    <a:gd name="adj1" fmla="val 3708"/>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n-US" sz="1600" dirty="0" smtClean="0"/>
                    <a:t>Uses a </a:t>
                  </a:r>
                  <a:r>
                    <a:rPr lang="en-US" sz="1600" i="1" dirty="0" smtClean="0"/>
                    <a:t>pool of prediction algorithms </a:t>
                  </a:r>
                  <a:r>
                    <a:rPr lang="en-US" sz="1600" dirty="0" smtClean="0"/>
                    <a:t>to build an efficient compound algorithm</a:t>
                  </a:r>
                </a:p>
                <a:p>
                  <a:pPr marL="285750" indent="-285750">
                    <a:buFont typeface="Arial" pitchFamily="34" charset="0"/>
                    <a:buChar char="•"/>
                  </a:pPr>
                  <a:r>
                    <a:rPr lang="en-US" sz="1600" dirty="0" smtClean="0"/>
                    <a:t>Evaluates examples by taking a weighted vote among the members of this pool</a:t>
                  </a:r>
                </a:p>
                <a:p>
                  <a:pPr marL="285750" indent="-285750">
                    <a:buFont typeface="Arial" pitchFamily="34" charset="0"/>
                    <a:buChar char="•"/>
                  </a:pPr>
                  <a:r>
                    <a:rPr lang="en-US" sz="1600" dirty="0" smtClean="0"/>
                    <a:t>Learns by altering the hypotheses’ associated weights when it makes mistakes</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600" dirty="0" smtClean="0"/>
                </a:p>
                <a:p>
                  <a:pPr marL="285750" indent="-285750">
                    <a:buFont typeface="Arial" pitchFamily="34" charset="0"/>
                    <a:buChar char="•"/>
                  </a:pPr>
                  <a:endParaRPr lang="en-US" sz="800" dirty="0"/>
                </a:p>
                <a:p>
                  <a:pPr marL="285750" indent="-285750">
                    <a:buFont typeface="Arial" pitchFamily="34" charset="0"/>
                    <a:buChar char="•"/>
                  </a:pPr>
                  <a:endParaRPr lang="en-US" sz="1600" dirty="0" smtClean="0"/>
                </a:p>
                <a:p>
                  <a:pPr marL="285750" indent="-285750">
                    <a:buFont typeface="Arial" pitchFamily="34" charset="0"/>
                    <a:buChar char="•"/>
                  </a:pPr>
                  <a:endParaRPr lang="en-US" sz="1750" dirty="0" smtClean="0"/>
                </a:p>
              </p:txBody>
            </p:sp>
            <p:sp>
              <p:nvSpPr>
                <p:cNvPr id="17" name="Rectangle 16"/>
                <p:cNvSpPr/>
                <p:nvPr/>
              </p:nvSpPr>
              <p:spPr>
                <a:xfrm>
                  <a:off x="5181600" y="3169126"/>
                  <a:ext cx="4191000" cy="3539430"/>
                </a:xfrm>
                <a:prstGeom prst="rect">
                  <a:avLst/>
                </a:prstGeom>
                <a:solidFill>
                  <a:schemeClr val="bg1">
                    <a:lumMod val="95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1600" dirty="0" smtClean="0"/>
                    <a:t>Given a pool A of algorithms, where </a:t>
                  </a:r>
                  <a:r>
                    <a:rPr lang="en-US" sz="1600" dirty="0" err="1" smtClean="0"/>
                    <a:t>a</a:t>
                  </a:r>
                  <a:r>
                    <a:rPr lang="en-US" sz="1600" baseline="-25000" dirty="0" err="1" smtClean="0"/>
                    <a:t>i</a:t>
                  </a:r>
                  <a:r>
                    <a:rPr lang="en-US" sz="1600" dirty="0" smtClean="0"/>
                    <a:t> is the </a:t>
                  </a:r>
                  <a:r>
                    <a:rPr lang="en-US" sz="1600" dirty="0" err="1" smtClean="0"/>
                    <a:t>i</a:t>
                  </a:r>
                  <a:r>
                    <a:rPr lang="en-US" sz="1600" baseline="30000" dirty="0" err="1" smtClean="0"/>
                    <a:t>th</a:t>
                  </a:r>
                  <a:r>
                    <a:rPr lang="en-US" sz="1600" dirty="0" smtClean="0"/>
                    <a:t> prediction algorithm; </a:t>
                  </a:r>
                  <a:r>
                    <a:rPr lang="en-US" sz="1600" dirty="0" err="1" smtClean="0"/>
                    <a:t>w</a:t>
                  </a:r>
                  <a:r>
                    <a:rPr lang="en-US" sz="1600" baseline="-25000" dirty="0" err="1" smtClean="0"/>
                    <a:t>i</a:t>
                  </a:r>
                  <a:r>
                    <a:rPr lang="en-US" sz="1600" dirty="0" smtClean="0"/>
                    <a:t>, where </a:t>
                  </a:r>
                  <a:r>
                    <a:rPr lang="en-US" sz="1600" dirty="0" err="1" smtClean="0"/>
                    <a:t>w</a:t>
                  </a:r>
                  <a:r>
                    <a:rPr lang="en-US" sz="1600" baseline="-25000" dirty="0" err="1" smtClean="0"/>
                    <a:t>i</a:t>
                  </a:r>
                  <a:r>
                    <a:rPr lang="en-US" sz="1600" dirty="0" smtClean="0"/>
                    <a:t> ≥ 0, is the associated weight for </a:t>
                  </a:r>
                  <a:r>
                    <a:rPr lang="en-US" sz="1600" dirty="0" err="1" smtClean="0"/>
                    <a:t>a</a:t>
                  </a:r>
                  <a:r>
                    <a:rPr lang="en-US" sz="1600" baseline="-25000" dirty="0" err="1" smtClean="0"/>
                    <a:t>i</a:t>
                  </a:r>
                  <a:r>
                    <a:rPr lang="en-US" sz="1600" dirty="0" smtClean="0"/>
                    <a:t>; and β is a scalar &lt; 1:</a:t>
                  </a:r>
                </a:p>
                <a:p>
                  <a:r>
                    <a:rPr lang="en-US" sz="1600" dirty="0" smtClean="0"/>
                    <a:t>    Initialize all weights to 1</a:t>
                  </a:r>
                </a:p>
                <a:p>
                  <a:r>
                    <a:rPr lang="en-US" sz="1600" dirty="0" smtClean="0"/>
                    <a:t>    For each example in the training set {x, f(x)}</a:t>
                  </a:r>
                </a:p>
                <a:p>
                  <a:r>
                    <a:rPr lang="en-US" sz="1600" dirty="0" smtClean="0"/>
                    <a:t>        Initialize y</a:t>
                  </a:r>
                  <a:r>
                    <a:rPr lang="en-US" sz="1600" baseline="-25000" dirty="0" smtClean="0"/>
                    <a:t>1</a:t>
                  </a:r>
                  <a:r>
                    <a:rPr lang="en-US" sz="1600" dirty="0" smtClean="0"/>
                    <a:t> and y</a:t>
                  </a:r>
                  <a:r>
                    <a:rPr lang="en-US" sz="1600" baseline="-25000" dirty="0" smtClean="0"/>
                    <a:t>2</a:t>
                  </a:r>
                  <a:r>
                    <a:rPr lang="en-US" sz="1600" dirty="0" smtClean="0"/>
                    <a:t> to 0</a:t>
                  </a:r>
                </a:p>
                <a:p>
                  <a:r>
                    <a:rPr lang="en-US" sz="1600" dirty="0" smtClean="0"/>
                    <a:t>        For each prediction algorithm </a:t>
                  </a:r>
                  <a:r>
                    <a:rPr lang="en-US" sz="1600" dirty="0" err="1" smtClean="0"/>
                    <a:t>a</a:t>
                  </a:r>
                  <a:r>
                    <a:rPr lang="en-US" sz="1600" baseline="-25000" dirty="0" err="1" smtClean="0"/>
                    <a:t>i</a:t>
                  </a:r>
                  <a:r>
                    <a:rPr lang="en-US" sz="1600" dirty="0" smtClean="0"/>
                    <a:t>, </a:t>
                  </a:r>
                </a:p>
                <a:p>
                  <a:r>
                    <a:rPr lang="en-US" sz="1600" dirty="0" smtClean="0"/>
                    <a:t>            If </a:t>
                  </a:r>
                  <a:r>
                    <a:rPr lang="en-US" sz="1600" dirty="0" err="1" smtClean="0"/>
                    <a:t>a</a:t>
                  </a:r>
                  <a:r>
                    <a:rPr lang="en-US" sz="1600" baseline="-25000" dirty="0" err="1" smtClean="0"/>
                    <a:t>i</a:t>
                  </a:r>
                  <a:r>
                    <a:rPr lang="en-US" sz="1600" dirty="0" smtClean="0"/>
                    <a:t>(x) = 0 then y</a:t>
                  </a:r>
                  <a:r>
                    <a:rPr lang="en-US" sz="1600" baseline="-25000" dirty="0" smtClean="0"/>
                    <a:t>1</a:t>
                  </a:r>
                  <a:r>
                    <a:rPr lang="en-US" sz="1600" dirty="0" smtClean="0"/>
                    <a:t> = y</a:t>
                  </a:r>
                  <a:r>
                    <a:rPr lang="en-US" sz="1600" baseline="-25000" dirty="0" smtClean="0"/>
                    <a:t>1</a:t>
                  </a:r>
                  <a:r>
                    <a:rPr lang="en-US" sz="1600" dirty="0" smtClean="0"/>
                    <a:t> + </a:t>
                  </a:r>
                  <a:r>
                    <a:rPr lang="en-US" sz="1600" dirty="0" err="1" smtClean="0"/>
                    <a:t>w</a:t>
                  </a:r>
                  <a:r>
                    <a:rPr lang="en-US" sz="1600" baseline="-25000" dirty="0" err="1" smtClean="0"/>
                    <a:t>i</a:t>
                  </a:r>
                  <a:endParaRPr lang="en-US" sz="1600" dirty="0" smtClean="0"/>
                </a:p>
                <a:p>
                  <a:r>
                    <a:rPr lang="en-US" sz="1600" dirty="0" smtClean="0"/>
                    <a:t>            Else if </a:t>
                  </a:r>
                  <a:r>
                    <a:rPr lang="en-US" sz="1600" dirty="0" err="1" smtClean="0"/>
                    <a:t>a</a:t>
                  </a:r>
                  <a:r>
                    <a:rPr lang="en-US" sz="1600" baseline="-25000" dirty="0" err="1" smtClean="0"/>
                    <a:t>i</a:t>
                  </a:r>
                  <a:r>
                    <a:rPr lang="en-US" sz="1600" dirty="0" smtClean="0"/>
                    <a:t>(x) = 1 then y</a:t>
                  </a:r>
                  <a:r>
                    <a:rPr lang="en-US" sz="1600" baseline="-25000" dirty="0" smtClean="0"/>
                    <a:t>2</a:t>
                  </a:r>
                  <a:r>
                    <a:rPr lang="en-US" sz="1600" dirty="0" smtClean="0"/>
                    <a:t> = y</a:t>
                  </a:r>
                  <a:r>
                    <a:rPr lang="en-US" sz="1600" baseline="-25000" dirty="0" smtClean="0"/>
                    <a:t>2</a:t>
                  </a:r>
                  <a:r>
                    <a:rPr lang="en-US" sz="1600" dirty="0" smtClean="0"/>
                    <a:t> + </a:t>
                  </a:r>
                  <a:r>
                    <a:rPr lang="en-US" sz="1600" dirty="0" err="1" smtClean="0"/>
                    <a:t>w</a:t>
                  </a:r>
                  <a:r>
                    <a:rPr lang="en-US" sz="1600" baseline="-25000" dirty="0" err="1" smtClean="0"/>
                    <a:t>i</a:t>
                  </a:r>
                  <a:endParaRPr lang="en-US" sz="1600" dirty="0" smtClean="0"/>
                </a:p>
                <a:p>
                  <a:r>
                    <a:rPr lang="en-US" sz="1600" dirty="0" smtClean="0"/>
                    <a:t>        If y1 &gt; y2  then g(x) = 1</a:t>
                  </a:r>
                </a:p>
                <a:p>
                  <a:r>
                    <a:rPr lang="en-US" sz="1600" dirty="0" smtClean="0"/>
                    <a:t>        Else if y1 &lt; y then g(x) = 0</a:t>
                  </a:r>
                </a:p>
                <a:p>
                  <a:r>
                    <a:rPr lang="en-US" sz="1600" dirty="0" smtClean="0"/>
                    <a:t>        Else g(x) is assigned to 0 or 1 randomly.</a:t>
                  </a:r>
                </a:p>
                <a:p>
                  <a:r>
                    <a:rPr lang="en-US" sz="1600" dirty="0" smtClean="0"/>
                    <a:t>        If g(x) ≠ f(x) then for each pred. alg. </a:t>
                  </a:r>
                  <a:r>
                    <a:rPr lang="en-US" sz="1600" dirty="0" err="1" smtClean="0"/>
                    <a:t>a</a:t>
                  </a:r>
                  <a:r>
                    <a:rPr lang="en-US" sz="1600" baseline="-25000" dirty="0" err="1" smtClean="0"/>
                    <a:t>i</a:t>
                  </a:r>
                  <a:endParaRPr lang="en-US" sz="1600" dirty="0" smtClean="0"/>
                </a:p>
                <a:p>
                  <a:r>
                    <a:rPr lang="en-US" sz="1600" dirty="0" smtClean="0"/>
                    <a:t>            If </a:t>
                  </a:r>
                  <a:r>
                    <a:rPr lang="en-US" sz="1600" dirty="0" err="1" smtClean="0"/>
                    <a:t>a</a:t>
                  </a:r>
                  <a:r>
                    <a:rPr lang="en-US" sz="1600" baseline="-25000" dirty="0" err="1" smtClean="0"/>
                    <a:t>i</a:t>
                  </a:r>
                  <a:r>
                    <a:rPr lang="en-US" sz="1600" dirty="0" smtClean="0"/>
                    <a:t>(x) ≠ f(x) then update </a:t>
                  </a:r>
                  <a:r>
                    <a:rPr lang="en-US" sz="1600" dirty="0" err="1" smtClean="0"/>
                    <a:t>w</a:t>
                  </a:r>
                  <a:r>
                    <a:rPr lang="en-US" sz="1600" baseline="-25000" dirty="0" err="1" smtClean="0"/>
                    <a:t>i</a:t>
                  </a:r>
                  <a:r>
                    <a:rPr lang="en-US" sz="1600" dirty="0" smtClean="0"/>
                    <a:t> with β</a:t>
                  </a:r>
                  <a:r>
                    <a:rPr lang="en-US" sz="1600" dirty="0" err="1" smtClean="0"/>
                    <a:t>w</a:t>
                  </a:r>
                  <a:r>
                    <a:rPr lang="en-US" sz="1600" baseline="-25000" dirty="0" err="1" smtClean="0"/>
                    <a:t>i</a:t>
                  </a:r>
                  <a:r>
                    <a:rPr lang="en-US" sz="1600" dirty="0" smtClean="0"/>
                    <a:t>. </a:t>
                  </a:r>
                </a:p>
              </p:txBody>
            </p:sp>
          </p:grpSp>
          <p:sp>
            <p:nvSpPr>
              <p:cNvPr id="18" name="TextBox 17"/>
              <p:cNvSpPr txBox="1"/>
              <p:nvPr/>
            </p:nvSpPr>
            <p:spPr>
              <a:xfrm>
                <a:off x="970454" y="13192701"/>
                <a:ext cx="4483100" cy="5693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Weighted Majority Algorithm</a:t>
                </a:r>
              </a:p>
              <a:p>
                <a:pPr algn="ctr"/>
                <a:r>
                  <a:rPr lang="en-US" sz="1100" dirty="0" smtClean="0"/>
                  <a:t>(</a:t>
                </a:r>
                <a:r>
                  <a:rPr lang="en-US" sz="1100" dirty="0" err="1" smtClean="0"/>
                  <a:t>Littlestone</a:t>
                </a:r>
                <a:r>
                  <a:rPr lang="en-US" sz="1100" dirty="0"/>
                  <a:t>, </a:t>
                </a:r>
                <a:r>
                  <a:rPr lang="en-US" sz="1100" dirty="0" err="1"/>
                  <a:t>MLj</a:t>
                </a:r>
                <a:r>
                  <a:rPr lang="en-US" sz="1100" dirty="0"/>
                  <a:t>, 1988)</a:t>
                </a:r>
              </a:p>
            </p:txBody>
          </p:sp>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3922" b="94288" l="0" r="98721">
                            <a14:foregroundMark x1="18755" y1="44757" x2="9633" y2="59335"/>
                            <a14:foregroundMark x1="77579" y1="45354" x2="90111" y2="56522"/>
                            <a14:foregroundMark x1="84098" y1="44954" x2="77676" y2="56881"/>
                            <a14:foregroundMark x1="75841" y1="48318" x2="85321" y2="59021"/>
                            <a14:foregroundMark x1="86544" y1="45260" x2="88073" y2="55352"/>
                            <a14:foregroundMark x1="88379" y1="45566" x2="90520" y2="51988"/>
                            <a14:foregroundMark x1="12232" y1="44954" x2="23547" y2="54434"/>
                            <a14:foregroundMark x1="23853" y1="46483" x2="18654" y2="59633"/>
                            <a14:foregroundMark x1="11009" y1="51070" x2="16820" y2="59021"/>
                          </a14:backgroundRemoval>
                        </a14:imgEffect>
                      </a14:imgLayer>
                    </a14:imgProps>
                  </a:ext>
                  <a:ext uri="{28A0092B-C50C-407E-A947-70E740481C1C}">
                    <a14:useLocalDpi xmlns:a14="http://schemas.microsoft.com/office/drawing/2010/main" val="0"/>
                  </a:ext>
                </a:extLst>
              </a:blip>
              <a:stretch>
                <a:fillRect/>
              </a:stretch>
            </p:blipFill>
            <p:spPr>
              <a:xfrm rot="1216910">
                <a:off x="557418" y="11965259"/>
                <a:ext cx="1416854" cy="1416854"/>
              </a:xfrm>
              <a:prstGeom prst="rect">
                <a:avLst/>
              </a:prstGeom>
            </p:spPr>
          </p:pic>
          <p:sp>
            <p:nvSpPr>
              <p:cNvPr id="20" name="TextBox 19"/>
              <p:cNvSpPr txBox="1"/>
              <p:nvPr/>
            </p:nvSpPr>
            <p:spPr>
              <a:xfrm>
                <a:off x="5434785" y="13192046"/>
                <a:ext cx="4483100" cy="5693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Naïve Bayesian Networks</a:t>
                </a:r>
              </a:p>
              <a:p>
                <a:pPr algn="ctr"/>
                <a:r>
                  <a:rPr lang="en-US" sz="1100" dirty="0">
                    <a:solidFill>
                      <a:schemeClr val="tx1"/>
                    </a:solidFill>
                  </a:rPr>
                  <a:t>(Russell and </a:t>
                </a:r>
                <a:r>
                  <a:rPr lang="en-US" sz="1100" dirty="0" err="1">
                    <a:solidFill>
                      <a:schemeClr val="tx1"/>
                    </a:solidFill>
                  </a:rPr>
                  <a:t>Norvig</a:t>
                </a:r>
                <a:r>
                  <a:rPr lang="en-US" sz="1100" dirty="0">
                    <a:solidFill>
                      <a:schemeClr val="tx1"/>
                    </a:solidFill>
                  </a:rPr>
                  <a:t>, 2010)</a:t>
                </a:r>
                <a:endParaRPr lang="en-US" sz="1100" dirty="0"/>
              </a:p>
            </p:txBody>
          </p:sp>
          <mc:AlternateContent xmlns:mc="http://schemas.openxmlformats.org/markup-compatibility/2006">
            <mc:Choice xmlns:a14="http://schemas.microsoft.com/office/drawing/2010/main" Requires="a14">
              <p:sp>
                <p:nvSpPr>
                  <p:cNvPr id="21" name="TextBox 20"/>
                  <p:cNvSpPr txBox="1"/>
                  <p:nvPr/>
                </p:nvSpPr>
                <p:spPr>
                  <a:xfrm>
                    <a:off x="5618653" y="13761433"/>
                    <a:ext cx="4451593" cy="5085281"/>
                  </a:xfrm>
                  <a:prstGeom prst="round2DiagRect">
                    <a:avLst>
                      <a:gd name="adj1" fmla="val 3340"/>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n-US" sz="1600" dirty="0"/>
                      <a:t>Encodes a directed, acyclic graph with conditional independence </a:t>
                    </a:r>
                    <a:r>
                      <a:rPr lang="en-US" sz="1600" dirty="0" smtClean="0"/>
                      <a:t>relations</a:t>
                    </a:r>
                    <a:br>
                      <a:rPr lang="en-US" sz="1600" dirty="0" smtClean="0"/>
                    </a:br>
                    <a:r>
                      <a:rPr lang="en-US" sz="1600" dirty="0" smtClean="0"/>
                      <a:t>among </a:t>
                    </a:r>
                    <a:r>
                      <a:rPr lang="en-US" sz="1600" dirty="0"/>
                      <a:t>variables</a:t>
                    </a:r>
                  </a:p>
                  <a:p>
                    <a:pPr marL="285750" indent="-285750">
                      <a:buFont typeface="Arial" pitchFamily="34" charset="0"/>
                      <a:buChar char="•"/>
                    </a:pPr>
                    <a:r>
                      <a:rPr lang="en-US" sz="1600" dirty="0"/>
                      <a:t>Dependent class variable </a:t>
                    </a:r>
                    <a14:m>
                      <m:oMath xmlns:m="http://schemas.openxmlformats.org/officeDocument/2006/math">
                        <m:r>
                          <a:rPr lang="en-US" sz="1600" i="1">
                            <a:latin typeface="Cambria Math" panose="02040503050406030204" pitchFamily="18" charset="0"/>
                          </a:rPr>
                          <m:t>𝑌</m:t>
                        </m:r>
                      </m:oMath>
                    </a14:m>
                    <a:r>
                      <a:rPr lang="en-US" sz="1600" dirty="0"/>
                      <a:t> is the root and feature variables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1</m:t>
                            </m:r>
                          </m:sub>
                        </m:sSub>
                      </m:oMath>
                    </a14:m>
                    <a:r>
                      <a:rPr lang="en-US" sz="1600" dirty="0"/>
                      <a:t> through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𝑛</m:t>
                            </m:r>
                          </m:sub>
                        </m:sSub>
                      </m:oMath>
                    </a14:m>
                    <a:r>
                      <a:rPr lang="en-US" sz="1600" dirty="0"/>
                      <a:t> are conditioned by </a:t>
                    </a:r>
                    <a:r>
                      <a:rPr lang="en-US" sz="1600" i="1" dirty="0"/>
                      <a:t>Y</a:t>
                    </a:r>
                    <a:r>
                      <a:rPr lang="en-US" sz="1600" dirty="0"/>
                      <a:t>’s value</a:t>
                    </a:r>
                  </a:p>
                  <a:p>
                    <a:pPr marL="285750" indent="-285750">
                      <a:buFont typeface="Arial" pitchFamily="34" charset="0"/>
                      <a:buChar char="•"/>
                    </a:pPr>
                    <a:r>
                      <a:rPr lang="en-US" sz="1600" dirty="0"/>
                      <a:t>Naïve (yet effective) assumption is that each feature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𝑖</m:t>
                            </m:r>
                          </m:sub>
                        </m:sSub>
                      </m:oMath>
                    </a14:m>
                    <a:r>
                      <a:rPr lang="en-US" sz="1600" dirty="0"/>
                      <a:t> is conditionally independent of every other feature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𝑗</m:t>
                            </m:r>
                          </m:sub>
                        </m:sSub>
                        <m:r>
                          <a:rPr lang="en-US" sz="1600" i="1">
                            <a:latin typeface="Cambria Math" panose="02040503050406030204" pitchFamily="18" charset="0"/>
                          </a:rPr>
                          <m:t> </m:t>
                        </m:r>
                      </m:oMath>
                    </a14:m>
                    <a:r>
                      <a:rPr lang="en-US" sz="1600" dirty="0"/>
                      <a:t>for </a:t>
                    </a:r>
                    <a14:m>
                      <m:oMath xmlns:m="http://schemas.openxmlformats.org/officeDocument/2006/math">
                        <m:r>
                          <a:rPr lang="en-US" sz="1600" i="1">
                            <a:latin typeface="Cambria Math" panose="02040503050406030204" pitchFamily="18" charset="0"/>
                          </a:rPr>
                          <m:t>𝑗</m:t>
                        </m:r>
                        <m:r>
                          <a:rPr lang="en-US" sz="1600" i="1">
                            <a:latin typeface="Cambria Math" panose="02040503050406030204" pitchFamily="18" charset="0"/>
                          </a:rPr>
                          <m:t>≠</m:t>
                        </m:r>
                        <m:r>
                          <a:rPr lang="en-US" sz="1600" i="1">
                            <a:latin typeface="Cambria Math" panose="02040503050406030204" pitchFamily="18" charset="0"/>
                          </a:rPr>
                          <m:t>𝑖</m:t>
                        </m:r>
                      </m:oMath>
                    </a14:m>
                    <a:r>
                      <a:rPr lang="en-US" sz="1600" dirty="0"/>
                      <a:t> given </a:t>
                    </a:r>
                    <a14:m>
                      <m:oMath xmlns:m="http://schemas.openxmlformats.org/officeDocument/2006/math">
                        <m:r>
                          <a:rPr lang="en-US" sz="1600" i="1">
                            <a:latin typeface="Cambria Math" panose="02040503050406030204" pitchFamily="18" charset="0"/>
                          </a:rPr>
                          <m:t>𝑌</m:t>
                        </m:r>
                      </m:oMath>
                    </a14:m>
                    <a:endParaRPr lang="en-US" sz="1600" dirty="0"/>
                  </a:p>
                  <a:p>
                    <a:r>
                      <a:rPr lang="en-US" sz="1600" b="1" dirty="0"/>
                      <a:t>Our approach:</a:t>
                    </a:r>
                  </a:p>
                  <a:p>
                    <a:pPr marL="285750" indent="-285750">
                      <a:buFont typeface="Arial" pitchFamily="34" charset="0"/>
                      <a:buChar char="•"/>
                    </a:pPr>
                    <a:r>
                      <a:rPr lang="en-US" sz="1600" dirty="0"/>
                      <a:t>Learning simply involves counting the examples’ features to </a:t>
                    </a:r>
                    <a:r>
                      <a:rPr lang="en-US" sz="1600" dirty="0" smtClean="0"/>
                      <a:t>estimate </a:t>
                    </a:r>
                    <a:br>
                      <a:rPr lang="en-US" sz="1600" dirty="0" smtClean="0"/>
                    </a:br>
                    <a:r>
                      <a:rPr lang="en-US" sz="1600" dirty="0" smtClean="0"/>
                      <a:t>simple </a:t>
                    </a:r>
                    <a:r>
                      <a:rPr lang="en-US" sz="1600" dirty="0"/>
                      <a:t>probabilities</a:t>
                    </a:r>
                  </a:p>
                  <a:p>
                    <a:pPr marL="285750" indent="-285750">
                      <a:buFont typeface="Arial" pitchFamily="34" charset="0"/>
                      <a:buChar char="•"/>
                    </a:pPr>
                    <a:r>
                      <a:rPr lang="en-US" sz="1600" dirty="0"/>
                      <a:t>For Angry Birds, the Y is </a:t>
                    </a:r>
                    <a:r>
                      <a:rPr lang="en-US" sz="1600" i="1" dirty="0" err="1"/>
                      <a:t>goodShot</a:t>
                    </a:r>
                    <a:r>
                      <a:rPr lang="en-US" sz="1600" dirty="0"/>
                      <a:t> and the </a:t>
                    </a:r>
                    <a:r>
                      <a:rPr lang="en-US" sz="1600" i="1" dirty="0"/>
                      <a:t>X</a:t>
                    </a:r>
                    <a:r>
                      <a:rPr lang="en-US" sz="1600" dirty="0"/>
                      <a:t>’s are the features used to describe the game’s state and the shot angle </a:t>
                    </a:r>
                  </a:p>
                  <a:p>
                    <a:pPr marL="285750" indent="-285750">
                      <a:buFont typeface="Arial" pitchFamily="34" charset="0"/>
                      <a:buChar char="•"/>
                    </a:pPr>
                    <a:r>
                      <a:rPr lang="en-US" sz="1600" dirty="0"/>
                      <a:t>For each feature, we compute the probability that it is present for both </a:t>
                    </a:r>
                    <a:r>
                      <a:rPr lang="en-US" sz="1600" i="1" dirty="0" err="1"/>
                      <a:t>goodShot</a:t>
                    </a:r>
                    <a:r>
                      <a:rPr lang="en-US" sz="1600" dirty="0"/>
                      <a:t> and </a:t>
                    </a:r>
                    <a:r>
                      <a:rPr lang="en-US" sz="1600" i="1" dirty="0" err="1"/>
                      <a:t>badShot</a:t>
                    </a:r>
                    <a:r>
                      <a:rPr lang="en-US" sz="1600" dirty="0"/>
                      <a:t>; the ratio of these probabilities is the score of a candidate shot</a:t>
                    </a:r>
                  </a:p>
                </p:txBody>
              </p:sp>
            </mc:Choice>
            <mc:Fallback>
              <p:sp>
                <p:nvSpPr>
                  <p:cNvPr id="21" name="TextBox 20"/>
                  <p:cNvSpPr txBox="1">
                    <a:spLocks noRot="1" noChangeAspect="1" noMove="1" noResize="1" noEditPoints="1" noAdjustHandles="1" noChangeArrowheads="1" noChangeShapeType="1" noTextEdit="1"/>
                  </p:cNvSpPr>
                  <p:nvPr/>
                </p:nvSpPr>
                <p:spPr>
                  <a:xfrm>
                    <a:off x="5618653" y="13761433"/>
                    <a:ext cx="4451593" cy="5085281"/>
                  </a:xfrm>
                  <a:prstGeom prst="round2DiagRect">
                    <a:avLst>
                      <a:gd name="adj1" fmla="val 3340"/>
                      <a:gd name="adj2" fmla="val 0"/>
                    </a:avLst>
                  </a:prstGeom>
                  <a:blipFill rotWithShape="0">
                    <a:blip r:embed="rId8"/>
                    <a:stretch>
                      <a:fillRect b="-359"/>
                    </a:stretch>
                  </a:blipFill>
                  <a:ln>
                    <a:solidFill>
                      <a:schemeClr val="bg1">
                        <a:lumMod val="85000"/>
                      </a:schemeClr>
                    </a:solidFill>
                  </a:ln>
                </p:spPr>
                <p:txBody>
                  <a:bodyPr/>
                  <a:lstStyle/>
                  <a:p>
                    <a:r>
                      <a:rPr lang="en-US">
                        <a:noFill/>
                      </a:rPr>
                      <a:t> </a:t>
                    </a:r>
                  </a:p>
                </p:txBody>
              </p:sp>
            </mc:Fallback>
          </mc:AlternateContent>
        </p:grpSp>
        <p:grpSp>
          <p:nvGrpSpPr>
            <p:cNvPr id="85" name="Group 84"/>
            <p:cNvGrpSpPr/>
            <p:nvPr/>
          </p:nvGrpSpPr>
          <p:grpSpPr>
            <a:xfrm>
              <a:off x="248909" y="25536812"/>
              <a:ext cx="10107004" cy="6507525"/>
              <a:chOff x="9537794" y="12083424"/>
              <a:chExt cx="10107004" cy="6507525"/>
            </a:xfrm>
          </p:grpSpPr>
          <p:sp>
            <p:nvSpPr>
              <p:cNvPr id="27" name="Title 1"/>
              <p:cNvSpPr txBox="1">
                <a:spLocks/>
              </p:cNvSpPr>
              <p:nvPr/>
            </p:nvSpPr>
            <p:spPr>
              <a:xfrm>
                <a:off x="10562174" y="12386844"/>
                <a:ext cx="9032001" cy="685800"/>
              </a:xfrm>
              <a:prstGeom prst="roundRect">
                <a:avLst/>
              </a:prstGeom>
              <a:solidFill>
                <a:srgbClr val="DEEBF7"/>
              </a:solidFill>
              <a:ln w="57150" cap="flat" cmpd="sng" algn="ctr">
                <a:solidFill>
                  <a:srgbClr val="BDD7EE"/>
                </a:solidFill>
                <a:prstDash val="solid"/>
              </a:ln>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solidFill>
                      <a:schemeClr val="tx1"/>
                    </a:solidFill>
                  </a:rPr>
                  <a:t>3a. Approach: Representing Training Examples</a:t>
                </a:r>
                <a:endParaRPr lang="en-US" sz="3200" dirty="0">
                  <a:solidFill>
                    <a:schemeClr val="tx1"/>
                  </a:solidFill>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05884" y="16138544"/>
                <a:ext cx="4438914" cy="2409845"/>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05884" y="13463864"/>
                <a:ext cx="4364690" cy="2494108"/>
              </a:xfrm>
              <a:prstGeom prst="rect">
                <a:avLst/>
              </a:prstGeom>
              <a:ln w="19050">
                <a:solidFill>
                  <a:schemeClr val="tx1"/>
                </a:solidFill>
              </a:ln>
            </p:spPr>
          </p:pic>
          <p:sp>
            <p:nvSpPr>
              <p:cNvPr id="30" name="TextBox 29"/>
              <p:cNvSpPr txBox="1"/>
              <p:nvPr/>
            </p:nvSpPr>
            <p:spPr>
              <a:xfrm>
                <a:off x="10562172" y="13445782"/>
                <a:ext cx="4485402" cy="5145167"/>
              </a:xfrm>
              <a:prstGeom prst="round2DiagRect">
                <a:avLst>
                  <a:gd name="adj1" fmla="val 5250"/>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smtClean="0">
                    <a:solidFill>
                      <a:schemeClr val="tx1"/>
                    </a:solidFill>
                  </a:rPr>
                  <a:t>Task to Learn</a:t>
                </a:r>
              </a:p>
              <a:p>
                <a:r>
                  <a:rPr lang="en-US" sz="2000" i="1" dirty="0" smtClean="0">
                    <a:solidFill>
                      <a:schemeClr val="accent3">
                        <a:lumMod val="75000"/>
                      </a:schemeClr>
                    </a:solidFill>
                  </a:rPr>
                  <a:t>   Good</a:t>
                </a:r>
                <a:r>
                  <a:rPr lang="en-US" sz="2000" dirty="0" smtClean="0"/>
                  <a:t> shots: those from </a:t>
                </a:r>
                <a:r>
                  <a:rPr lang="en-US" sz="2000" u="sng" dirty="0" smtClean="0"/>
                  <a:t>games won</a:t>
                </a:r>
              </a:p>
              <a:p>
                <a:pPr defTabSz="1028700"/>
                <a:r>
                  <a:rPr lang="en-US" sz="2000" i="1" dirty="0" smtClean="0">
                    <a:solidFill>
                      <a:srgbClr val="C00000"/>
                    </a:solidFill>
                  </a:rPr>
                  <a:t>   Bad</a:t>
                </a:r>
                <a:r>
                  <a:rPr lang="en-US" sz="2000" i="1" dirty="0" smtClean="0"/>
                  <a:t> </a:t>
                </a:r>
                <a:r>
                  <a:rPr lang="en-US" sz="2000" dirty="0" smtClean="0"/>
                  <a:t>shots: shots in games lost, except         </a:t>
                </a:r>
                <a:r>
                  <a:rPr lang="en-US" sz="2000" dirty="0"/>
                  <a:t> </a:t>
                </a:r>
                <a:r>
                  <a:rPr lang="en-US" sz="2000" dirty="0" smtClean="0"/>
                  <a:t>  	</a:t>
                </a:r>
                <a:r>
                  <a:rPr lang="en-US" sz="2000" dirty="0" smtClean="0"/>
                  <a:t>those </a:t>
                </a:r>
                <a:r>
                  <a:rPr lang="en-US" sz="2000" dirty="0" smtClean="0"/>
                  <a:t>that </a:t>
                </a:r>
                <a:r>
                  <a:rPr lang="en-US" sz="2000" i="1" dirty="0" smtClean="0"/>
                  <a:t>killed pig</a:t>
                </a:r>
                <a:endParaRPr lang="en-US" sz="2000" dirty="0" smtClean="0"/>
              </a:p>
              <a:p>
                <a:endParaRPr lang="en-US" sz="2200" dirty="0" smtClean="0"/>
              </a:p>
              <a:p>
                <a:r>
                  <a:rPr lang="en-US" sz="2200" b="1" dirty="0"/>
                  <a:t>Goal: </a:t>
                </a:r>
                <a:r>
                  <a:rPr lang="en-US" sz="2200" dirty="0"/>
                  <a:t>have a representation that is </a:t>
                </a:r>
                <a:r>
                  <a:rPr lang="en-US" sz="2200" i="1" dirty="0"/>
                  <a:t>independent of </a:t>
                </a:r>
                <a:r>
                  <a:rPr lang="en-US" sz="2200" i="1" dirty="0" smtClean="0"/>
                  <a:t>level</a:t>
                </a:r>
                <a:endParaRPr lang="en-US" sz="2200" dirty="0" smtClean="0"/>
              </a:p>
              <a:p>
                <a:pPr marL="227013"/>
                <a:r>
                  <a:rPr lang="en-US" sz="1800" b="1" i="1" dirty="0" err="1" smtClean="0"/>
                  <a:t>AngryBirdsGridExample</a:t>
                </a:r>
                <a:r>
                  <a:rPr lang="en-US" sz="1800" b="1" i="1" dirty="0" smtClean="0"/>
                  <a:t>:</a:t>
                </a:r>
                <a:r>
                  <a:rPr lang="en-US" sz="1800" b="1" dirty="0" smtClean="0"/>
                  <a:t> </a:t>
                </a:r>
                <a:r>
                  <a:rPr lang="en-US" sz="1800" dirty="0" smtClean="0"/>
                  <a:t>represents </a:t>
                </a:r>
                <a:r>
                  <a:rPr lang="en-US" sz="1800" dirty="0"/>
                  <a:t> </a:t>
                </a:r>
                <a:r>
                  <a:rPr lang="en-US" sz="1800" dirty="0" smtClean="0"/>
                  <a:t> localized </a:t>
                </a:r>
                <a:r>
                  <a:rPr lang="en-US" sz="1800" dirty="0"/>
                  <a:t>portion </a:t>
                </a:r>
                <a:r>
                  <a:rPr lang="en-US" sz="1800" dirty="0" smtClean="0"/>
                  <a:t>of game </a:t>
                </a:r>
                <a:r>
                  <a:rPr lang="en-US" sz="1800" dirty="0"/>
                  <a:t>state </a:t>
                </a:r>
                <a:r>
                  <a:rPr lang="en-US" sz="1800" dirty="0" smtClean="0"/>
                  <a:t>as </a:t>
                </a:r>
                <a:r>
                  <a:rPr lang="en-US" sz="1800" dirty="0"/>
                  <a:t>a </a:t>
                </a:r>
                <a:r>
                  <a:rPr lang="en-US" sz="1800" i="1" dirty="0"/>
                  <a:t>7x7 grid of cells </a:t>
                </a:r>
                <a:r>
                  <a:rPr lang="en-US" sz="1800" dirty="0"/>
                  <a:t>located </a:t>
                </a:r>
                <a:r>
                  <a:rPr lang="en-US" sz="1800" dirty="0" smtClean="0"/>
                  <a:t>around impact point</a:t>
                </a:r>
                <a:endParaRPr lang="en-US" sz="800" dirty="0" smtClean="0"/>
              </a:p>
              <a:p>
                <a:endParaRPr lang="en-US" sz="2000" dirty="0"/>
              </a:p>
              <a:p>
                <a:r>
                  <a:rPr lang="en-US" sz="2000" dirty="0" smtClean="0"/>
                  <a:t>Figures to the right:</a:t>
                </a:r>
              </a:p>
              <a:p>
                <a:pPr marL="342900" indent="-342900">
                  <a:buFont typeface="Arial" panose="020B0604020202020204" pitchFamily="34" charset="0"/>
                  <a:buChar char="•"/>
                </a:pPr>
                <a:r>
                  <a:rPr lang="en-US" sz="2000" dirty="0" smtClean="0"/>
                  <a:t>Visualization of the </a:t>
                </a:r>
                <a:r>
                  <a:rPr lang="en-US" sz="2000" i="1" dirty="0" err="1" smtClean="0"/>
                  <a:t>AngryBirdsGridExample</a:t>
                </a:r>
                <a:r>
                  <a:rPr lang="en-US" sz="2000" dirty="0" smtClean="0"/>
                  <a:t> grid </a:t>
                </a:r>
              </a:p>
              <a:p>
                <a:pPr marL="342900" indent="-342900">
                  <a:buFont typeface="Arial" panose="020B0604020202020204" pitchFamily="34" charset="0"/>
                  <a:buChar char="•"/>
                </a:pPr>
                <a:r>
                  <a:rPr lang="en-US" sz="2000" dirty="0" smtClean="0"/>
                  <a:t>Chart of features we use to represent </a:t>
                </a:r>
                <a:r>
                  <a:rPr lang="en-US" sz="2000" dirty="0" smtClean="0"/>
                  <a:t>examples</a:t>
                </a:r>
              </a:p>
            </p:txBody>
          </p:sp>
          <p:pic>
            <p:nvPicPr>
              <p:cNvPr id="31" name="Picture 30"/>
              <p:cNvPicPr>
                <a:picLocks noChangeAspect="1"/>
              </p:cNvPicPr>
              <p:nvPr/>
            </p:nvPicPr>
            <p:blipFill>
              <a:blip r:embed="rId11" cstate="print">
                <a:extLst>
                  <a:ext uri="{BEBA8EAE-BF5A-486C-A8C5-ECC9F3942E4B}">
                    <a14:imgProps xmlns:a14="http://schemas.microsoft.com/office/drawing/2010/main">
                      <a14:imgLayer r:embed="rId12">
                        <a14:imgEffect>
                          <a14:backgroundRemoval t="7830" b="89933" l="9955" r="89933">
                            <a14:foregroundMark x1="40380" y1="38367" x2="46756" y2="42953"/>
                            <a14:foregroundMark x1="68680" y1="38143" x2="63535" y2="41163"/>
                          </a14:backgroundRemoval>
                        </a14:imgEffect>
                      </a14:imgLayer>
                    </a14:imgProps>
                  </a:ext>
                  <a:ext uri="{28A0092B-C50C-407E-A947-70E740481C1C}">
                    <a14:useLocalDpi xmlns:a14="http://schemas.microsoft.com/office/drawing/2010/main" val="0"/>
                  </a:ext>
                </a:extLst>
              </a:blip>
              <a:stretch>
                <a:fillRect/>
              </a:stretch>
            </p:blipFill>
            <p:spPr>
              <a:xfrm rot="19948464">
                <a:off x="9537794" y="12083424"/>
                <a:ext cx="1822366" cy="1822366"/>
              </a:xfrm>
              <a:prstGeom prst="rect">
                <a:avLst/>
              </a:prstGeom>
            </p:spPr>
          </p:pic>
        </p:grpSp>
      </p:grpSp>
      <p:grpSp>
        <p:nvGrpSpPr>
          <p:cNvPr id="94" name="Group 93"/>
          <p:cNvGrpSpPr/>
          <p:nvPr/>
        </p:nvGrpSpPr>
        <p:grpSpPr>
          <a:xfrm>
            <a:off x="11108834" y="5033683"/>
            <a:ext cx="10613945" cy="27330439"/>
            <a:chOff x="11207613" y="4921501"/>
            <a:chExt cx="10613945" cy="27330439"/>
          </a:xfrm>
        </p:grpSpPr>
        <p:grpSp>
          <p:nvGrpSpPr>
            <p:cNvPr id="88" name="Group 87"/>
            <p:cNvGrpSpPr/>
            <p:nvPr/>
          </p:nvGrpSpPr>
          <p:grpSpPr>
            <a:xfrm>
              <a:off x="11551551" y="11823928"/>
              <a:ext cx="9171508" cy="6676179"/>
              <a:chOff x="10610633" y="19085929"/>
              <a:chExt cx="9171508" cy="6676179"/>
            </a:xfrm>
          </p:grpSpPr>
          <p:sp>
            <p:nvSpPr>
              <p:cNvPr id="62" name="Title 1"/>
              <p:cNvSpPr txBox="1">
                <a:spLocks/>
              </p:cNvSpPr>
              <p:nvPr/>
            </p:nvSpPr>
            <p:spPr>
              <a:xfrm>
                <a:off x="10610633" y="19449427"/>
                <a:ext cx="9132833" cy="673130"/>
              </a:xfrm>
              <a:prstGeom prst="roundRect">
                <a:avLst/>
              </a:prstGeom>
              <a:solidFill>
                <a:srgbClr val="FDF3ED"/>
              </a:solidFill>
              <a:ln w="57150" cap="flat" cmpd="sng" algn="ctr">
                <a:solidFill>
                  <a:srgbClr val="F4B183"/>
                </a:solidFill>
                <a:prstDash val="solid"/>
              </a:ln>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solidFill>
                      <a:schemeClr val="tx1"/>
                    </a:solidFill>
                  </a:rPr>
                  <a:t>4. Experimental Methodology</a:t>
                </a:r>
                <a:endParaRPr lang="en-US" sz="3200" dirty="0">
                  <a:solidFill>
                    <a:schemeClr val="tx1"/>
                  </a:solidFill>
                </a:endParaRPr>
              </a:p>
            </p:txBody>
          </p:sp>
          <p:sp>
            <p:nvSpPr>
              <p:cNvPr id="63" name="TextBox 62"/>
              <p:cNvSpPr txBox="1"/>
              <p:nvPr/>
            </p:nvSpPr>
            <p:spPr>
              <a:xfrm>
                <a:off x="10610633" y="20251419"/>
                <a:ext cx="4551748" cy="5510689"/>
              </a:xfrm>
              <a:prstGeom prst="round2DiagRect">
                <a:avLst>
                  <a:gd name="adj1" fmla="val 5990"/>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a:r>
                  <a:rPr lang="en-US" sz="1800" dirty="0" smtClean="0"/>
                  <a:t>We </a:t>
                </a:r>
                <a:r>
                  <a:rPr lang="en-US" sz="1800" b="1" i="1" dirty="0" smtClean="0"/>
                  <a:t>train</a:t>
                </a:r>
                <a:r>
                  <a:rPr lang="en-US" sz="1800" dirty="0" smtClean="0"/>
                  <a:t> our algorithms on training and tuning sets created from our filtered dataset</a:t>
                </a:r>
              </a:p>
              <a:p>
                <a:pPr marL="0" lvl="1"/>
                <a:endParaRPr lang="en-US" sz="1800" dirty="0" smtClean="0"/>
              </a:p>
              <a:p>
                <a:pPr marL="0" lvl="1"/>
                <a:r>
                  <a:rPr lang="en-US" sz="1800" dirty="0"/>
                  <a:t>For every game state, we consider several dozen </a:t>
                </a:r>
                <a:r>
                  <a:rPr lang="en-US" sz="1800" b="1" i="1" dirty="0"/>
                  <a:t>candidate </a:t>
                </a:r>
                <a:r>
                  <a:rPr lang="en-US" sz="1800" b="1" i="1" dirty="0" smtClean="0"/>
                  <a:t>shots </a:t>
                </a:r>
                <a:r>
                  <a:rPr lang="en-US" sz="1800" dirty="0" smtClean="0"/>
                  <a:t>(see fig. to right), considering </a:t>
                </a:r>
                <a:r>
                  <a:rPr lang="en-US" sz="1800" dirty="0"/>
                  <a:t>both high- and straight-angled shots for each potential </a:t>
                </a:r>
                <a:r>
                  <a:rPr lang="en-US" sz="1800" dirty="0" smtClean="0"/>
                  <a:t>target</a:t>
                </a:r>
              </a:p>
              <a:p>
                <a:pPr marL="285750" lvl="1" indent="-285750">
                  <a:buFont typeface="Arial" panose="020B0604020202020204" pitchFamily="34" charset="0"/>
                  <a:buChar char="•"/>
                </a:pPr>
                <a:r>
                  <a:rPr lang="en-US" sz="1800" dirty="0" smtClean="0"/>
                  <a:t>Each </a:t>
                </a:r>
                <a:r>
                  <a:rPr lang="en-US" sz="1800" dirty="0"/>
                  <a:t>candidate shot is presented as a grid example to be evaluated by the learning algorithm being </a:t>
                </a:r>
                <a:r>
                  <a:rPr lang="en-US" sz="1800" dirty="0" smtClean="0"/>
                  <a:t>tested</a:t>
                </a:r>
              </a:p>
              <a:p>
                <a:pPr marL="285750" lvl="1" indent="-285750">
                  <a:buFont typeface="Arial" panose="020B0604020202020204" pitchFamily="34" charset="0"/>
                  <a:buChar char="•"/>
                </a:pPr>
                <a:r>
                  <a:rPr lang="en-US" sz="1800" dirty="0" smtClean="0"/>
                  <a:t>Weighted </a:t>
                </a:r>
                <a:r>
                  <a:rPr lang="en-US" sz="1800" dirty="0"/>
                  <a:t>Majority Algorithm returns a net weighted sum </a:t>
                </a:r>
                <a:r>
                  <a:rPr lang="en-US" sz="1800" dirty="0" smtClean="0"/>
                  <a:t>score</a:t>
                </a:r>
              </a:p>
              <a:p>
                <a:pPr marL="285750" lvl="1" indent="-285750">
                  <a:buFont typeface="Arial" panose="020B0604020202020204" pitchFamily="34" charset="0"/>
                  <a:buChar char="•"/>
                </a:pPr>
                <a:r>
                  <a:rPr lang="en-US" sz="1800" dirty="0" smtClean="0"/>
                  <a:t>Naïve </a:t>
                </a:r>
                <a:r>
                  <a:rPr lang="en-US" sz="1800" dirty="0"/>
                  <a:t>Bayesian Network returns a calculation of the odds of winning given the features present in the grid </a:t>
                </a:r>
                <a:r>
                  <a:rPr lang="en-US" sz="1800" dirty="0" smtClean="0"/>
                  <a:t>example</a:t>
                </a:r>
              </a:p>
              <a:p>
                <a:pPr marL="285750" lvl="1" indent="-285750">
                  <a:buFont typeface="Arial" panose="020B0604020202020204" pitchFamily="34" charset="0"/>
                  <a:buChar char="•"/>
                </a:pPr>
                <a:endParaRPr lang="en-US" sz="1800" dirty="0"/>
              </a:p>
              <a:p>
                <a:pPr marL="0" lvl="1"/>
                <a:r>
                  <a:rPr lang="en-US" sz="1800" dirty="0" smtClean="0"/>
                  <a:t>We </a:t>
                </a:r>
                <a:r>
                  <a:rPr lang="en-US" sz="1800" dirty="0"/>
                  <a:t>then consider the </a:t>
                </a:r>
                <a:r>
                  <a:rPr lang="en-US" sz="1800" b="1" i="1" dirty="0"/>
                  <a:t>five highest-scoring candidate shots</a:t>
                </a:r>
                <a:r>
                  <a:rPr lang="en-US" sz="1800" dirty="0"/>
                  <a:t>, choosing among them proportionally to each of their </a:t>
                </a:r>
                <a:r>
                  <a:rPr lang="en-US" sz="1800" dirty="0" smtClean="0"/>
                  <a:t>scores</a:t>
                </a:r>
              </a:p>
            </p:txBody>
          </p:sp>
          <p:sp>
            <p:nvSpPr>
              <p:cNvPr id="64" name="Rectangle 63"/>
              <p:cNvSpPr/>
              <p:nvPr/>
            </p:nvSpPr>
            <p:spPr>
              <a:xfrm>
                <a:off x="15400909" y="23032662"/>
                <a:ext cx="4381232" cy="2616101"/>
              </a:xfrm>
              <a:prstGeom prst="rect">
                <a:avLst/>
              </a:prstGeom>
              <a:solidFill>
                <a:schemeClr val="bg1">
                  <a:lumMod val="95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n-US" sz="1600" dirty="0" smtClean="0"/>
                  <a:t>Each </a:t>
                </a:r>
                <a:r>
                  <a:rPr lang="en-US" sz="1600" dirty="0"/>
                  <a:t>model </a:t>
                </a:r>
                <a:r>
                  <a:rPr lang="en-US" sz="1600" dirty="0" smtClean="0"/>
                  <a:t>trained </a:t>
                </a:r>
                <a:r>
                  <a:rPr lang="en-US" sz="1600" dirty="0"/>
                  <a:t>on training examples from all levels </a:t>
                </a:r>
                <a:r>
                  <a:rPr lang="en-US" sz="1600" i="1" dirty="0"/>
                  <a:t>except</a:t>
                </a:r>
                <a:r>
                  <a:rPr lang="en-US" sz="1600" dirty="0"/>
                  <a:t> the level it would be used to play </a:t>
                </a:r>
                <a:endParaRPr lang="en-US" sz="1600" dirty="0" smtClean="0"/>
              </a:p>
              <a:p>
                <a:pPr marL="285750" indent="-285750">
                  <a:buFont typeface="Arial" panose="020B0604020202020204" pitchFamily="34" charset="0"/>
                  <a:buChar char="•"/>
                </a:pPr>
                <a:r>
                  <a:rPr lang="en-US" sz="1600" dirty="0" smtClean="0"/>
                  <a:t>We </a:t>
                </a:r>
                <a:r>
                  <a:rPr lang="en-US" sz="1600" dirty="0"/>
                  <a:t>start Chrome instances with all Angry Birds levels (1-21) </a:t>
                </a:r>
                <a:r>
                  <a:rPr lang="en-US" sz="1600" dirty="0" smtClean="0"/>
                  <a:t>unlocked</a:t>
                </a:r>
              </a:p>
              <a:p>
                <a:pPr marL="461963" lvl="1" indent="-173038">
                  <a:buFont typeface="Arial" panose="020B0604020202020204" pitchFamily="34" charset="0"/>
                  <a:buChar char="•"/>
                </a:pPr>
                <a:r>
                  <a:rPr lang="en-US" sz="1400" dirty="0"/>
                  <a:t>First, from 1 to 21, play each level </a:t>
                </a:r>
                <a:r>
                  <a:rPr lang="en-US" sz="1400" i="1" dirty="0" smtClean="0"/>
                  <a:t>once</a:t>
                </a:r>
                <a:endParaRPr lang="en-US" sz="1400" dirty="0"/>
              </a:p>
              <a:p>
                <a:pPr marL="461963" lvl="1" indent="-173038">
                  <a:buFont typeface="Arial" panose="020B0604020202020204" pitchFamily="34" charset="0"/>
                  <a:buChar char="•"/>
                </a:pPr>
                <a:r>
                  <a:rPr lang="en-US" sz="1400" dirty="0" smtClean="0"/>
                  <a:t>Next, again from 1 to 21, play </a:t>
                </a:r>
                <a:r>
                  <a:rPr lang="en-US" sz="1400" dirty="0"/>
                  <a:t>once those levels </a:t>
                </a:r>
                <a:r>
                  <a:rPr lang="en-US" sz="1400" i="1" dirty="0"/>
                  <a:t>not yet </a:t>
                </a:r>
                <a:r>
                  <a:rPr lang="en-US" sz="1400" i="1" dirty="0" smtClean="0"/>
                  <a:t>solved</a:t>
                </a:r>
                <a:r>
                  <a:rPr lang="en-US" sz="1400" dirty="0"/>
                  <a:t>;</a:t>
                </a:r>
                <a:r>
                  <a:rPr lang="en-US" sz="1400" dirty="0" smtClean="0"/>
                  <a:t>  repeat until </a:t>
                </a:r>
                <a:r>
                  <a:rPr lang="en-US" sz="1400" dirty="0"/>
                  <a:t>all levels </a:t>
                </a:r>
                <a:r>
                  <a:rPr lang="en-US" sz="1400" dirty="0" smtClean="0"/>
                  <a:t>solved</a:t>
                </a:r>
                <a:endParaRPr lang="en-US" sz="1400" dirty="0"/>
              </a:p>
              <a:p>
                <a:pPr marL="461963" lvl="1" indent="-173038">
                  <a:buFont typeface="Arial" panose="020B0604020202020204" pitchFamily="34" charset="0"/>
                  <a:buChar char="•"/>
                </a:pPr>
                <a:r>
                  <a:rPr lang="en-US" sz="1400" dirty="0"/>
                  <a:t>When all levels solved, play the level with the best ratio of </a:t>
                </a:r>
                <a:r>
                  <a:rPr lang="en-US" sz="1400" i="1" dirty="0"/>
                  <a:t>number of times a new high score was set</a:t>
                </a:r>
                <a:r>
                  <a:rPr lang="en-US" sz="1400" dirty="0"/>
                  <a:t> over </a:t>
                </a:r>
                <a:r>
                  <a:rPr lang="en-US" sz="1400" i="1" dirty="0"/>
                  <a:t>number of times level was </a:t>
                </a:r>
                <a:r>
                  <a:rPr lang="en-US" sz="1400" i="1" dirty="0" smtClean="0"/>
                  <a:t>played</a:t>
                </a:r>
              </a:p>
            </p:txBody>
          </p:sp>
          <p:pic>
            <p:nvPicPr>
              <p:cNvPr id="65" name="Picture 64"/>
              <p:cNvPicPr/>
              <p:nvPr/>
            </p:nvPicPr>
            <p:blipFill>
              <a:blip r:embed="rId13">
                <a:extLst>
                  <a:ext uri="{28A0092B-C50C-407E-A947-70E740481C1C}">
                    <a14:useLocalDpi xmlns:a14="http://schemas.microsoft.com/office/drawing/2010/main" val="0"/>
                  </a:ext>
                </a:extLst>
              </a:blip>
              <a:stretch>
                <a:fillRect/>
              </a:stretch>
            </p:blipFill>
            <p:spPr>
              <a:xfrm>
                <a:off x="15405118" y="20370042"/>
                <a:ext cx="4357631" cy="2491363"/>
              </a:xfrm>
              <a:prstGeom prst="rect">
                <a:avLst/>
              </a:prstGeom>
              <a:ln w="19050">
                <a:solidFill>
                  <a:schemeClr val="tx1"/>
                </a:solidFill>
              </a:ln>
            </p:spPr>
          </p:pic>
          <p:pic>
            <p:nvPicPr>
              <p:cNvPr id="66" name="Picture 6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285188">
                <a:off x="10711545" y="19085929"/>
                <a:ext cx="1261098" cy="1261098"/>
              </a:xfrm>
              <a:prstGeom prst="rect">
                <a:avLst/>
              </a:prstGeom>
            </p:spPr>
          </p:pic>
        </p:grpSp>
        <p:grpSp>
          <p:nvGrpSpPr>
            <p:cNvPr id="90" name="Group 89"/>
            <p:cNvGrpSpPr/>
            <p:nvPr/>
          </p:nvGrpSpPr>
          <p:grpSpPr>
            <a:xfrm>
              <a:off x="11551551" y="25328814"/>
              <a:ext cx="9872472" cy="6923126"/>
              <a:chOff x="10670306" y="25740063"/>
              <a:chExt cx="9872472" cy="6923126"/>
            </a:xfrm>
          </p:grpSpPr>
          <p:sp>
            <p:nvSpPr>
              <p:cNvPr id="79" name="Title 1"/>
              <p:cNvSpPr txBox="1">
                <a:spLocks/>
              </p:cNvSpPr>
              <p:nvPr/>
            </p:nvSpPr>
            <p:spPr>
              <a:xfrm>
                <a:off x="10670306" y="26280977"/>
                <a:ext cx="9042400" cy="685801"/>
              </a:xfrm>
              <a:prstGeom prst="roundRect">
                <a:avLst/>
              </a:prstGeom>
              <a:solidFill>
                <a:srgbClr val="E2F0D9"/>
              </a:solidFill>
              <a:ln w="57150" cap="flat" cmpd="sng" algn="ctr">
                <a:solidFill>
                  <a:srgbClr val="A9D18E"/>
                </a:solidFill>
                <a:prstDash val="solid"/>
              </a:ln>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solidFill>
                      <a:schemeClr val="tx1"/>
                    </a:solidFill>
                  </a:rPr>
                  <a:t>6. Conclusion and Future Work</a:t>
                </a:r>
                <a:endParaRPr lang="en-US" sz="3200" dirty="0">
                  <a:solidFill>
                    <a:schemeClr val="tx1"/>
                  </a:solidFill>
                </a:endParaRPr>
              </a:p>
            </p:txBody>
          </p:sp>
          <p:sp>
            <p:nvSpPr>
              <p:cNvPr id="80" name="TextBox 79"/>
              <p:cNvSpPr txBox="1"/>
              <p:nvPr/>
            </p:nvSpPr>
            <p:spPr>
              <a:xfrm>
                <a:off x="10691609" y="27089159"/>
                <a:ext cx="9008402" cy="5574030"/>
              </a:xfrm>
              <a:prstGeom prst="round2DiagRect">
                <a:avLst>
                  <a:gd name="adj1" fmla="val 5250"/>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smtClean="0"/>
                  <a:t>In the future, we may explore:</a:t>
                </a:r>
              </a:p>
              <a:p>
                <a:pPr marL="742950" lvl="1" indent="-285750">
                  <a:spcAft>
                    <a:spcPts val="600"/>
                  </a:spcAft>
                  <a:buFont typeface="Arial" pitchFamily="34" charset="0"/>
                  <a:buChar char="•"/>
                </a:pPr>
                <a:r>
                  <a:rPr lang="en-US" sz="1800" dirty="0" smtClean="0"/>
                  <a:t>More machine learning approaches, such as </a:t>
                </a:r>
                <a:r>
                  <a:rPr lang="en-US" sz="1800" i="1" dirty="0" smtClean="0"/>
                  <a:t>reinforcement learning</a:t>
                </a:r>
                <a:endParaRPr lang="en-US" sz="1800" dirty="0" smtClean="0"/>
              </a:p>
              <a:p>
                <a:pPr marL="742950" lvl="1" indent="-285750">
                  <a:spcAft>
                    <a:spcPts val="600"/>
                  </a:spcAft>
                  <a:buFont typeface="Arial" pitchFamily="34" charset="0"/>
                  <a:buChar char="•"/>
                </a:pPr>
                <a:r>
                  <a:rPr lang="en-US" sz="1800" dirty="0" smtClean="0"/>
                  <a:t>Improved definitions of </a:t>
                </a:r>
                <a:r>
                  <a:rPr lang="en-US" sz="1800" i="1" dirty="0" smtClean="0">
                    <a:solidFill>
                      <a:schemeClr val="accent3">
                        <a:lumMod val="50000"/>
                      </a:schemeClr>
                    </a:solidFill>
                  </a:rPr>
                  <a:t>good</a:t>
                </a:r>
                <a:r>
                  <a:rPr lang="en-US" sz="1800" i="1" dirty="0" smtClean="0"/>
                  <a:t> </a:t>
                </a:r>
                <a:r>
                  <a:rPr lang="en-US" sz="1800" dirty="0" smtClean="0"/>
                  <a:t>and </a:t>
                </a:r>
                <a:r>
                  <a:rPr lang="en-US" sz="1800" i="1" dirty="0" smtClean="0">
                    <a:solidFill>
                      <a:srgbClr val="C00000"/>
                    </a:solidFill>
                  </a:rPr>
                  <a:t>bad</a:t>
                </a:r>
                <a:r>
                  <a:rPr lang="en-US" sz="1800" dirty="0" smtClean="0"/>
                  <a:t> shots</a:t>
                </a:r>
              </a:p>
              <a:p>
                <a:pPr marL="742950" lvl="1" indent="-285750">
                  <a:spcAft>
                    <a:spcPts val="600"/>
                  </a:spcAft>
                  <a:buFont typeface="Arial" pitchFamily="34" charset="0"/>
                  <a:buChar char="•"/>
                </a:pPr>
                <a:r>
                  <a:rPr lang="en-US" sz="1800" dirty="0" smtClean="0"/>
                  <a:t>Separate models for different types of birds and shots</a:t>
                </a:r>
              </a:p>
              <a:p>
                <a:pPr marL="742950" lvl="1" indent="-285750">
                  <a:spcAft>
                    <a:spcPts val="600"/>
                  </a:spcAft>
                  <a:buFont typeface="Arial" pitchFamily="34" charset="0"/>
                  <a:buChar char="•"/>
                </a:pPr>
                <a:r>
                  <a:rPr lang="en-US" sz="1800" dirty="0" smtClean="0"/>
                  <a:t>Moving beyond </a:t>
                </a:r>
                <a:r>
                  <a:rPr lang="en-US" sz="1800" u="sng" dirty="0" smtClean="0"/>
                  <a:t>naïve</a:t>
                </a:r>
                <a:r>
                  <a:rPr lang="en-US" sz="1800" dirty="0" smtClean="0"/>
                  <a:t> Bayesian networks by designing Bayesian networks with dependencies among features, either manually or through algorithmic search</a:t>
                </a:r>
              </a:p>
              <a:p>
                <a:pPr marL="742950" lvl="1" indent="-285750">
                  <a:spcAft>
                    <a:spcPts val="600"/>
                  </a:spcAft>
                  <a:buFont typeface="Arial" pitchFamily="34" charset="0"/>
                  <a:buChar char="•"/>
                </a:pPr>
                <a:r>
                  <a:rPr lang="en-US" sz="1800" dirty="0" smtClean="0"/>
                  <a:t>Exploiting </a:t>
                </a:r>
                <a:r>
                  <a:rPr lang="en-US" sz="1800" i="1" dirty="0" smtClean="0"/>
                  <a:t>human-provided demonstrations </a:t>
                </a:r>
                <a:r>
                  <a:rPr lang="en-US" sz="1800" dirty="0" smtClean="0"/>
                  <a:t>of good solutions</a:t>
                </a:r>
              </a:p>
              <a:p>
                <a:pPr lvl="1"/>
                <a:endParaRPr lang="en-US" sz="1800" dirty="0" smtClean="0"/>
              </a:p>
              <a:p>
                <a:pPr marL="0" lvl="1"/>
                <a:r>
                  <a:rPr lang="en-US" sz="1800" dirty="0" smtClean="0"/>
                  <a:t>In conclusion: </a:t>
                </a:r>
                <a:r>
                  <a:rPr lang="en-US" sz="1800" i="1" dirty="0" smtClean="0"/>
                  <a:t>Angry Birds </a:t>
                </a:r>
                <a:r>
                  <a:rPr lang="en-US" sz="1800" dirty="0" err="1" smtClean="0"/>
                  <a:t>testbed</a:t>
                </a:r>
                <a:r>
                  <a:rPr lang="en-US" sz="1800" dirty="0" smtClean="0"/>
                  <a:t> serves as a challenging problem for machine learning</a:t>
                </a:r>
              </a:p>
              <a:p>
                <a:pPr marL="742950" lvl="2" indent="-285750">
                  <a:spcAft>
                    <a:spcPts val="600"/>
                  </a:spcAft>
                  <a:buFont typeface="Arial" panose="020B0604020202020204" pitchFamily="34" charset="0"/>
                  <a:buChar char="•"/>
                </a:pPr>
                <a:r>
                  <a:rPr lang="en-US" sz="1800" dirty="0" smtClean="0"/>
                  <a:t>Our learning algorithms are able to </a:t>
                </a:r>
                <a:r>
                  <a:rPr lang="en-US" sz="1800" i="1" dirty="0" smtClean="0"/>
                  <a:t>statistically significantly </a:t>
                </a:r>
                <a:r>
                  <a:rPr lang="en-US" sz="1800" dirty="0" smtClean="0"/>
                  <a:t>outperform the provided </a:t>
                </a:r>
                <a:r>
                  <a:rPr lang="en-US" sz="1800" i="1" dirty="0" err="1" smtClean="0"/>
                  <a:t>NaiveAgent</a:t>
                </a:r>
                <a:endParaRPr lang="en-US" sz="1800" i="1" dirty="0" smtClean="0"/>
              </a:p>
              <a:p>
                <a:pPr marL="742950" lvl="2" indent="-285750">
                  <a:spcAft>
                    <a:spcPts val="600"/>
                  </a:spcAft>
                  <a:buFont typeface="Arial" panose="020B0604020202020204" pitchFamily="34" charset="0"/>
                  <a:buChar char="•"/>
                </a:pPr>
                <a:r>
                  <a:rPr lang="en-US" sz="1800" dirty="0" smtClean="0"/>
                  <a:t>Our empirical results provide a baseline for the performance of future machine learning (and other AI) methods</a:t>
                </a:r>
              </a:p>
              <a:p>
                <a:pPr marL="742950" lvl="2" indent="-285750">
                  <a:spcAft>
                    <a:spcPts val="600"/>
                  </a:spcAft>
                  <a:buFont typeface="Arial" panose="020B0604020202020204" pitchFamily="34" charset="0"/>
                  <a:buChar char="•"/>
                </a:pPr>
                <a:r>
                  <a:rPr lang="en-US" sz="1800" dirty="0"/>
                  <a:t>We argue that the primary goal should be to learn the general task of playing Angry Birds, rather than aiming to learn how to play specific </a:t>
                </a:r>
                <a:r>
                  <a:rPr lang="en-US" sz="1800" dirty="0" smtClean="0"/>
                  <a:t>levels</a:t>
                </a:r>
              </a:p>
              <a:p>
                <a:pPr marL="1200150" lvl="3" indent="-285750">
                  <a:spcAft>
                    <a:spcPts val="600"/>
                  </a:spcAft>
                  <a:buFont typeface="Arial" panose="020B0604020202020204" pitchFamily="34" charset="0"/>
                  <a:buChar char="•"/>
                </a:pPr>
                <a:r>
                  <a:rPr lang="en-US" sz="1800" dirty="0"/>
                  <a:t>T</a:t>
                </a:r>
                <a:r>
                  <a:rPr lang="en-US" sz="1800" dirty="0" smtClean="0"/>
                  <a:t>his </a:t>
                </a:r>
                <a:r>
                  <a:rPr lang="en-US" sz="1800" dirty="0"/>
                  <a:t>can be addressed by making sure models for choosing </a:t>
                </a:r>
                <a:r>
                  <a:rPr lang="en-US" sz="1800" dirty="0" smtClean="0"/>
                  <a:t>shots</a:t>
                </a:r>
                <a:br>
                  <a:rPr lang="en-US" sz="1800" dirty="0" smtClean="0"/>
                </a:br>
                <a:r>
                  <a:rPr lang="en-US" sz="1800" dirty="0" smtClean="0"/>
                  <a:t>for </a:t>
                </a:r>
                <a:r>
                  <a:rPr lang="en-US" sz="1800" dirty="0"/>
                  <a:t>Level </a:t>
                </a:r>
                <a:r>
                  <a:rPr lang="en-US" sz="1800" i="1" dirty="0" err="1"/>
                  <a:t>i</a:t>
                </a:r>
                <a:r>
                  <a:rPr lang="en-US" sz="1800" i="1" dirty="0"/>
                  <a:t> </a:t>
                </a:r>
                <a:r>
                  <a:rPr lang="en-US" sz="1800" dirty="0"/>
                  <a:t>are </a:t>
                </a:r>
                <a:r>
                  <a:rPr lang="en-US" sz="1800" i="1" u="sng" dirty="0"/>
                  <a:t>not</a:t>
                </a:r>
                <a:r>
                  <a:rPr lang="en-US" sz="1800" dirty="0"/>
                  <a:t> trained with any examples from Level </a:t>
                </a:r>
                <a:r>
                  <a:rPr lang="en-US" sz="1800" i="1" dirty="0" err="1"/>
                  <a:t>i</a:t>
                </a:r>
                <a:endParaRPr lang="en-US" sz="1800" b="1" dirty="0" smtClean="0"/>
              </a:p>
            </p:txBody>
          </p:sp>
          <p:pic>
            <p:nvPicPr>
              <p:cNvPr id="81" name="Picture 80"/>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7833" r="94000">
                            <a14:foregroundMark x1="29667" y1="43333" x2="40500" y2="57333"/>
                            <a14:foregroundMark x1="30333" y1="63000" x2="52500" y2="68333"/>
                          </a14:backgroundRemoval>
                        </a14:imgEffect>
                      </a14:imgLayer>
                    </a14:imgProps>
                  </a:ext>
                  <a:ext uri="{28A0092B-C50C-407E-A947-70E740481C1C}">
                    <a14:useLocalDpi xmlns:a14="http://schemas.microsoft.com/office/drawing/2010/main" val="0"/>
                  </a:ext>
                </a:extLst>
              </a:blip>
              <a:stretch>
                <a:fillRect/>
              </a:stretch>
            </p:blipFill>
            <p:spPr>
              <a:xfrm rot="1773982" flipH="1">
                <a:off x="18558366" y="25740063"/>
                <a:ext cx="1984412" cy="1984412"/>
              </a:xfrm>
              <a:prstGeom prst="rect">
                <a:avLst/>
              </a:prstGeom>
            </p:spPr>
          </p:pic>
        </p:grpSp>
        <p:grpSp>
          <p:nvGrpSpPr>
            <p:cNvPr id="92" name="Group 91"/>
            <p:cNvGrpSpPr/>
            <p:nvPr/>
          </p:nvGrpSpPr>
          <p:grpSpPr>
            <a:xfrm>
              <a:off x="11207613" y="4921501"/>
              <a:ext cx="10266510" cy="6808496"/>
              <a:chOff x="11207613" y="4921501"/>
              <a:chExt cx="10266510" cy="6808496"/>
            </a:xfrm>
          </p:grpSpPr>
          <p:sp>
            <p:nvSpPr>
              <p:cNvPr id="34" name="Title 1"/>
              <p:cNvSpPr txBox="1">
                <a:spLocks/>
              </p:cNvSpPr>
              <p:nvPr/>
            </p:nvSpPr>
            <p:spPr>
              <a:xfrm>
                <a:off x="11551551" y="5519808"/>
                <a:ext cx="9132833" cy="694524"/>
              </a:xfrm>
              <a:prstGeom prst="roundRect">
                <a:avLst/>
              </a:prstGeom>
              <a:solidFill>
                <a:schemeClr val="accent1">
                  <a:lumMod val="20000"/>
                  <a:lumOff val="80000"/>
                </a:schemeClr>
              </a:solidFill>
              <a:ln w="57150" cap="flat" cmpd="sng" algn="ctr">
                <a:solidFill>
                  <a:schemeClr val="accent1">
                    <a:lumMod val="40000"/>
                    <a:lumOff val="6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solidFill>
                      <a:schemeClr val="tx1"/>
                    </a:solidFill>
                  </a:rPr>
                  <a:t>3b. Approach: Data Collection and Filtering</a:t>
                </a:r>
                <a:endParaRPr lang="en-US" sz="3200" dirty="0">
                  <a:solidFill>
                    <a:schemeClr val="tx1"/>
                  </a:solidFill>
                </a:endParaRPr>
              </a:p>
            </p:txBody>
          </p:sp>
          <p:sp>
            <p:nvSpPr>
              <p:cNvPr id="35" name="TextBox 34"/>
              <p:cNvSpPr txBox="1"/>
              <p:nvPr/>
            </p:nvSpPr>
            <p:spPr>
              <a:xfrm>
                <a:off x="11572854" y="6358249"/>
                <a:ext cx="4471451" cy="5049619"/>
              </a:xfrm>
              <a:prstGeom prst="round2DiagRect">
                <a:avLst>
                  <a:gd name="adj1" fmla="val 9837"/>
                  <a:gd name="adj2" fmla="val 0"/>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t>Challenge: </a:t>
                </a:r>
                <a:r>
                  <a:rPr lang="en-US" sz="2400" dirty="0" smtClean="0"/>
                  <a:t>getting enough </a:t>
                </a:r>
                <a:br>
                  <a:rPr lang="en-US" sz="2400" dirty="0" smtClean="0"/>
                </a:br>
                <a:r>
                  <a:rPr lang="en-US" sz="2400" dirty="0" smtClean="0"/>
                  <a:t>    </a:t>
                </a:r>
                <a:r>
                  <a:rPr lang="en-US" sz="2400" i="1" dirty="0" smtClean="0">
                    <a:solidFill>
                      <a:schemeClr val="accent3">
                        <a:lumMod val="75000"/>
                      </a:schemeClr>
                    </a:solidFill>
                  </a:rPr>
                  <a:t>good</a:t>
                </a:r>
                <a:r>
                  <a:rPr lang="en-US" sz="2400" i="1" dirty="0" smtClean="0"/>
                  <a:t> </a:t>
                </a:r>
                <a:r>
                  <a:rPr lang="en-US" sz="2400" dirty="0" smtClean="0"/>
                  <a:t>shots</a:t>
                </a:r>
              </a:p>
              <a:p>
                <a:endParaRPr lang="en-US" sz="2400" dirty="0" smtClean="0"/>
              </a:p>
              <a:p>
                <a:pPr marL="285750" indent="-285750">
                  <a:spcAft>
                    <a:spcPts val="600"/>
                  </a:spcAft>
                  <a:buFont typeface="Arial" panose="020B0604020202020204" pitchFamily="34" charset="0"/>
                  <a:buChar char="•"/>
                </a:pPr>
                <a:r>
                  <a:rPr lang="en-US" sz="2000" dirty="0" smtClean="0"/>
                  <a:t>Use provided </a:t>
                </a:r>
                <a:r>
                  <a:rPr lang="en-US" sz="2000" i="1" dirty="0" err="1" smtClean="0"/>
                  <a:t>NaiveAgent</a:t>
                </a:r>
                <a:r>
                  <a:rPr lang="en-US" sz="2000" dirty="0" smtClean="0"/>
                  <a:t> and our </a:t>
                </a:r>
                <a:r>
                  <a:rPr lang="en-US" sz="2000" i="1" dirty="0" err="1" smtClean="0"/>
                  <a:t>RandomAngleAgent</a:t>
                </a:r>
                <a:r>
                  <a:rPr lang="en-US" sz="2000" dirty="0" smtClean="0"/>
                  <a:t> </a:t>
                </a:r>
              </a:p>
              <a:p>
                <a:pPr marL="285750" indent="-285750">
                  <a:spcAft>
                    <a:spcPts val="600"/>
                  </a:spcAft>
                  <a:buFont typeface="Arial" panose="020B0604020202020204" pitchFamily="34" charset="0"/>
                  <a:buChar char="•"/>
                </a:pPr>
                <a:r>
                  <a:rPr lang="en-US" sz="2000" dirty="0" smtClean="0"/>
                  <a:t>Also use our </a:t>
                </a:r>
                <a:r>
                  <a:rPr lang="en-US" sz="2000" i="1" dirty="0" err="1" smtClean="0"/>
                  <a:t>TweakMacrosAgent</a:t>
                </a:r>
                <a:r>
                  <a:rPr lang="en-US" sz="2000" dirty="0"/>
                  <a:t> </a:t>
                </a:r>
                <a:r>
                  <a:rPr lang="en-US" sz="2000" dirty="0" smtClean="0"/>
                  <a:t>to </a:t>
                </a:r>
                <a:r>
                  <a:rPr lang="en-US" sz="2000" dirty="0"/>
                  <a:t>explore the neighborhood of successful </a:t>
                </a:r>
                <a:r>
                  <a:rPr lang="en-US" sz="2000" dirty="0" smtClean="0"/>
                  <a:t>games</a:t>
                </a:r>
              </a:p>
              <a:p>
                <a:pPr marL="285750" indent="-285750">
                  <a:spcAft>
                    <a:spcPts val="600"/>
                  </a:spcAft>
                  <a:buFont typeface="Arial" panose="020B0604020202020204" pitchFamily="34" charset="0"/>
                  <a:buChar char="•"/>
                </a:pPr>
                <a:r>
                  <a:rPr lang="en-US" sz="2000" dirty="0"/>
                  <a:t>Each agent runs on a number of machines, either directly or through remote </a:t>
                </a:r>
                <a:r>
                  <a:rPr lang="en-US" sz="2000" dirty="0" smtClean="0"/>
                  <a:t>connection</a:t>
                </a:r>
              </a:p>
              <a:p>
                <a:pPr marL="285750" indent="-285750">
                  <a:spcAft>
                    <a:spcPts val="600"/>
                  </a:spcAft>
                  <a:buFont typeface="Arial" panose="020B0604020202020204" pitchFamily="34" charset="0"/>
                  <a:buChar char="•"/>
                </a:pPr>
                <a:r>
                  <a:rPr lang="en-US" sz="2000" dirty="0" smtClean="0"/>
                  <a:t>Furthermore, we filter our collected data to guard against negative </a:t>
                </a:r>
                <a:br>
                  <a:rPr lang="en-US" sz="2000" dirty="0" smtClean="0"/>
                </a:br>
                <a:r>
                  <a:rPr lang="en-US" sz="2000" dirty="0" smtClean="0"/>
                  <a:t>skew of </a:t>
                </a:r>
                <a:r>
                  <a:rPr lang="en-US" sz="2000" dirty="0" smtClean="0"/>
                  <a:t>data</a:t>
                </a:r>
              </a:p>
            </p:txBody>
          </p:sp>
          <p:grpSp>
            <p:nvGrpSpPr>
              <p:cNvPr id="86" name="Group 85"/>
              <p:cNvGrpSpPr/>
              <p:nvPr/>
            </p:nvGrpSpPr>
            <p:grpSpPr>
              <a:xfrm>
                <a:off x="16625969" y="6358249"/>
                <a:ext cx="3719884" cy="5371748"/>
                <a:chOff x="6113954" y="20230109"/>
                <a:chExt cx="3719884" cy="5371748"/>
              </a:xfrm>
            </p:grpSpPr>
            <p:sp>
              <p:nvSpPr>
                <p:cNvPr id="32" name="Rounded Rectangle 31"/>
                <p:cNvSpPr/>
                <p:nvPr/>
              </p:nvSpPr>
              <p:spPr>
                <a:xfrm>
                  <a:off x="6137557" y="20230109"/>
                  <a:ext cx="3559534" cy="782301"/>
                </a:xfrm>
                <a:prstGeom prst="roundRect">
                  <a:avLst/>
                </a:prstGeom>
                <a:solidFill>
                  <a:schemeClr val="bg1"/>
                </a:solid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33" name="TextBox 32"/>
                <p:cNvSpPr txBox="1"/>
                <p:nvPr/>
              </p:nvSpPr>
              <p:spPr>
                <a:xfrm>
                  <a:off x="6137556" y="20242969"/>
                  <a:ext cx="3559535" cy="769441"/>
                </a:xfrm>
                <a:prstGeom prst="rect">
                  <a:avLst/>
                </a:prstGeom>
                <a:noFill/>
              </p:spPr>
              <p:txBody>
                <a:bodyPr wrap="square" rtlCol="0">
                  <a:spAutoFit/>
                </a:bodyPr>
                <a:lstStyle/>
                <a:p>
                  <a:pPr algn="ctr"/>
                  <a:r>
                    <a:rPr lang="en-US" sz="1600" dirty="0" smtClean="0"/>
                    <a:t>Training data of shots</a:t>
                  </a:r>
                </a:p>
                <a:p>
                  <a:pPr algn="ctr"/>
                  <a:r>
                    <a:rPr lang="en-US" sz="1400" dirty="0" smtClean="0"/>
                    <a:t>(collected via </a:t>
                  </a:r>
                  <a:r>
                    <a:rPr lang="en-US" sz="1400" i="1" dirty="0" err="1" smtClean="0"/>
                    <a:t>NaiveAgent</a:t>
                  </a:r>
                  <a:r>
                    <a:rPr lang="en-US" sz="1400" dirty="0" smtClean="0"/>
                    <a:t>, </a:t>
                  </a:r>
                  <a:r>
                    <a:rPr lang="en-US" sz="1400" i="1" dirty="0" err="1" smtClean="0"/>
                    <a:t>RandomAngleAgent</a:t>
                  </a:r>
                  <a:r>
                    <a:rPr lang="en-US" sz="1400" dirty="0" smtClean="0"/>
                    <a:t>, and </a:t>
                  </a:r>
                  <a:r>
                    <a:rPr lang="en-US" sz="1400" i="1" dirty="0" err="1" smtClean="0"/>
                    <a:t>TweakMacrosAgent</a:t>
                  </a:r>
                  <a:r>
                    <a:rPr lang="en-US" sz="1400" dirty="0" smtClean="0"/>
                    <a:t>)</a:t>
                  </a:r>
                  <a:endParaRPr lang="en-US" sz="1400" dirty="0"/>
                </a:p>
              </p:txBody>
            </p:sp>
            <p:sp>
              <p:nvSpPr>
                <p:cNvPr id="36" name="Down Arrow 35"/>
                <p:cNvSpPr/>
                <p:nvPr/>
              </p:nvSpPr>
              <p:spPr>
                <a:xfrm>
                  <a:off x="6948836" y="21042082"/>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ounded Rectangle 36"/>
                <p:cNvSpPr/>
                <p:nvPr/>
              </p:nvSpPr>
              <p:spPr>
                <a:xfrm>
                  <a:off x="6113954" y="21382985"/>
                  <a:ext cx="1718251" cy="560922"/>
                </a:xfrm>
                <a:prstGeom prst="roundRect">
                  <a:avLst/>
                </a:prstGeom>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TextBox 37"/>
                <p:cNvSpPr txBox="1"/>
                <p:nvPr/>
              </p:nvSpPr>
              <p:spPr>
                <a:xfrm>
                  <a:off x="6113954" y="21415609"/>
                  <a:ext cx="1722231" cy="492443"/>
                </a:xfrm>
                <a:prstGeom prst="rect">
                  <a:avLst/>
                </a:prstGeom>
                <a:noFill/>
              </p:spPr>
              <p:txBody>
                <a:bodyPr wrap="square" rtlCol="0">
                  <a:spAutoFit/>
                </a:bodyPr>
                <a:lstStyle/>
                <a:p>
                  <a:pPr algn="ctr"/>
                  <a:r>
                    <a:rPr lang="en-US" sz="1400" dirty="0" smtClean="0"/>
                    <a:t>Positive examples </a:t>
                  </a:r>
                  <a:r>
                    <a:rPr lang="en-US" sz="1200" dirty="0" smtClean="0"/>
                    <a:t>(shots in </a:t>
                  </a:r>
                  <a:r>
                    <a:rPr lang="en-US" sz="1200" i="1" dirty="0" smtClean="0"/>
                    <a:t>winning</a:t>
                  </a:r>
                  <a:r>
                    <a:rPr lang="en-US" sz="1200" dirty="0" smtClean="0"/>
                    <a:t> games)</a:t>
                  </a:r>
                  <a:endParaRPr lang="en-US" sz="1200" dirty="0"/>
                </a:p>
              </p:txBody>
            </p:sp>
            <p:sp>
              <p:nvSpPr>
                <p:cNvPr id="39" name="Down Arrow 38"/>
                <p:cNvSpPr/>
                <p:nvPr/>
              </p:nvSpPr>
              <p:spPr>
                <a:xfrm>
                  <a:off x="8394649" y="21042081"/>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ounded Rectangle 39"/>
                <p:cNvSpPr/>
                <p:nvPr/>
              </p:nvSpPr>
              <p:spPr>
                <a:xfrm>
                  <a:off x="7952026" y="21382985"/>
                  <a:ext cx="1751939" cy="560922"/>
                </a:xfrm>
                <a:prstGeom prst="roundRect">
                  <a:avLst/>
                </a:prstGeom>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TextBox 40"/>
                <p:cNvSpPr txBox="1"/>
                <p:nvPr/>
              </p:nvSpPr>
              <p:spPr>
                <a:xfrm>
                  <a:off x="7957885" y="21408104"/>
                  <a:ext cx="1746080" cy="492443"/>
                </a:xfrm>
                <a:prstGeom prst="rect">
                  <a:avLst/>
                </a:prstGeom>
                <a:noFill/>
              </p:spPr>
              <p:txBody>
                <a:bodyPr wrap="square" rtlCol="0">
                  <a:spAutoFit/>
                </a:bodyPr>
                <a:lstStyle/>
                <a:p>
                  <a:pPr algn="ctr"/>
                  <a:r>
                    <a:rPr lang="en-US" sz="1400" dirty="0" smtClean="0"/>
                    <a:t>Negative examples </a:t>
                  </a:r>
                  <a:r>
                    <a:rPr lang="en-US" sz="1200" dirty="0" smtClean="0"/>
                    <a:t>(shots in </a:t>
                  </a:r>
                  <a:r>
                    <a:rPr lang="en-US" sz="1200" i="1" dirty="0" smtClean="0"/>
                    <a:t>losing</a:t>
                  </a:r>
                  <a:r>
                    <a:rPr lang="en-US" sz="1200" dirty="0" smtClean="0"/>
                    <a:t> games)</a:t>
                  </a:r>
                  <a:endParaRPr lang="en-US" sz="1200" dirty="0"/>
                </a:p>
              </p:txBody>
            </p:sp>
            <p:sp>
              <p:nvSpPr>
                <p:cNvPr id="42" name="Down Arrow 41"/>
                <p:cNvSpPr/>
                <p:nvPr/>
              </p:nvSpPr>
              <p:spPr>
                <a:xfrm>
                  <a:off x="8394649" y="21986645"/>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Rounded Rectangle 42"/>
                <p:cNvSpPr/>
                <p:nvPr/>
              </p:nvSpPr>
              <p:spPr>
                <a:xfrm>
                  <a:off x="7496154" y="22320874"/>
                  <a:ext cx="2337684" cy="553263"/>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7496154" y="22352049"/>
                  <a:ext cx="2329732" cy="492443"/>
                </a:xfrm>
                <a:prstGeom prst="rect">
                  <a:avLst/>
                </a:prstGeom>
                <a:noFill/>
              </p:spPr>
              <p:txBody>
                <a:bodyPr wrap="square" rtlCol="0">
                  <a:spAutoFit/>
                </a:bodyPr>
                <a:lstStyle/>
                <a:p>
                  <a:pPr algn="ctr"/>
                  <a:r>
                    <a:rPr lang="en-US" sz="1400" dirty="0" smtClean="0"/>
                    <a:t>Discard ambiguous examples </a:t>
                  </a:r>
                  <a:r>
                    <a:rPr lang="en-US" sz="1200" dirty="0" smtClean="0"/>
                    <a:t>(in losing game, </a:t>
                  </a:r>
                  <a:r>
                    <a:rPr lang="en-US" sz="1200" i="1" dirty="0" smtClean="0"/>
                    <a:t>but</a:t>
                  </a:r>
                  <a:r>
                    <a:rPr lang="en-US" sz="1200" dirty="0" smtClean="0"/>
                    <a:t> killed pig)</a:t>
                  </a:r>
                  <a:endParaRPr lang="en-US" sz="1200" dirty="0"/>
                </a:p>
              </p:txBody>
            </p:sp>
            <p:sp>
              <p:nvSpPr>
                <p:cNvPr id="45" name="Down Arrow 44"/>
                <p:cNvSpPr/>
                <p:nvPr/>
              </p:nvSpPr>
              <p:spPr>
                <a:xfrm>
                  <a:off x="6948836" y="21991506"/>
                  <a:ext cx="270347" cy="12081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Down Arrow 45"/>
                <p:cNvSpPr/>
                <p:nvPr/>
              </p:nvSpPr>
              <p:spPr>
                <a:xfrm>
                  <a:off x="8398695" y="22906615"/>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Rounded Rectangle 46"/>
                <p:cNvSpPr/>
                <p:nvPr/>
              </p:nvSpPr>
              <p:spPr>
                <a:xfrm>
                  <a:off x="6246581" y="23240700"/>
                  <a:ext cx="3289188" cy="553263"/>
                </a:xfrm>
                <a:prstGeom prst="roundRect">
                  <a:avLst/>
                </a:prstGeom>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p:cNvSpPr txBox="1"/>
                <p:nvPr/>
              </p:nvSpPr>
              <p:spPr>
                <a:xfrm>
                  <a:off x="6176617" y="23277771"/>
                  <a:ext cx="3432430" cy="492443"/>
                </a:xfrm>
                <a:prstGeom prst="rect">
                  <a:avLst/>
                </a:prstGeom>
                <a:noFill/>
              </p:spPr>
              <p:txBody>
                <a:bodyPr wrap="square" rtlCol="0">
                  <a:spAutoFit/>
                </a:bodyPr>
                <a:lstStyle/>
                <a:p>
                  <a:pPr algn="ctr"/>
                  <a:r>
                    <a:rPr lang="en-US" sz="1400" dirty="0" smtClean="0"/>
                    <a:t>Discard examples with bad tap times</a:t>
                  </a:r>
                </a:p>
                <a:p>
                  <a:pPr algn="ctr"/>
                  <a:r>
                    <a:rPr lang="en-US" sz="1200" dirty="0" smtClean="0"/>
                    <a:t>(thresholds provided by </a:t>
                  </a:r>
                  <a:r>
                    <a:rPr lang="en-US" sz="1200" dirty="0" err="1" smtClean="0"/>
                    <a:t>TapTimeIntervalEstimator</a:t>
                  </a:r>
                  <a:r>
                    <a:rPr lang="en-US" sz="1200" dirty="0" smtClean="0"/>
                    <a:t>)</a:t>
                  </a:r>
                  <a:endParaRPr lang="en-US" sz="1200" dirty="0"/>
                </a:p>
              </p:txBody>
            </p:sp>
            <p:sp>
              <p:nvSpPr>
                <p:cNvPr id="49" name="Down Arrow 48"/>
                <p:cNvSpPr/>
                <p:nvPr/>
              </p:nvSpPr>
              <p:spPr>
                <a:xfrm>
                  <a:off x="6966500" y="23826649"/>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Down Arrow 49"/>
                <p:cNvSpPr/>
                <p:nvPr/>
              </p:nvSpPr>
              <p:spPr>
                <a:xfrm>
                  <a:off x="8412313" y="23826648"/>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Rounded Rectangle 50"/>
                <p:cNvSpPr/>
                <p:nvPr/>
              </p:nvSpPr>
              <p:spPr>
                <a:xfrm>
                  <a:off x="6305886" y="24146145"/>
                  <a:ext cx="3173892" cy="553263"/>
                </a:xfrm>
                <a:prstGeom prst="roundRect">
                  <a:avLst/>
                </a:prstGeom>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p:cNvSpPr txBox="1"/>
                <p:nvPr/>
              </p:nvSpPr>
              <p:spPr>
                <a:xfrm>
                  <a:off x="6305885" y="24160286"/>
                  <a:ext cx="3173892" cy="492443"/>
                </a:xfrm>
                <a:prstGeom prst="rect">
                  <a:avLst/>
                </a:prstGeom>
                <a:noFill/>
              </p:spPr>
              <p:txBody>
                <a:bodyPr wrap="square" rtlCol="0">
                  <a:spAutoFit/>
                </a:bodyPr>
                <a:lstStyle/>
                <a:p>
                  <a:pPr algn="ctr"/>
                  <a:r>
                    <a:rPr lang="en-US" sz="1400" dirty="0" smtClean="0"/>
                    <a:t>Discard duplicate examples</a:t>
                  </a:r>
                </a:p>
                <a:p>
                  <a:pPr algn="ctr"/>
                  <a:r>
                    <a:rPr lang="en-US" sz="1200" dirty="0" smtClean="0"/>
                    <a:t>(first shots whose angles differ by &lt; 10</a:t>
                  </a:r>
                  <a:r>
                    <a:rPr lang="en-US" sz="1200" baseline="30000" dirty="0" smtClean="0"/>
                    <a:t>-5</a:t>
                  </a:r>
                  <a:r>
                    <a:rPr lang="en-US" sz="1200" dirty="0" smtClean="0"/>
                    <a:t> radians)</a:t>
                  </a:r>
                  <a:endParaRPr lang="en-US" sz="1200" dirty="0"/>
                </a:p>
              </p:txBody>
            </p:sp>
            <p:sp>
              <p:nvSpPr>
                <p:cNvPr id="53" name="Rounded Rectangle 52"/>
                <p:cNvSpPr/>
                <p:nvPr/>
              </p:nvSpPr>
              <p:spPr>
                <a:xfrm>
                  <a:off x="6305885" y="25048594"/>
                  <a:ext cx="3170578" cy="553263"/>
                </a:xfrm>
                <a:prstGeom prst="roundRect">
                  <a:avLst/>
                </a:prstGeom>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p:cNvSpPr txBox="1"/>
                <p:nvPr/>
              </p:nvSpPr>
              <p:spPr>
                <a:xfrm>
                  <a:off x="6246580" y="25065731"/>
                  <a:ext cx="3289188" cy="523220"/>
                </a:xfrm>
                <a:prstGeom prst="rect">
                  <a:avLst/>
                </a:prstGeom>
                <a:noFill/>
              </p:spPr>
              <p:txBody>
                <a:bodyPr wrap="square" rtlCol="0">
                  <a:spAutoFit/>
                </a:bodyPr>
                <a:lstStyle/>
                <a:p>
                  <a:pPr algn="ctr"/>
                  <a:r>
                    <a:rPr lang="en-US" sz="1400" dirty="0" smtClean="0"/>
                    <a:t>Keep approximately 50-50 mixture of positive and negative examples per level</a:t>
                  </a:r>
                  <a:endParaRPr lang="en-US" sz="1400" dirty="0"/>
                </a:p>
              </p:txBody>
            </p:sp>
            <p:sp>
              <p:nvSpPr>
                <p:cNvPr id="55" name="Down Arrow 54"/>
                <p:cNvSpPr/>
                <p:nvPr/>
              </p:nvSpPr>
              <p:spPr>
                <a:xfrm>
                  <a:off x="6967826" y="24734980"/>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Down Arrow 55"/>
                <p:cNvSpPr/>
                <p:nvPr/>
              </p:nvSpPr>
              <p:spPr>
                <a:xfrm>
                  <a:off x="8413639" y="24734979"/>
                  <a:ext cx="270347" cy="293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7" name="Group 56"/>
              <p:cNvGrpSpPr/>
              <p:nvPr/>
            </p:nvGrpSpPr>
            <p:grpSpPr>
              <a:xfrm>
                <a:off x="11207613" y="5292653"/>
                <a:ext cx="1199306" cy="1359419"/>
                <a:chOff x="1346062" y="242288"/>
                <a:chExt cx="979292" cy="1141088"/>
              </a:xfrm>
            </p:grpSpPr>
            <p:pic>
              <p:nvPicPr>
                <p:cNvPr id="58" name="Picture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374252">
                  <a:off x="1383235" y="242288"/>
                  <a:ext cx="509485" cy="500314"/>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9630132">
                  <a:off x="1346062" y="758209"/>
                  <a:ext cx="636630" cy="625167"/>
                </a:xfrm>
                <a:prstGeom prst="rect">
                  <a:avLst/>
                </a:prstGeom>
              </p:spPr>
            </p:pic>
            <p:pic>
              <p:nvPicPr>
                <p:cNvPr id="60" name="Picture 5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9900424">
                  <a:off x="1900737" y="449537"/>
                  <a:ext cx="424617" cy="416972"/>
                </a:xfrm>
                <a:prstGeom prst="rect">
                  <a:avLst/>
                </a:prstGeom>
              </p:spPr>
            </p:pic>
          </p:grpSp>
          <p:pic>
            <p:nvPicPr>
              <p:cNvPr id="61" name="Picture 6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807557" flipH="1">
                <a:off x="19894647" y="4921501"/>
                <a:ext cx="1579476" cy="1551040"/>
              </a:xfrm>
              <a:prstGeom prst="rect">
                <a:avLst/>
              </a:prstGeom>
            </p:spPr>
          </p:pic>
        </p:grpSp>
        <p:grpSp>
          <p:nvGrpSpPr>
            <p:cNvPr id="89" name="Group 88"/>
            <p:cNvGrpSpPr/>
            <p:nvPr/>
          </p:nvGrpSpPr>
          <p:grpSpPr>
            <a:xfrm>
              <a:off x="11551551" y="18156955"/>
              <a:ext cx="10270007" cy="7266186"/>
              <a:chOff x="998745" y="25488903"/>
              <a:chExt cx="10270007" cy="7266186"/>
            </a:xfrm>
          </p:grpSpPr>
          <p:sp>
            <p:nvSpPr>
              <p:cNvPr id="73" name="Title 1"/>
              <p:cNvSpPr txBox="1">
                <a:spLocks/>
              </p:cNvSpPr>
              <p:nvPr/>
            </p:nvSpPr>
            <p:spPr>
              <a:xfrm>
                <a:off x="998745" y="26253793"/>
                <a:ext cx="9132834" cy="685800"/>
              </a:xfrm>
              <a:prstGeom prst="roundRect">
                <a:avLst/>
              </a:prstGeom>
              <a:solidFill>
                <a:srgbClr val="FFFFE5"/>
              </a:solidFill>
              <a:ln w="57150" cap="flat" cmpd="sng" algn="ctr">
                <a:solidFill>
                  <a:srgbClr val="F7F9A1"/>
                </a:solidFill>
                <a:prstDash val="solid"/>
              </a:ln>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solidFill>
                      <a:schemeClr val="tx1"/>
                    </a:solidFill>
                  </a:rPr>
                  <a:t>5. Results</a:t>
                </a:r>
                <a:endParaRPr lang="en-US" sz="3200" dirty="0">
                  <a:solidFill>
                    <a:schemeClr val="tx1"/>
                  </a:solidFill>
                </a:endParaRPr>
              </a:p>
            </p:txBody>
          </p:sp>
          <p:pic>
            <p:nvPicPr>
              <p:cNvPr id="74" name="Picture 73"/>
              <p:cNvPicPr/>
              <p:nvPr/>
            </p:nvPicPr>
            <p:blipFill>
              <a:blip r:embed="rId21" cstate="print">
                <a:extLst>
                  <a:ext uri="{28A0092B-C50C-407E-A947-70E740481C1C}">
                    <a14:useLocalDpi xmlns:a14="http://schemas.microsoft.com/office/drawing/2010/main" val="0"/>
                  </a:ext>
                </a:extLst>
              </a:blip>
              <a:stretch>
                <a:fillRect/>
              </a:stretch>
            </p:blipFill>
            <p:spPr>
              <a:xfrm>
                <a:off x="1025359" y="27150520"/>
                <a:ext cx="4542495" cy="2973823"/>
              </a:xfrm>
              <a:prstGeom prst="rect">
                <a:avLst/>
              </a:prstGeom>
              <a:ln>
                <a:solidFill>
                  <a:schemeClr val="tx1"/>
                </a:solidFill>
              </a:ln>
            </p:spPr>
          </p:pic>
          <p:pic>
            <p:nvPicPr>
              <p:cNvPr id="75" name="Picture 74"/>
              <p:cNvPicPr/>
              <p:nvPr/>
            </p:nvPicPr>
            <p:blipFill>
              <a:blip r:embed="rId22" cstate="print">
                <a:extLst>
                  <a:ext uri="{28A0092B-C50C-407E-A947-70E740481C1C}">
                    <a14:useLocalDpi xmlns:a14="http://schemas.microsoft.com/office/drawing/2010/main" val="0"/>
                  </a:ext>
                </a:extLst>
              </a:blip>
              <a:stretch>
                <a:fillRect/>
              </a:stretch>
            </p:blipFill>
            <p:spPr>
              <a:xfrm>
                <a:off x="5635461" y="27152544"/>
                <a:ext cx="4613620" cy="2971799"/>
              </a:xfrm>
              <a:prstGeom prst="rect">
                <a:avLst/>
              </a:prstGeom>
              <a:ln>
                <a:solidFill>
                  <a:schemeClr val="tx1"/>
                </a:solidFill>
              </a:ln>
            </p:spPr>
          </p:pic>
          <p:sp>
            <p:nvSpPr>
              <p:cNvPr id="76" name="Rectangle 75"/>
              <p:cNvSpPr/>
              <p:nvPr/>
            </p:nvSpPr>
            <p:spPr>
              <a:xfrm>
                <a:off x="1003735" y="30200544"/>
                <a:ext cx="4564119" cy="2554545"/>
              </a:xfrm>
              <a:prstGeom prst="rect">
                <a:avLst/>
              </a:prstGeom>
              <a:solidFill>
                <a:schemeClr val="bg1">
                  <a:lumMod val="95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600" dirty="0" smtClean="0"/>
                  <a:t>The </a:t>
                </a:r>
                <a:r>
                  <a:rPr lang="en-US" sz="1600" dirty="0"/>
                  <a:t>performance of our learning </a:t>
                </a:r>
                <a:r>
                  <a:rPr lang="en-US" sz="1600" dirty="0" smtClean="0"/>
                  <a:t>algorithms </a:t>
                </a:r>
                <a:r>
                  <a:rPr lang="en-US" sz="1600" dirty="0"/>
                  <a:t>and of our experimental control as a function of the </a:t>
                </a:r>
                <a:r>
                  <a:rPr lang="en-US" sz="1600" i="1" dirty="0"/>
                  <a:t>number of shots taken</a:t>
                </a:r>
                <a:r>
                  <a:rPr lang="en-US" sz="1600" dirty="0"/>
                  <a:t> versus the </a:t>
                </a:r>
                <a:r>
                  <a:rPr lang="en-US" sz="1600" i="1" dirty="0"/>
                  <a:t>sum of the highest scores</a:t>
                </a:r>
                <a:r>
                  <a:rPr lang="en-US" sz="1600" dirty="0"/>
                  <a:t> for each of the 21 levels (only scores in winning games are counted). We play 300 shots, which takes about 75 minutes. The results are averaged over ten repeated runs. Both our learning methods perform better than our experimental control, the provided </a:t>
                </a:r>
                <a:r>
                  <a:rPr lang="en-US" sz="1600" i="1" dirty="0" err="1"/>
                  <a:t>NaiveAgent</a:t>
                </a:r>
                <a:r>
                  <a:rPr lang="en-US" sz="1600" dirty="0" smtClean="0"/>
                  <a:t>.</a:t>
                </a:r>
              </a:p>
              <a:p>
                <a:pPr algn="just"/>
                <a:endParaRPr lang="en-US" sz="1600" dirty="0"/>
              </a:p>
            </p:txBody>
          </p:sp>
          <p:sp>
            <p:nvSpPr>
              <p:cNvPr id="77" name="Rectangle 76"/>
              <p:cNvSpPr/>
              <p:nvPr/>
            </p:nvSpPr>
            <p:spPr>
              <a:xfrm>
                <a:off x="5635461" y="30200544"/>
                <a:ext cx="4613622" cy="2554545"/>
              </a:xfrm>
              <a:prstGeom prst="rect">
                <a:avLst/>
              </a:prstGeom>
              <a:solidFill>
                <a:schemeClr val="bg1">
                  <a:lumMod val="95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600" dirty="0" smtClean="0"/>
                  <a:t>The performance of our learning algorithms when we </a:t>
                </a:r>
                <a:r>
                  <a:rPr lang="en-US" sz="1600" dirty="0"/>
                  <a:t>use a </a:t>
                </a:r>
                <a:r>
                  <a:rPr lang="en-US" sz="1600" i="1" dirty="0"/>
                  <a:t>single</a:t>
                </a:r>
                <a:r>
                  <a:rPr lang="en-US" sz="1600" dirty="0"/>
                  <a:t> model trained on all 21 levels to play all the levels. This figure shows the difference in performance when the learners have the advantage of playing each level many times before being evaluated</a:t>
                </a:r>
                <a:r>
                  <a:rPr lang="en-US" sz="1600" dirty="0" smtClean="0"/>
                  <a:t>. </a:t>
                </a:r>
                <a:r>
                  <a:rPr lang="en-US" sz="1600" dirty="0"/>
                  <a:t>Using an unpaired two-tailed</a:t>
                </a:r>
                <a:r>
                  <a:rPr lang="en-US" sz="1600" i="1" dirty="0"/>
                  <a:t> t</a:t>
                </a:r>
                <a:r>
                  <a:rPr lang="en-US" sz="1600" dirty="0"/>
                  <a:t>-test, the differences between</a:t>
                </a:r>
                <a:r>
                  <a:rPr lang="en-US" sz="1600" i="1" dirty="0"/>
                  <a:t> </a:t>
                </a:r>
                <a:r>
                  <a:rPr lang="en-US" sz="1600" dirty="0"/>
                  <a:t>the </a:t>
                </a:r>
                <a:r>
                  <a:rPr lang="en-US" sz="1600" i="1" dirty="0" err="1"/>
                  <a:t>NaiveAgent</a:t>
                </a:r>
                <a:r>
                  <a:rPr lang="en-US" sz="1600" dirty="0"/>
                  <a:t> are statistically significant for all but WMA (</a:t>
                </a:r>
                <a:r>
                  <a:rPr lang="en-US" sz="1600" i="1" dirty="0"/>
                  <a:t>p-</a:t>
                </a:r>
                <a:r>
                  <a:rPr lang="en-US" sz="1600" dirty="0"/>
                  <a:t>values of less than 0.0001 for the two versions trained on all levels </a:t>
                </a:r>
                <a:r>
                  <a:rPr lang="en-US" sz="1600" dirty="0" smtClean="0"/>
                  <a:t/>
                </a:r>
                <a:br>
                  <a:rPr lang="en-US" sz="1600" dirty="0" smtClean="0"/>
                </a:br>
                <a:r>
                  <a:rPr lang="en-US" sz="1600" dirty="0" smtClean="0"/>
                  <a:t>and </a:t>
                </a:r>
                <a:r>
                  <a:rPr lang="en-US" sz="1600" i="1" dirty="0"/>
                  <a:t>p</a:t>
                </a:r>
                <a:r>
                  <a:rPr lang="en-US" sz="1600" dirty="0"/>
                  <a:t>= 0.01 for NB).</a:t>
                </a:r>
              </a:p>
            </p:txBody>
          </p:sp>
          <p:pic>
            <p:nvPicPr>
              <p:cNvPr id="78" name="Picture 77"/>
              <p:cNvPicPr>
                <a:picLocks noChangeAspect="1"/>
              </p:cNvPicPr>
              <p:nvPr/>
            </p:nvPicPr>
            <p:blipFill>
              <a:blip r:embed="rId23" cstate="print">
                <a:extLst>
                  <a:ext uri="{BEBA8EAE-BF5A-486C-A8C5-ECC9F3942E4B}">
                    <a14:imgProps xmlns:a14="http://schemas.microsoft.com/office/drawing/2010/main">
                      <a14:imgLayer r:embed="rId24">
                        <a14:imgEffect>
                          <a14:backgroundRemoval t="10000" b="90000" l="10000" r="90000">
                            <a14:foregroundMark x1="48770" y1="56376" x2="56711" y2="62081"/>
                            <a14:foregroundMark x1="71365" y1="57271" x2="64094" y2="60962"/>
                          </a14:backgroundRemoval>
                        </a14:imgEffect>
                        <a14:imgEffect>
                          <a14:artisticBlur radius="0"/>
                        </a14:imgEffect>
                      </a14:imgLayer>
                    </a14:imgProps>
                  </a:ext>
                  <a:ext uri="{28A0092B-C50C-407E-A947-70E740481C1C}">
                    <a14:useLocalDpi xmlns:a14="http://schemas.microsoft.com/office/drawing/2010/main" val="0"/>
                  </a:ext>
                </a:extLst>
              </a:blip>
              <a:stretch>
                <a:fillRect/>
              </a:stretch>
            </p:blipFill>
            <p:spPr>
              <a:xfrm rot="20928235" flipH="1">
                <a:off x="9073796" y="25488903"/>
                <a:ext cx="2194956" cy="2194956"/>
              </a:xfrm>
              <a:prstGeom prst="rect">
                <a:avLst/>
              </a:prstGeom>
            </p:spPr>
          </p:pic>
        </p:grpSp>
      </p:grpSp>
      <p:cxnSp>
        <p:nvCxnSpPr>
          <p:cNvPr id="103" name="Straight Connector 102"/>
          <p:cNvCxnSpPr/>
          <p:nvPr/>
        </p:nvCxnSpPr>
        <p:spPr>
          <a:xfrm flipH="1">
            <a:off x="10925483" y="5641759"/>
            <a:ext cx="46817" cy="26763927"/>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628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1196</Words>
  <Application>Microsoft Office PowerPoint</Application>
  <PresentationFormat>Custom</PresentationFormat>
  <Paragraphs>119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An Empirical Evaluation of  Machine Learning Approaches for Angry Birds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Evaluation of  Machine Learning Approaches for Angry Birds</dc:title>
  <dc:creator>Anjali</dc:creator>
  <cp:lastModifiedBy>Anjali</cp:lastModifiedBy>
  <cp:revision>15</cp:revision>
  <dcterms:created xsi:type="dcterms:W3CDTF">2013-08-13T17:28:53Z</dcterms:created>
  <dcterms:modified xsi:type="dcterms:W3CDTF">2013-08-13T21:47:32Z</dcterms:modified>
</cp:coreProperties>
</file>