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56"/>
  </p:notesMasterIdLst>
  <p:sldIdLst>
    <p:sldId id="256" r:id="rId2"/>
    <p:sldId id="281" r:id="rId3"/>
    <p:sldId id="282" r:id="rId4"/>
    <p:sldId id="258" r:id="rId5"/>
    <p:sldId id="259" r:id="rId6"/>
    <p:sldId id="260" r:id="rId7"/>
    <p:sldId id="261" r:id="rId8"/>
    <p:sldId id="287" r:id="rId9"/>
    <p:sldId id="288" r:id="rId10"/>
    <p:sldId id="264" r:id="rId11"/>
    <p:sldId id="269" r:id="rId12"/>
    <p:sldId id="276" r:id="rId13"/>
    <p:sldId id="270" r:id="rId14"/>
    <p:sldId id="271" r:id="rId15"/>
    <p:sldId id="275" r:id="rId16"/>
    <p:sldId id="272" r:id="rId17"/>
    <p:sldId id="273" r:id="rId18"/>
    <p:sldId id="263" r:id="rId19"/>
    <p:sldId id="289" r:id="rId20"/>
    <p:sldId id="290" r:id="rId21"/>
    <p:sldId id="291" r:id="rId22"/>
    <p:sldId id="292" r:id="rId23"/>
    <p:sldId id="277" r:id="rId24"/>
    <p:sldId id="278" r:id="rId25"/>
    <p:sldId id="265" r:id="rId26"/>
    <p:sldId id="293" r:id="rId27"/>
    <p:sldId id="294" r:id="rId28"/>
    <p:sldId id="280" r:id="rId29"/>
    <p:sldId id="295" r:id="rId30"/>
    <p:sldId id="296" r:id="rId31"/>
    <p:sldId id="283" r:id="rId32"/>
    <p:sldId id="286" r:id="rId33"/>
    <p:sldId id="319" r:id="rId34"/>
    <p:sldId id="320" r:id="rId35"/>
    <p:sldId id="322" r:id="rId36"/>
    <p:sldId id="311" r:id="rId37"/>
    <p:sldId id="300" r:id="rId38"/>
    <p:sldId id="312" r:id="rId39"/>
    <p:sldId id="302" r:id="rId40"/>
    <p:sldId id="304" r:id="rId41"/>
    <p:sldId id="310" r:id="rId42"/>
    <p:sldId id="284" r:id="rId43"/>
    <p:sldId id="307" r:id="rId44"/>
    <p:sldId id="315" r:id="rId45"/>
    <p:sldId id="308" r:id="rId46"/>
    <p:sldId id="317" r:id="rId47"/>
    <p:sldId id="316" r:id="rId48"/>
    <p:sldId id="309" r:id="rId49"/>
    <p:sldId id="285" r:id="rId50"/>
    <p:sldId id="318" r:id="rId51"/>
    <p:sldId id="267" r:id="rId52"/>
    <p:sldId id="313" r:id="rId53"/>
    <p:sldId id="323" r:id="rId54"/>
    <p:sldId id="314" r:id="rId55"/>
  </p:sldIdLst>
  <p:sldSz cx="10058400" cy="7772400"/>
  <p:notesSz cx="7315200" cy="9601200"/>
  <p:embeddedFontLst>
    <p:embeddedFont>
      <p:font typeface="Calibri" pitchFamily="34" charset="0"/>
      <p:regular r:id="rId57"/>
      <p:bold r:id="rId58"/>
      <p:italic r:id="rId59"/>
      <p:boldItalic r:id="rId60"/>
    </p:embeddedFont>
    <p:embeddedFont>
      <p:font typeface="Consolas" pitchFamily="49" charset="0"/>
      <p:regular r:id="rId61"/>
      <p:bold r:id="rId62"/>
      <p:italic r:id="rId63"/>
      <p:boldItalic r:id="rId64"/>
    </p:embeddedFont>
    <p:embeddedFont>
      <p:font typeface="ESSTIXOne" pitchFamily="2" charset="0"/>
      <p:regular r:id="rId65"/>
    </p:embeddedFont>
  </p:embeddedFontLst>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4676"/>
    <a:srgbClr val="49385E"/>
    <a:srgbClr val="8166A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35" autoAdjust="0"/>
  </p:normalViewPr>
  <p:slideViewPr>
    <p:cSldViewPr>
      <p:cViewPr varScale="1">
        <p:scale>
          <a:sx n="91" d="100"/>
          <a:sy n="91" d="100"/>
        </p:scale>
        <p:origin x="-1236" y="-114"/>
      </p:cViewPr>
      <p:guideLst>
        <p:guide orient="horz" pos="2448"/>
        <p:guide pos="316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7.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61"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F956AD4F-65BE-4BF1-9F49-34CE43C540C3}" type="datetimeFigureOut">
              <a:rPr lang="en-US" smtClean="0"/>
              <a:pPr/>
              <a:t>5/6/2010</a:t>
            </a:fld>
            <a:endParaRPr lang="en-US"/>
          </a:p>
        </p:txBody>
      </p:sp>
      <p:sp>
        <p:nvSpPr>
          <p:cNvPr id="4" name="Slide Image Placeholder 3"/>
          <p:cNvSpPr>
            <a:spLocks noGrp="1" noRot="1" noChangeAspect="1"/>
          </p:cNvSpPr>
          <p:nvPr>
            <p:ph type="sldImg" idx="2"/>
          </p:nvPr>
        </p:nvSpPr>
        <p:spPr>
          <a:xfrm>
            <a:off x="1327150" y="720725"/>
            <a:ext cx="46609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99FD4420-D6FA-4CDA-8148-DFBA0303DAF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1018824" rtl="0" eaLnBrk="1" latinLnBrk="0" hangingPunct="1">
      <a:defRPr sz="1300" kern="1200">
        <a:solidFill>
          <a:schemeClr val="tx1"/>
        </a:solidFill>
        <a:latin typeface="+mn-lt"/>
        <a:ea typeface="+mn-ea"/>
        <a:cs typeface="+mn-cs"/>
      </a:defRPr>
    </a:lvl1pPr>
    <a:lvl2pPr marL="509412" algn="l" defTabSz="1018824" rtl="0" eaLnBrk="1" latinLnBrk="0" hangingPunct="1">
      <a:defRPr sz="1300" kern="1200">
        <a:solidFill>
          <a:schemeClr val="tx1"/>
        </a:solidFill>
        <a:latin typeface="+mn-lt"/>
        <a:ea typeface="+mn-ea"/>
        <a:cs typeface="+mn-cs"/>
      </a:defRPr>
    </a:lvl2pPr>
    <a:lvl3pPr marL="1018824" algn="l" defTabSz="1018824" rtl="0" eaLnBrk="1" latinLnBrk="0" hangingPunct="1">
      <a:defRPr sz="1300" kern="1200">
        <a:solidFill>
          <a:schemeClr val="tx1"/>
        </a:solidFill>
        <a:latin typeface="+mn-lt"/>
        <a:ea typeface="+mn-ea"/>
        <a:cs typeface="+mn-cs"/>
      </a:defRPr>
    </a:lvl3pPr>
    <a:lvl4pPr marL="1528237" algn="l" defTabSz="1018824" rtl="0" eaLnBrk="1" latinLnBrk="0" hangingPunct="1">
      <a:defRPr sz="1300" kern="1200">
        <a:solidFill>
          <a:schemeClr val="tx1"/>
        </a:solidFill>
        <a:latin typeface="+mn-lt"/>
        <a:ea typeface="+mn-ea"/>
        <a:cs typeface="+mn-cs"/>
      </a:defRPr>
    </a:lvl4pPr>
    <a:lvl5pPr marL="2037649" algn="l" defTabSz="1018824" rtl="0" eaLnBrk="1" latinLnBrk="0" hangingPunct="1">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7150" y="720725"/>
            <a:ext cx="466090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FD4420-D6FA-4CDA-8148-DFBA0303DAF3}"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FD4420-D6FA-4CDA-8148-DFBA0303DAF3}"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57300" y="3368041"/>
            <a:ext cx="8549640" cy="1666028"/>
          </a:xfrm>
        </p:spPr>
        <p:txBody>
          <a:bodyPr/>
          <a:lstStyle>
            <a:lvl1pPr>
              <a:defRPr>
                <a:solidFill>
                  <a:schemeClr val="accent6">
                    <a:lumMod val="75000"/>
                  </a:schemeClr>
                </a:solidFill>
              </a:defRPr>
            </a:lvl1pPr>
          </a:lstStyle>
          <a:p>
            <a:r>
              <a:rPr lang="en-US" dirty="0" smtClean="0"/>
              <a:t>Learning f</a:t>
            </a:r>
            <a:endParaRPr lang="en-US" dirty="0"/>
          </a:p>
        </p:txBody>
      </p:sp>
      <p:sp>
        <p:nvSpPr>
          <p:cNvPr id="3" name="Subtitle 2"/>
          <p:cNvSpPr>
            <a:spLocks noGrp="1"/>
          </p:cNvSpPr>
          <p:nvPr>
            <p:ph type="subTitle" idx="1"/>
          </p:nvPr>
        </p:nvSpPr>
        <p:spPr>
          <a:xfrm>
            <a:off x="2766060" y="5181600"/>
            <a:ext cx="7040880" cy="1813560"/>
          </a:xfrm>
        </p:spPr>
        <p:txBody>
          <a:bodyPr/>
          <a:lstStyle>
            <a:lvl1pPr marL="0" indent="0" algn="ctr">
              <a:buNone/>
              <a:defRPr>
                <a:solidFill>
                  <a:srgbClr val="FFC000"/>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b="1">
                <a:solidFill>
                  <a:srgbClr val="FFC000"/>
                </a:solidFill>
              </a:defRPr>
            </a:lvl1pPr>
          </a:lstStyle>
          <a:p>
            <a:r>
              <a:rPr lang="en-US" smtClean="0"/>
              <a:t>05/11/2010</a:t>
            </a:r>
            <a:endParaRPr lang="en-US" dirty="0"/>
          </a:p>
        </p:txBody>
      </p:sp>
      <p:sp>
        <p:nvSpPr>
          <p:cNvPr id="5" name="Footer Placeholder 4"/>
          <p:cNvSpPr>
            <a:spLocks noGrp="1"/>
          </p:cNvSpPr>
          <p:nvPr>
            <p:ph type="ftr" sz="quarter" idx="11"/>
          </p:nvPr>
        </p:nvSpPr>
        <p:spPr/>
        <p:txBody>
          <a:bodyPr/>
          <a:lstStyle>
            <a:lvl1pPr>
              <a:defRPr b="1">
                <a:solidFill>
                  <a:srgbClr val="FFC000"/>
                </a:solidFill>
              </a:defRPr>
            </a:lvl1pPr>
          </a:lstStyle>
          <a:p>
            <a:r>
              <a:rPr lang="en-US" dirty="0" smtClean="0"/>
              <a:t>University of Wisconsin-Madison</a:t>
            </a:r>
            <a:endParaRPr lang="en-US" dirty="0"/>
          </a:p>
        </p:txBody>
      </p:sp>
      <p:sp>
        <p:nvSpPr>
          <p:cNvPr id="6" name="Slide Number Placeholder 5"/>
          <p:cNvSpPr>
            <a:spLocks noGrp="1"/>
          </p:cNvSpPr>
          <p:nvPr>
            <p:ph type="sldNum" sz="quarter" idx="12"/>
          </p:nvPr>
        </p:nvSpPr>
        <p:spPr/>
        <p:txBody>
          <a:bodyPr/>
          <a:lstStyle/>
          <a:p>
            <a:fld id="{08CE5E0E-A9CF-4F6C-8F34-10659126813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05/11/2010</a:t>
            </a:r>
            <a:endParaRPr lang="en-US"/>
          </a:p>
        </p:txBody>
      </p:sp>
      <p:sp>
        <p:nvSpPr>
          <p:cNvPr id="5" name="Footer Placeholder 4"/>
          <p:cNvSpPr>
            <a:spLocks noGrp="1"/>
          </p:cNvSpPr>
          <p:nvPr>
            <p:ph type="ftr" sz="quarter" idx="11"/>
          </p:nvPr>
        </p:nvSpPr>
        <p:spPr/>
        <p:txBody>
          <a:bodyPr/>
          <a:lstStyle/>
          <a:p>
            <a:r>
              <a:rPr lang="en-US" smtClean="0"/>
              <a:t>University of Wisconsin-Madison</a:t>
            </a:r>
            <a:endParaRPr lang="en-US"/>
          </a:p>
        </p:txBody>
      </p:sp>
      <p:sp>
        <p:nvSpPr>
          <p:cNvPr id="6" name="Slide Number Placeholder 5"/>
          <p:cNvSpPr>
            <a:spLocks noGrp="1"/>
          </p:cNvSpPr>
          <p:nvPr>
            <p:ph type="sldNum" sz="quarter" idx="12"/>
          </p:nvPr>
        </p:nvSpPr>
        <p:spPr/>
        <p:txBody>
          <a:bodyPr/>
          <a:lstStyle/>
          <a:p>
            <a:fld id="{08CE5E0E-A9CF-4F6C-8F34-10659126813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05/11/2010</a:t>
            </a:r>
            <a:endParaRPr lang="en-US"/>
          </a:p>
        </p:txBody>
      </p:sp>
      <p:sp>
        <p:nvSpPr>
          <p:cNvPr id="5" name="Footer Placeholder 4"/>
          <p:cNvSpPr>
            <a:spLocks noGrp="1"/>
          </p:cNvSpPr>
          <p:nvPr>
            <p:ph type="ftr" sz="quarter" idx="11"/>
          </p:nvPr>
        </p:nvSpPr>
        <p:spPr/>
        <p:txBody>
          <a:bodyPr/>
          <a:lstStyle/>
          <a:p>
            <a:r>
              <a:rPr lang="en-US" smtClean="0"/>
              <a:t>University of Wisconsin-Madison</a:t>
            </a:r>
            <a:endParaRPr lang="en-US"/>
          </a:p>
        </p:txBody>
      </p:sp>
      <p:sp>
        <p:nvSpPr>
          <p:cNvPr id="6" name="Slide Number Placeholder 5"/>
          <p:cNvSpPr>
            <a:spLocks noGrp="1"/>
          </p:cNvSpPr>
          <p:nvPr>
            <p:ph type="sldNum" sz="quarter" idx="12"/>
          </p:nvPr>
        </p:nvSpPr>
        <p:spPr/>
        <p:txBody>
          <a:bodyPr/>
          <a:lstStyle/>
          <a:p>
            <a:fld id="{08CE5E0E-A9CF-4F6C-8F34-10659126813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05/11/2010</a:t>
            </a:r>
            <a:endParaRPr lang="en-US"/>
          </a:p>
        </p:txBody>
      </p:sp>
      <p:sp>
        <p:nvSpPr>
          <p:cNvPr id="5" name="Footer Placeholder 4"/>
          <p:cNvSpPr>
            <a:spLocks noGrp="1"/>
          </p:cNvSpPr>
          <p:nvPr>
            <p:ph type="ftr" sz="quarter" idx="11"/>
          </p:nvPr>
        </p:nvSpPr>
        <p:spPr/>
        <p:txBody>
          <a:bodyPr/>
          <a:lstStyle/>
          <a:p>
            <a:r>
              <a:rPr lang="en-US" smtClean="0"/>
              <a:t>University of Wisconsin-Madison</a:t>
            </a:r>
            <a:endParaRPr lang="en-US"/>
          </a:p>
        </p:txBody>
      </p:sp>
      <p:sp>
        <p:nvSpPr>
          <p:cNvPr id="6" name="Slide Number Placeholder 5"/>
          <p:cNvSpPr>
            <a:spLocks noGrp="1"/>
          </p:cNvSpPr>
          <p:nvPr>
            <p:ph type="sldNum" sz="quarter" idx="12"/>
          </p:nvPr>
        </p:nvSpPr>
        <p:spPr/>
        <p:txBody>
          <a:bodyPr/>
          <a:lstStyle/>
          <a:p>
            <a:fld id="{08CE5E0E-A9CF-4F6C-8F34-10659126813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05/11/2010</a:t>
            </a:r>
            <a:endParaRPr lang="en-US"/>
          </a:p>
        </p:txBody>
      </p:sp>
      <p:sp>
        <p:nvSpPr>
          <p:cNvPr id="5" name="Footer Placeholder 4"/>
          <p:cNvSpPr>
            <a:spLocks noGrp="1"/>
          </p:cNvSpPr>
          <p:nvPr>
            <p:ph type="ftr" sz="quarter" idx="11"/>
          </p:nvPr>
        </p:nvSpPr>
        <p:spPr/>
        <p:txBody>
          <a:bodyPr/>
          <a:lstStyle/>
          <a:p>
            <a:r>
              <a:rPr lang="en-US" smtClean="0"/>
              <a:t>University of Wisconsin-Madison</a:t>
            </a:r>
            <a:endParaRPr lang="en-US"/>
          </a:p>
        </p:txBody>
      </p:sp>
      <p:sp>
        <p:nvSpPr>
          <p:cNvPr id="6" name="Slide Number Placeholder 5"/>
          <p:cNvSpPr>
            <a:spLocks noGrp="1"/>
          </p:cNvSpPr>
          <p:nvPr>
            <p:ph type="sldNum" sz="quarter" idx="12"/>
          </p:nvPr>
        </p:nvSpPr>
        <p:spPr/>
        <p:txBody>
          <a:bodyPr/>
          <a:lstStyle/>
          <a:p>
            <a:fld id="{08CE5E0E-A9CF-4F6C-8F34-10659126813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05/11/2010</a:t>
            </a:r>
            <a:endParaRPr lang="en-US"/>
          </a:p>
        </p:txBody>
      </p:sp>
      <p:sp>
        <p:nvSpPr>
          <p:cNvPr id="6" name="Footer Placeholder 5"/>
          <p:cNvSpPr>
            <a:spLocks noGrp="1"/>
          </p:cNvSpPr>
          <p:nvPr>
            <p:ph type="ftr" sz="quarter" idx="11"/>
          </p:nvPr>
        </p:nvSpPr>
        <p:spPr/>
        <p:txBody>
          <a:bodyPr/>
          <a:lstStyle/>
          <a:p>
            <a:r>
              <a:rPr lang="en-US" smtClean="0"/>
              <a:t>University of Wisconsin-Madison</a:t>
            </a:r>
            <a:endParaRPr lang="en-US"/>
          </a:p>
        </p:txBody>
      </p:sp>
      <p:sp>
        <p:nvSpPr>
          <p:cNvPr id="7" name="Slide Number Placeholder 6"/>
          <p:cNvSpPr>
            <a:spLocks noGrp="1"/>
          </p:cNvSpPr>
          <p:nvPr>
            <p:ph type="sldNum" sz="quarter" idx="12"/>
          </p:nvPr>
        </p:nvSpPr>
        <p:spPr/>
        <p:txBody>
          <a:bodyPr/>
          <a:lstStyle/>
          <a:p>
            <a:fld id="{08CE5E0E-A9CF-4F6C-8F34-10659126813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05/11/2010</a:t>
            </a:r>
            <a:endParaRPr lang="en-US"/>
          </a:p>
        </p:txBody>
      </p:sp>
      <p:sp>
        <p:nvSpPr>
          <p:cNvPr id="8" name="Footer Placeholder 7"/>
          <p:cNvSpPr>
            <a:spLocks noGrp="1"/>
          </p:cNvSpPr>
          <p:nvPr>
            <p:ph type="ftr" sz="quarter" idx="11"/>
          </p:nvPr>
        </p:nvSpPr>
        <p:spPr/>
        <p:txBody>
          <a:bodyPr/>
          <a:lstStyle/>
          <a:p>
            <a:r>
              <a:rPr lang="en-US" smtClean="0"/>
              <a:t>University of Wisconsin-Madison</a:t>
            </a:r>
            <a:endParaRPr lang="en-US"/>
          </a:p>
        </p:txBody>
      </p:sp>
      <p:sp>
        <p:nvSpPr>
          <p:cNvPr id="9" name="Slide Number Placeholder 8"/>
          <p:cNvSpPr>
            <a:spLocks noGrp="1"/>
          </p:cNvSpPr>
          <p:nvPr>
            <p:ph type="sldNum" sz="quarter" idx="12"/>
          </p:nvPr>
        </p:nvSpPr>
        <p:spPr/>
        <p:txBody>
          <a:bodyPr/>
          <a:lstStyle/>
          <a:p>
            <a:fld id="{08CE5E0E-A9CF-4F6C-8F34-10659126813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05/11/2010</a:t>
            </a:r>
            <a:endParaRPr lang="en-US"/>
          </a:p>
        </p:txBody>
      </p:sp>
      <p:sp>
        <p:nvSpPr>
          <p:cNvPr id="4" name="Footer Placeholder 3"/>
          <p:cNvSpPr>
            <a:spLocks noGrp="1"/>
          </p:cNvSpPr>
          <p:nvPr>
            <p:ph type="ftr" sz="quarter" idx="11"/>
          </p:nvPr>
        </p:nvSpPr>
        <p:spPr/>
        <p:txBody>
          <a:bodyPr/>
          <a:lstStyle/>
          <a:p>
            <a:r>
              <a:rPr lang="en-US" smtClean="0"/>
              <a:t>University of Wisconsin-Madison</a:t>
            </a:r>
            <a:endParaRPr lang="en-US"/>
          </a:p>
        </p:txBody>
      </p:sp>
      <p:sp>
        <p:nvSpPr>
          <p:cNvPr id="5" name="Slide Number Placeholder 4"/>
          <p:cNvSpPr>
            <a:spLocks noGrp="1"/>
          </p:cNvSpPr>
          <p:nvPr>
            <p:ph type="sldNum" sz="quarter" idx="12"/>
          </p:nvPr>
        </p:nvSpPr>
        <p:spPr/>
        <p:txBody>
          <a:bodyPr/>
          <a:lstStyle/>
          <a:p>
            <a:fld id="{08CE5E0E-A9CF-4F6C-8F34-10659126813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05/11/2010</a:t>
            </a:r>
            <a:endParaRPr lang="en-US" dirty="0"/>
          </a:p>
        </p:txBody>
      </p:sp>
      <p:sp>
        <p:nvSpPr>
          <p:cNvPr id="3" name="Footer Placeholder 2"/>
          <p:cNvSpPr>
            <a:spLocks noGrp="1"/>
          </p:cNvSpPr>
          <p:nvPr>
            <p:ph type="ftr" sz="quarter" idx="11"/>
          </p:nvPr>
        </p:nvSpPr>
        <p:spPr/>
        <p:txBody>
          <a:bodyPr/>
          <a:lstStyle/>
          <a:p>
            <a:r>
              <a:rPr lang="en-US" smtClean="0"/>
              <a:t>University of Wisconsin-Madison</a:t>
            </a:r>
            <a:endParaRPr lang="en-US" dirty="0"/>
          </a:p>
        </p:txBody>
      </p:sp>
      <p:sp>
        <p:nvSpPr>
          <p:cNvPr id="4" name="Slide Number Placeholder 3"/>
          <p:cNvSpPr>
            <a:spLocks noGrp="1"/>
          </p:cNvSpPr>
          <p:nvPr>
            <p:ph type="sldNum" sz="quarter" idx="12"/>
          </p:nvPr>
        </p:nvSpPr>
        <p:spPr/>
        <p:txBody>
          <a:bodyPr/>
          <a:lstStyle/>
          <a:p>
            <a:fld id="{08CE5E0E-A9CF-4F6C-8F34-10659126813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05/11/2010</a:t>
            </a:r>
            <a:endParaRPr lang="en-US"/>
          </a:p>
        </p:txBody>
      </p:sp>
      <p:sp>
        <p:nvSpPr>
          <p:cNvPr id="6" name="Footer Placeholder 5"/>
          <p:cNvSpPr>
            <a:spLocks noGrp="1"/>
          </p:cNvSpPr>
          <p:nvPr>
            <p:ph type="ftr" sz="quarter" idx="11"/>
          </p:nvPr>
        </p:nvSpPr>
        <p:spPr/>
        <p:txBody>
          <a:bodyPr/>
          <a:lstStyle/>
          <a:p>
            <a:r>
              <a:rPr lang="en-US" smtClean="0"/>
              <a:t>University of Wisconsin-Madison</a:t>
            </a:r>
            <a:endParaRPr lang="en-US"/>
          </a:p>
        </p:txBody>
      </p:sp>
      <p:sp>
        <p:nvSpPr>
          <p:cNvPr id="7" name="Slide Number Placeholder 6"/>
          <p:cNvSpPr>
            <a:spLocks noGrp="1"/>
          </p:cNvSpPr>
          <p:nvPr>
            <p:ph type="sldNum" sz="quarter" idx="12"/>
          </p:nvPr>
        </p:nvSpPr>
        <p:spPr/>
        <p:txBody>
          <a:bodyPr/>
          <a:lstStyle/>
          <a:p>
            <a:fld id="{08CE5E0E-A9CF-4F6C-8F34-10659126813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05/11/2010</a:t>
            </a:r>
            <a:endParaRPr lang="en-US"/>
          </a:p>
        </p:txBody>
      </p:sp>
      <p:sp>
        <p:nvSpPr>
          <p:cNvPr id="6" name="Footer Placeholder 5"/>
          <p:cNvSpPr>
            <a:spLocks noGrp="1"/>
          </p:cNvSpPr>
          <p:nvPr>
            <p:ph type="ftr" sz="quarter" idx="11"/>
          </p:nvPr>
        </p:nvSpPr>
        <p:spPr/>
        <p:txBody>
          <a:bodyPr/>
          <a:lstStyle/>
          <a:p>
            <a:r>
              <a:rPr lang="en-US" smtClean="0"/>
              <a:t>University of Wisconsin-Madison</a:t>
            </a:r>
            <a:endParaRPr lang="en-US"/>
          </a:p>
        </p:txBody>
      </p:sp>
      <p:sp>
        <p:nvSpPr>
          <p:cNvPr id="7" name="Slide Number Placeholder 6"/>
          <p:cNvSpPr>
            <a:spLocks noGrp="1"/>
          </p:cNvSpPr>
          <p:nvPr>
            <p:ph type="sldNum" sz="quarter" idx="12"/>
          </p:nvPr>
        </p:nvSpPr>
        <p:spPr/>
        <p:txBody>
          <a:bodyPr/>
          <a:lstStyle/>
          <a:p>
            <a:fld id="{08CE5E0E-A9CF-4F6C-8F34-10659126813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r>
              <a:rPr lang="en-US" smtClean="0"/>
              <a:t>05/11/2010</a:t>
            </a:r>
            <a:endParaRPr lang="en-US"/>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r>
              <a:rPr lang="en-US" smtClean="0"/>
              <a:t>University of Wisconsin-Madison</a:t>
            </a:r>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fld id="{08CE5E0E-A9CF-4F6C-8F34-10659126813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1018824" rtl="0" eaLnBrk="1" latinLnBrk="0" hangingPunct="1">
        <a:spcBef>
          <a:spcPct val="0"/>
        </a:spcBef>
        <a:buNone/>
        <a:defRPr sz="4900" kern="1200">
          <a:solidFill>
            <a:schemeClr val="bg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bg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bg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bg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bg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bg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4380" y="690881"/>
            <a:ext cx="8549640" cy="1666028"/>
          </a:xfrm>
        </p:spPr>
        <p:txBody>
          <a:bodyPr>
            <a:normAutofit fontScale="90000"/>
          </a:bodyPr>
          <a:lstStyle/>
          <a:p>
            <a:r>
              <a:rPr lang="en-US" dirty="0" smtClean="0"/>
              <a:t>Learning from Human Teachers: Issues and Challenges for ILP in Bootstrap Learning</a:t>
            </a:r>
            <a:endParaRPr lang="en-US" dirty="0"/>
          </a:p>
        </p:txBody>
      </p:sp>
      <p:sp>
        <p:nvSpPr>
          <p:cNvPr id="3" name="Subtitle 2"/>
          <p:cNvSpPr>
            <a:spLocks noGrp="1"/>
          </p:cNvSpPr>
          <p:nvPr>
            <p:ph type="subTitle" idx="1"/>
          </p:nvPr>
        </p:nvSpPr>
        <p:spPr>
          <a:xfrm>
            <a:off x="670560" y="2849880"/>
            <a:ext cx="8633460" cy="1813560"/>
          </a:xfrm>
        </p:spPr>
        <p:txBody>
          <a:bodyPr>
            <a:normAutofit/>
          </a:bodyPr>
          <a:lstStyle/>
          <a:p>
            <a:r>
              <a:rPr lang="en-US" dirty="0" smtClean="0"/>
              <a:t>Sriraam Natarajan</a:t>
            </a:r>
            <a:r>
              <a:rPr lang="en-US" baseline="30000" dirty="0" smtClean="0"/>
              <a:t>1</a:t>
            </a:r>
            <a:r>
              <a:rPr lang="en-US" dirty="0" smtClean="0"/>
              <a:t>, Gautam Kunapuli</a:t>
            </a:r>
            <a:r>
              <a:rPr lang="en-US" baseline="30000" dirty="0" smtClean="0"/>
              <a:t>1</a:t>
            </a:r>
            <a:r>
              <a:rPr lang="en-US" dirty="0" smtClean="0"/>
              <a:t>, Richard Maclin</a:t>
            </a:r>
            <a:r>
              <a:rPr lang="en-US" baseline="30000" dirty="0"/>
              <a:t>3</a:t>
            </a:r>
            <a:r>
              <a:rPr lang="en-US" dirty="0" smtClean="0"/>
              <a:t>, David Page</a:t>
            </a:r>
            <a:r>
              <a:rPr lang="en-US" baseline="30000" dirty="0" smtClean="0"/>
              <a:t>1</a:t>
            </a:r>
            <a:r>
              <a:rPr lang="en-US" dirty="0" smtClean="0"/>
              <a:t>, </a:t>
            </a:r>
            <a:r>
              <a:rPr lang="en-US" dirty="0" err="1" smtClean="0"/>
              <a:t>Ciaran</a:t>
            </a:r>
            <a:r>
              <a:rPr lang="en-US" dirty="0" smtClean="0"/>
              <a:t> O’Reilly</a:t>
            </a:r>
            <a:r>
              <a:rPr lang="en-US" baseline="30000" dirty="0" smtClean="0"/>
              <a:t>2</a:t>
            </a:r>
            <a:r>
              <a:rPr lang="en-US" dirty="0" smtClean="0"/>
              <a:t>, Trevor Walker</a:t>
            </a:r>
            <a:r>
              <a:rPr lang="en-US" baseline="30000" dirty="0" smtClean="0"/>
              <a:t>1</a:t>
            </a:r>
            <a:r>
              <a:rPr lang="en-US" dirty="0" smtClean="0"/>
              <a:t> and Jude Shavlik</a:t>
            </a:r>
            <a:r>
              <a:rPr lang="en-US" baseline="30000" dirty="0" smtClean="0"/>
              <a:t>1</a:t>
            </a:r>
            <a:endParaRPr lang="en-US" dirty="0"/>
          </a:p>
        </p:txBody>
      </p:sp>
      <p:sp>
        <p:nvSpPr>
          <p:cNvPr id="4" name="TextBox 3"/>
          <p:cNvSpPr txBox="1"/>
          <p:nvPr/>
        </p:nvSpPr>
        <p:spPr>
          <a:xfrm>
            <a:off x="3936191" y="6731864"/>
            <a:ext cx="2165970" cy="426042"/>
          </a:xfrm>
          <a:prstGeom prst="rect">
            <a:avLst/>
          </a:prstGeom>
          <a:noFill/>
        </p:spPr>
        <p:txBody>
          <a:bodyPr wrap="none" lIns="101882" tIns="50941" rIns="101882" bIns="50941" rtlCol="0">
            <a:spAutoFit/>
          </a:bodyPr>
          <a:lstStyle/>
          <a:p>
            <a:pPr algn="ctr"/>
            <a:r>
              <a:rPr lang="en-US" sz="2100" b="1" baseline="30000" dirty="0" smtClean="0">
                <a:solidFill>
                  <a:srgbClr val="FFC000"/>
                </a:solidFill>
              </a:rPr>
              <a:t>2</a:t>
            </a:r>
            <a:r>
              <a:rPr lang="en-US" sz="2100" b="1" dirty="0" smtClean="0">
                <a:solidFill>
                  <a:srgbClr val="FFC000"/>
                </a:solidFill>
                <a:latin typeface="+mj-lt"/>
              </a:rPr>
              <a:t>SRI International</a:t>
            </a:r>
          </a:p>
        </p:txBody>
      </p:sp>
      <p:sp>
        <p:nvSpPr>
          <p:cNvPr id="5" name="TextBox 4"/>
          <p:cNvSpPr txBox="1"/>
          <p:nvPr/>
        </p:nvSpPr>
        <p:spPr>
          <a:xfrm>
            <a:off x="91082" y="6736081"/>
            <a:ext cx="3972106" cy="426042"/>
          </a:xfrm>
          <a:prstGeom prst="rect">
            <a:avLst/>
          </a:prstGeom>
          <a:noFill/>
        </p:spPr>
        <p:txBody>
          <a:bodyPr wrap="none" lIns="101882" tIns="50941" rIns="101882" bIns="50941" rtlCol="0">
            <a:spAutoFit/>
          </a:bodyPr>
          <a:lstStyle/>
          <a:p>
            <a:pPr algn="ctr"/>
            <a:r>
              <a:rPr lang="en-US" sz="2100" b="1" baseline="30000" dirty="0" smtClean="0">
                <a:solidFill>
                  <a:srgbClr val="FFC000"/>
                </a:solidFill>
                <a:latin typeface="+mj-lt"/>
              </a:rPr>
              <a:t>1</a:t>
            </a:r>
            <a:r>
              <a:rPr lang="en-US" sz="2100" b="1" dirty="0" smtClean="0">
                <a:solidFill>
                  <a:srgbClr val="FFC000"/>
                </a:solidFill>
                <a:latin typeface="+mj-lt"/>
              </a:rPr>
              <a:t>University of Wisconsin-Madison</a:t>
            </a:r>
          </a:p>
        </p:txBody>
      </p:sp>
      <p:sp>
        <p:nvSpPr>
          <p:cNvPr id="6" name="TextBox 5"/>
          <p:cNvSpPr txBox="1"/>
          <p:nvPr/>
        </p:nvSpPr>
        <p:spPr>
          <a:xfrm>
            <a:off x="6028959" y="6731864"/>
            <a:ext cx="3874643" cy="426042"/>
          </a:xfrm>
          <a:prstGeom prst="rect">
            <a:avLst/>
          </a:prstGeom>
          <a:noFill/>
        </p:spPr>
        <p:txBody>
          <a:bodyPr wrap="none" lIns="101882" tIns="50941" rIns="101882" bIns="50941" rtlCol="0">
            <a:spAutoFit/>
          </a:bodyPr>
          <a:lstStyle/>
          <a:p>
            <a:pPr algn="ctr"/>
            <a:r>
              <a:rPr lang="en-US" sz="2100" b="1" baseline="30000" dirty="0" smtClean="0">
                <a:solidFill>
                  <a:srgbClr val="FFC000"/>
                </a:solidFill>
              </a:rPr>
              <a:t>3</a:t>
            </a:r>
            <a:r>
              <a:rPr lang="en-US" sz="2100" b="1" dirty="0" smtClean="0">
                <a:solidFill>
                  <a:srgbClr val="FFC000"/>
                </a:solidFill>
                <a:latin typeface="+mj-lt"/>
              </a:rPr>
              <a:t>University of Minnesota, Duluth</a:t>
            </a:r>
            <a:endParaRPr lang="en-US" sz="2100" b="1" dirty="0">
              <a:solidFill>
                <a:srgbClr val="FFC000"/>
              </a:solidFill>
              <a:latin typeface="+mj-lt"/>
            </a:endParaRPr>
          </a:p>
        </p:txBody>
      </p:sp>
      <p:pic>
        <p:nvPicPr>
          <p:cNvPr id="7" name="Picture 6" descr="UW_logo_4C_ro.gif"/>
          <p:cNvPicPr>
            <a:picLocks noChangeAspect="1"/>
          </p:cNvPicPr>
          <p:nvPr/>
        </p:nvPicPr>
        <p:blipFill>
          <a:blip r:embed="rId3" cstate="print"/>
          <a:stretch>
            <a:fillRect/>
          </a:stretch>
        </p:blipFill>
        <p:spPr>
          <a:xfrm>
            <a:off x="1257300" y="4876800"/>
            <a:ext cx="1676400" cy="1684020"/>
          </a:xfrm>
          <a:prstGeom prst="rect">
            <a:avLst/>
          </a:prstGeom>
        </p:spPr>
      </p:pic>
      <p:pic>
        <p:nvPicPr>
          <p:cNvPr id="12" name="Picture 11" descr="UMDSmNoTag-Rev.jpg"/>
          <p:cNvPicPr>
            <a:picLocks noChangeAspect="1"/>
          </p:cNvPicPr>
          <p:nvPr/>
        </p:nvPicPr>
        <p:blipFill>
          <a:blip r:embed="rId4" cstate="print"/>
          <a:stretch>
            <a:fillRect/>
          </a:stretch>
        </p:blipFill>
        <p:spPr>
          <a:xfrm>
            <a:off x="7124700" y="4953000"/>
            <a:ext cx="1458468" cy="1502664"/>
          </a:xfrm>
          <a:prstGeom prst="rect">
            <a:avLst/>
          </a:prstGeom>
        </p:spPr>
      </p:pic>
      <p:pic>
        <p:nvPicPr>
          <p:cNvPr id="1027" name="Picture 3" descr="C:\work\presentations\10AAMAS\logo.jpg"/>
          <p:cNvPicPr>
            <a:picLocks noChangeAspect="1" noChangeArrowheads="1"/>
          </p:cNvPicPr>
          <p:nvPr/>
        </p:nvPicPr>
        <p:blipFill>
          <a:blip r:embed="rId5" cstate="print"/>
          <a:srcRect/>
          <a:stretch>
            <a:fillRect/>
          </a:stretch>
        </p:blipFill>
        <p:spPr bwMode="auto">
          <a:xfrm>
            <a:off x="4343400" y="5257800"/>
            <a:ext cx="1219200" cy="86281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Box 117"/>
          <p:cNvSpPr txBox="1"/>
          <p:nvPr/>
        </p:nvSpPr>
        <p:spPr>
          <a:xfrm>
            <a:off x="7117812" y="2376452"/>
            <a:ext cx="2856768" cy="732508"/>
          </a:xfrm>
          <a:prstGeom prst="rect">
            <a:avLst/>
          </a:prstGeom>
          <a:noFill/>
        </p:spPr>
        <p:txBody>
          <a:bodyPr wrap="square" lIns="101882" tIns="50941" rIns="101882" bIns="50941" rtlCol="0">
            <a:spAutoFit/>
          </a:bodyPr>
          <a:lstStyle/>
          <a:p>
            <a:pPr algn="r"/>
            <a:r>
              <a:rPr lang="en-US" dirty="0" smtClean="0">
                <a:solidFill>
                  <a:srgbClr val="92D050"/>
                </a:solidFill>
              </a:rPr>
              <a:t>Recognize “interesting scenario” tasks</a:t>
            </a:r>
            <a:endParaRPr lang="en-US" dirty="0">
              <a:solidFill>
                <a:srgbClr val="92D050"/>
              </a:solidFill>
            </a:endParaRPr>
          </a:p>
        </p:txBody>
      </p:sp>
      <p:sp>
        <p:nvSpPr>
          <p:cNvPr id="2" name="Title 1"/>
          <p:cNvSpPr>
            <a:spLocks noGrp="1"/>
          </p:cNvSpPr>
          <p:nvPr>
            <p:ph type="title"/>
          </p:nvPr>
        </p:nvSpPr>
        <p:spPr/>
        <p:txBody>
          <a:bodyPr>
            <a:normAutofit fontScale="90000"/>
          </a:bodyPr>
          <a:lstStyle/>
          <a:p>
            <a:r>
              <a:rPr lang="en-US" dirty="0" smtClean="0"/>
              <a:t>UAV Domain with </a:t>
            </a:r>
            <a:r>
              <a:rPr lang="en-US" dirty="0" err="1" smtClean="0"/>
              <a:t>ByExample</a:t>
            </a:r>
            <a:r>
              <a:rPr lang="en-US" dirty="0" smtClean="0"/>
              <a:t> Lessons</a:t>
            </a:r>
            <a:endParaRPr lang="en-US" dirty="0"/>
          </a:p>
        </p:txBody>
      </p:sp>
      <p:sp>
        <p:nvSpPr>
          <p:cNvPr id="8" name="Rounded Rectangle 7"/>
          <p:cNvSpPr/>
          <p:nvPr/>
        </p:nvSpPr>
        <p:spPr>
          <a:xfrm>
            <a:off x="2598420" y="6908800"/>
            <a:ext cx="1973580" cy="518160"/>
          </a:xfrm>
          <a:prstGeom prst="round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dirty="0" smtClean="0">
                <a:solidFill>
                  <a:schemeClr val="accent3">
                    <a:lumMod val="50000"/>
                  </a:schemeClr>
                </a:solidFill>
                <a:latin typeface="Consolas" pitchFamily="49" charset="0"/>
              </a:rPr>
              <a:t>FullFuelTank</a:t>
            </a:r>
            <a:endParaRPr lang="en-US" dirty="0">
              <a:solidFill>
                <a:schemeClr val="accent3">
                  <a:lumMod val="50000"/>
                </a:schemeClr>
              </a:solidFill>
              <a:latin typeface="Consolas" pitchFamily="49" charset="0"/>
            </a:endParaRPr>
          </a:p>
        </p:txBody>
      </p:sp>
      <p:sp>
        <p:nvSpPr>
          <p:cNvPr id="9" name="Rounded Rectangle 8"/>
          <p:cNvSpPr/>
          <p:nvPr/>
        </p:nvSpPr>
        <p:spPr>
          <a:xfrm>
            <a:off x="419100" y="6908800"/>
            <a:ext cx="1927860" cy="518160"/>
          </a:xfrm>
          <a:prstGeom prst="round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dirty="0" err="1" smtClean="0">
                <a:solidFill>
                  <a:schemeClr val="accent3">
                    <a:lumMod val="50000"/>
                  </a:schemeClr>
                </a:solidFill>
                <a:latin typeface="Consolas" pitchFamily="49" charset="0"/>
              </a:rPr>
              <a:t>AssessGoal</a:t>
            </a:r>
            <a:endParaRPr lang="en-US" dirty="0">
              <a:solidFill>
                <a:schemeClr val="accent3">
                  <a:lumMod val="50000"/>
                </a:schemeClr>
              </a:solidFill>
              <a:latin typeface="Consolas" pitchFamily="49" charset="0"/>
            </a:endParaRPr>
          </a:p>
        </p:txBody>
      </p:sp>
      <p:sp>
        <p:nvSpPr>
          <p:cNvPr id="10" name="Rounded Rectangle 9"/>
          <p:cNvSpPr/>
          <p:nvPr/>
        </p:nvSpPr>
        <p:spPr>
          <a:xfrm>
            <a:off x="7010400" y="5943600"/>
            <a:ext cx="1143000" cy="518160"/>
          </a:xfrm>
          <a:prstGeom prst="round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dirty="0" smtClean="0">
                <a:solidFill>
                  <a:schemeClr val="accent3">
                    <a:lumMod val="50000"/>
                  </a:schemeClr>
                </a:solidFill>
                <a:latin typeface="Consolas" pitchFamily="49" charset="0"/>
              </a:rPr>
              <a:t>Near</a:t>
            </a:r>
            <a:endParaRPr lang="en-US" dirty="0">
              <a:solidFill>
                <a:schemeClr val="accent3">
                  <a:lumMod val="50000"/>
                </a:schemeClr>
              </a:solidFill>
              <a:latin typeface="Consolas" pitchFamily="49" charset="0"/>
            </a:endParaRPr>
          </a:p>
        </p:txBody>
      </p:sp>
      <p:sp>
        <p:nvSpPr>
          <p:cNvPr id="11" name="Rounded Rectangle 10"/>
          <p:cNvSpPr/>
          <p:nvPr/>
        </p:nvSpPr>
        <p:spPr>
          <a:xfrm>
            <a:off x="6118860" y="5095240"/>
            <a:ext cx="2933700" cy="518160"/>
          </a:xfrm>
          <a:prstGeom prst="round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dirty="0" err="1" smtClean="0">
                <a:solidFill>
                  <a:schemeClr val="accent3">
                    <a:lumMod val="50000"/>
                  </a:schemeClr>
                </a:solidFill>
                <a:latin typeface="Consolas" pitchFamily="49" charset="0"/>
              </a:rPr>
              <a:t>TruckAtIntersection</a:t>
            </a:r>
            <a:endParaRPr lang="en-US" dirty="0" smtClean="0">
              <a:solidFill>
                <a:schemeClr val="accent3">
                  <a:lumMod val="50000"/>
                </a:schemeClr>
              </a:solidFill>
              <a:latin typeface="Consolas" pitchFamily="49" charset="0"/>
            </a:endParaRPr>
          </a:p>
        </p:txBody>
      </p:sp>
      <p:sp>
        <p:nvSpPr>
          <p:cNvPr id="12" name="Rounded Rectangle 11"/>
          <p:cNvSpPr/>
          <p:nvPr/>
        </p:nvSpPr>
        <p:spPr>
          <a:xfrm>
            <a:off x="1844040" y="6131560"/>
            <a:ext cx="1927860" cy="518160"/>
          </a:xfrm>
          <a:prstGeom prst="round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dirty="0" err="1" smtClean="0">
                <a:solidFill>
                  <a:schemeClr val="accent3">
                    <a:lumMod val="50000"/>
                  </a:schemeClr>
                </a:solidFill>
                <a:latin typeface="Consolas" pitchFamily="49" charset="0"/>
              </a:rPr>
              <a:t>ReadyToFly</a:t>
            </a:r>
            <a:endParaRPr lang="en-US" dirty="0">
              <a:solidFill>
                <a:schemeClr val="accent3">
                  <a:lumMod val="50000"/>
                </a:schemeClr>
              </a:solidFill>
              <a:latin typeface="Consolas" pitchFamily="49" charset="0"/>
            </a:endParaRPr>
          </a:p>
        </p:txBody>
      </p:sp>
      <p:sp>
        <p:nvSpPr>
          <p:cNvPr id="18" name="Rounded Rectangle 17"/>
          <p:cNvSpPr/>
          <p:nvPr/>
        </p:nvSpPr>
        <p:spPr>
          <a:xfrm>
            <a:off x="2346960" y="4318000"/>
            <a:ext cx="2095500" cy="604520"/>
          </a:xfrm>
          <a:prstGeom prst="round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dirty="0" err="1" smtClean="0">
                <a:solidFill>
                  <a:schemeClr val="accent3">
                    <a:lumMod val="50000"/>
                  </a:schemeClr>
                </a:solidFill>
                <a:latin typeface="Consolas" pitchFamily="49" charset="0"/>
              </a:rPr>
              <a:t>IsStopped</a:t>
            </a:r>
            <a:r>
              <a:rPr lang="en-US" dirty="0" smtClean="0">
                <a:solidFill>
                  <a:schemeClr val="accent3">
                    <a:lumMod val="50000"/>
                  </a:schemeClr>
                </a:solidFill>
                <a:latin typeface="Consolas" pitchFamily="49" charset="0"/>
              </a:rPr>
              <a:t/>
            </a:r>
            <a:br>
              <a:rPr lang="en-US" dirty="0" smtClean="0">
                <a:solidFill>
                  <a:schemeClr val="accent3">
                    <a:lumMod val="50000"/>
                  </a:schemeClr>
                </a:solidFill>
                <a:latin typeface="Consolas" pitchFamily="49" charset="0"/>
              </a:rPr>
            </a:br>
            <a:r>
              <a:rPr lang="en-US" dirty="0" err="1" smtClean="0">
                <a:solidFill>
                  <a:schemeClr val="accent3">
                    <a:lumMod val="50000"/>
                  </a:schemeClr>
                </a:solidFill>
                <a:latin typeface="Consolas" pitchFamily="49" charset="0"/>
              </a:rPr>
              <a:t>TruckScenario</a:t>
            </a:r>
            <a:endParaRPr lang="en-US" dirty="0" smtClean="0">
              <a:solidFill>
                <a:schemeClr val="accent3">
                  <a:lumMod val="50000"/>
                </a:schemeClr>
              </a:solidFill>
              <a:latin typeface="Consolas" pitchFamily="49" charset="0"/>
            </a:endParaRPr>
          </a:p>
        </p:txBody>
      </p:sp>
      <p:sp>
        <p:nvSpPr>
          <p:cNvPr id="19" name="Rounded Rectangle 18"/>
          <p:cNvSpPr/>
          <p:nvPr/>
        </p:nvSpPr>
        <p:spPr>
          <a:xfrm>
            <a:off x="4861560" y="4318000"/>
            <a:ext cx="2263140" cy="604520"/>
          </a:xfrm>
          <a:prstGeom prst="round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dirty="0" err="1" smtClean="0">
                <a:solidFill>
                  <a:schemeClr val="accent3">
                    <a:lumMod val="50000"/>
                  </a:schemeClr>
                </a:solidFill>
                <a:latin typeface="Consolas" pitchFamily="49" charset="0"/>
              </a:rPr>
              <a:t>IsMoving</a:t>
            </a:r>
            <a:r>
              <a:rPr lang="en-US" dirty="0" smtClean="0">
                <a:solidFill>
                  <a:schemeClr val="accent3">
                    <a:lumMod val="50000"/>
                  </a:schemeClr>
                </a:solidFill>
                <a:latin typeface="Consolas" pitchFamily="49" charset="0"/>
              </a:rPr>
              <a:t/>
            </a:r>
            <a:br>
              <a:rPr lang="en-US" dirty="0" smtClean="0">
                <a:solidFill>
                  <a:schemeClr val="accent3">
                    <a:lumMod val="50000"/>
                  </a:schemeClr>
                </a:solidFill>
                <a:latin typeface="Consolas" pitchFamily="49" charset="0"/>
              </a:rPr>
            </a:br>
            <a:r>
              <a:rPr lang="en-US" dirty="0" err="1" smtClean="0">
                <a:solidFill>
                  <a:schemeClr val="accent3">
                    <a:lumMod val="50000"/>
                  </a:schemeClr>
                </a:solidFill>
                <a:latin typeface="Consolas" pitchFamily="49" charset="0"/>
              </a:rPr>
              <a:t>TruckScenario</a:t>
            </a:r>
            <a:endParaRPr lang="en-US" dirty="0" smtClean="0">
              <a:solidFill>
                <a:schemeClr val="accent3">
                  <a:lumMod val="50000"/>
                </a:schemeClr>
              </a:solidFill>
              <a:latin typeface="Consolas" pitchFamily="49" charset="0"/>
            </a:endParaRPr>
          </a:p>
        </p:txBody>
      </p:sp>
      <p:sp>
        <p:nvSpPr>
          <p:cNvPr id="20" name="Rectangle 19"/>
          <p:cNvSpPr/>
          <p:nvPr/>
        </p:nvSpPr>
        <p:spPr>
          <a:xfrm>
            <a:off x="1089660" y="5527040"/>
            <a:ext cx="167640" cy="172720"/>
          </a:xfrm>
          <a:prstGeom prst="rect">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21" name="Rectangle 20"/>
          <p:cNvSpPr/>
          <p:nvPr/>
        </p:nvSpPr>
        <p:spPr>
          <a:xfrm>
            <a:off x="1927860" y="5527040"/>
            <a:ext cx="167640" cy="172720"/>
          </a:xfrm>
          <a:prstGeom prst="rect">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22" name="Rectangle 21"/>
          <p:cNvSpPr/>
          <p:nvPr/>
        </p:nvSpPr>
        <p:spPr>
          <a:xfrm>
            <a:off x="1341120" y="6304280"/>
            <a:ext cx="167640" cy="172720"/>
          </a:xfrm>
          <a:prstGeom prst="rect">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23" name="Rectangle 22"/>
          <p:cNvSpPr/>
          <p:nvPr/>
        </p:nvSpPr>
        <p:spPr>
          <a:xfrm>
            <a:off x="838200" y="6304280"/>
            <a:ext cx="167640" cy="172720"/>
          </a:xfrm>
          <a:prstGeom prst="rect">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24" name="Rectangle 23"/>
          <p:cNvSpPr/>
          <p:nvPr/>
        </p:nvSpPr>
        <p:spPr>
          <a:xfrm>
            <a:off x="335280" y="6304280"/>
            <a:ext cx="167640" cy="172720"/>
          </a:xfrm>
          <a:prstGeom prst="rect">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25" name="Rectangle 24"/>
          <p:cNvSpPr/>
          <p:nvPr/>
        </p:nvSpPr>
        <p:spPr>
          <a:xfrm>
            <a:off x="1508760" y="5527040"/>
            <a:ext cx="167640" cy="172720"/>
          </a:xfrm>
          <a:prstGeom prst="rect">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26" name="Rectangle 25"/>
          <p:cNvSpPr/>
          <p:nvPr/>
        </p:nvSpPr>
        <p:spPr>
          <a:xfrm>
            <a:off x="1508760" y="4577080"/>
            <a:ext cx="167640" cy="172720"/>
          </a:xfrm>
          <a:prstGeom prst="rect">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27" name="Rectangle 26"/>
          <p:cNvSpPr/>
          <p:nvPr/>
        </p:nvSpPr>
        <p:spPr>
          <a:xfrm>
            <a:off x="8465820" y="4490720"/>
            <a:ext cx="167640" cy="172720"/>
          </a:xfrm>
          <a:prstGeom prst="rect">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28" name="Rectangle 27"/>
          <p:cNvSpPr/>
          <p:nvPr/>
        </p:nvSpPr>
        <p:spPr>
          <a:xfrm>
            <a:off x="9555480" y="3454400"/>
            <a:ext cx="167640" cy="172720"/>
          </a:xfrm>
          <a:prstGeom prst="rect">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29" name="Rectangle 28"/>
          <p:cNvSpPr/>
          <p:nvPr/>
        </p:nvSpPr>
        <p:spPr>
          <a:xfrm>
            <a:off x="8801100" y="4490720"/>
            <a:ext cx="167640" cy="172720"/>
          </a:xfrm>
          <a:prstGeom prst="rect">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30" name="Rounded Rectangle 29"/>
          <p:cNvSpPr/>
          <p:nvPr/>
        </p:nvSpPr>
        <p:spPr>
          <a:xfrm>
            <a:off x="922020" y="3281680"/>
            <a:ext cx="3604260" cy="518160"/>
          </a:xfrm>
          <a:prstGeom prst="round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dirty="0" err="1" smtClean="0">
                <a:solidFill>
                  <a:schemeClr val="accent3">
                    <a:lumMod val="50000"/>
                  </a:schemeClr>
                </a:solidFill>
                <a:latin typeface="Consolas" pitchFamily="49" charset="0"/>
              </a:rPr>
              <a:t>ComputeStoppedTrucksInt</a:t>
            </a:r>
            <a:endParaRPr lang="en-US" dirty="0" smtClean="0">
              <a:solidFill>
                <a:schemeClr val="accent3">
                  <a:lumMod val="50000"/>
                </a:schemeClr>
              </a:solidFill>
              <a:latin typeface="Consolas" pitchFamily="49" charset="0"/>
            </a:endParaRPr>
          </a:p>
        </p:txBody>
      </p:sp>
      <p:sp>
        <p:nvSpPr>
          <p:cNvPr id="31" name="Rounded Rectangle 30"/>
          <p:cNvSpPr/>
          <p:nvPr/>
        </p:nvSpPr>
        <p:spPr>
          <a:xfrm>
            <a:off x="4777740" y="3281680"/>
            <a:ext cx="3436620" cy="518160"/>
          </a:xfrm>
          <a:prstGeom prst="round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dirty="0" err="1" smtClean="0">
                <a:solidFill>
                  <a:schemeClr val="accent3">
                    <a:lumMod val="50000"/>
                  </a:schemeClr>
                </a:solidFill>
                <a:latin typeface="Consolas" pitchFamily="49" charset="0"/>
              </a:rPr>
              <a:t>ComputeMovingTrucksInt</a:t>
            </a:r>
            <a:endParaRPr lang="en-US" dirty="0" smtClean="0">
              <a:solidFill>
                <a:schemeClr val="accent3">
                  <a:lumMod val="50000"/>
                </a:schemeClr>
              </a:solidFill>
              <a:latin typeface="Consolas" pitchFamily="49" charset="0"/>
            </a:endParaRPr>
          </a:p>
        </p:txBody>
      </p:sp>
      <p:sp>
        <p:nvSpPr>
          <p:cNvPr id="32" name="Rounded Rectangle 31"/>
          <p:cNvSpPr/>
          <p:nvPr/>
        </p:nvSpPr>
        <p:spPr>
          <a:xfrm>
            <a:off x="2438400" y="2331720"/>
            <a:ext cx="4602480" cy="518160"/>
          </a:xfrm>
          <a:prstGeom prst="round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dirty="0" err="1" smtClean="0">
                <a:solidFill>
                  <a:schemeClr val="accent3">
                    <a:lumMod val="50000"/>
                  </a:schemeClr>
                </a:solidFill>
                <a:latin typeface="Consolas" pitchFamily="49" charset="0"/>
              </a:rPr>
              <a:t>ComputeScenarioInterestingness</a:t>
            </a:r>
            <a:endParaRPr lang="en-US" dirty="0" smtClean="0">
              <a:solidFill>
                <a:schemeClr val="accent3">
                  <a:lumMod val="50000"/>
                </a:schemeClr>
              </a:solidFill>
              <a:latin typeface="Consolas" pitchFamily="49" charset="0"/>
            </a:endParaRPr>
          </a:p>
        </p:txBody>
      </p:sp>
      <p:cxnSp>
        <p:nvCxnSpPr>
          <p:cNvPr id="34" name="Straight Arrow Connector 33"/>
          <p:cNvCxnSpPr>
            <a:endCxn id="26" idx="2"/>
          </p:cNvCxnSpPr>
          <p:nvPr/>
        </p:nvCxnSpPr>
        <p:spPr>
          <a:xfrm rot="5400000" flipH="1" flipV="1">
            <a:off x="1204410" y="5137996"/>
            <a:ext cx="776340" cy="1747"/>
          </a:xfrm>
          <a:prstGeom prst="straightConnector1">
            <a:avLst/>
          </a:prstGeom>
          <a:ln w="25400">
            <a:solidFill>
              <a:schemeClr val="accent3">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8" idx="0"/>
            <a:endCxn id="12" idx="2"/>
          </p:cNvCxnSpPr>
          <p:nvPr/>
        </p:nvCxnSpPr>
        <p:spPr>
          <a:xfrm rot="16200000" flipV="1">
            <a:off x="3067050" y="6390640"/>
            <a:ext cx="259080" cy="777240"/>
          </a:xfrm>
          <a:prstGeom prst="straightConnector1">
            <a:avLst/>
          </a:prstGeom>
          <a:ln w="25400">
            <a:solidFill>
              <a:schemeClr val="accent3">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21" idx="2"/>
          </p:cNvCxnSpPr>
          <p:nvPr/>
        </p:nvCxnSpPr>
        <p:spPr>
          <a:xfrm rot="10800000">
            <a:off x="2011680" y="5699760"/>
            <a:ext cx="838200" cy="430900"/>
          </a:xfrm>
          <a:prstGeom prst="straightConnector1">
            <a:avLst/>
          </a:prstGeom>
          <a:ln w="25400">
            <a:solidFill>
              <a:schemeClr val="accent3">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25" idx="2"/>
          </p:cNvCxnSpPr>
          <p:nvPr/>
        </p:nvCxnSpPr>
        <p:spPr>
          <a:xfrm rot="5400000" flipH="1" flipV="1">
            <a:off x="1206950" y="5917750"/>
            <a:ext cx="603620" cy="167640"/>
          </a:xfrm>
          <a:prstGeom prst="straightConnector1">
            <a:avLst/>
          </a:prstGeom>
          <a:ln w="25400">
            <a:solidFill>
              <a:schemeClr val="accent3">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20" idx="2"/>
          </p:cNvCxnSpPr>
          <p:nvPr/>
        </p:nvCxnSpPr>
        <p:spPr>
          <a:xfrm rot="5400000" flipH="1" flipV="1">
            <a:off x="745940" y="5875840"/>
            <a:ext cx="603620" cy="251460"/>
          </a:xfrm>
          <a:prstGeom prst="straightConnector1">
            <a:avLst/>
          </a:prstGeom>
          <a:ln w="25400">
            <a:solidFill>
              <a:schemeClr val="accent3">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20" idx="2"/>
          </p:cNvCxnSpPr>
          <p:nvPr/>
        </p:nvCxnSpPr>
        <p:spPr>
          <a:xfrm flipV="1">
            <a:off x="419100" y="5699760"/>
            <a:ext cx="754380" cy="603620"/>
          </a:xfrm>
          <a:prstGeom prst="straightConnector1">
            <a:avLst/>
          </a:prstGeom>
          <a:ln w="25400">
            <a:solidFill>
              <a:schemeClr val="accent3">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26" idx="2"/>
          </p:cNvCxnSpPr>
          <p:nvPr/>
        </p:nvCxnSpPr>
        <p:spPr>
          <a:xfrm rot="5400000" flipH="1" flipV="1">
            <a:off x="994860" y="4928420"/>
            <a:ext cx="776340" cy="419100"/>
          </a:xfrm>
          <a:prstGeom prst="straightConnector1">
            <a:avLst/>
          </a:prstGeom>
          <a:ln w="25400">
            <a:solidFill>
              <a:schemeClr val="accent3">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8" idx="0"/>
            <a:endCxn id="30" idx="2"/>
          </p:cNvCxnSpPr>
          <p:nvPr/>
        </p:nvCxnSpPr>
        <p:spPr>
          <a:xfrm rot="16200000" flipV="1">
            <a:off x="2800350" y="3723640"/>
            <a:ext cx="518160" cy="670560"/>
          </a:xfrm>
          <a:prstGeom prst="straightConnector1">
            <a:avLst/>
          </a:prstGeom>
          <a:ln w="25400">
            <a:solidFill>
              <a:schemeClr val="accent3">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26" idx="2"/>
          </p:cNvCxnSpPr>
          <p:nvPr/>
        </p:nvCxnSpPr>
        <p:spPr>
          <a:xfrm rot="16200000" flipV="1">
            <a:off x="1413960" y="4928420"/>
            <a:ext cx="776340" cy="419100"/>
          </a:xfrm>
          <a:prstGeom prst="straightConnector1">
            <a:avLst/>
          </a:prstGeom>
          <a:ln w="25400">
            <a:solidFill>
              <a:schemeClr val="accent3">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20" idx="2"/>
          </p:cNvCxnSpPr>
          <p:nvPr/>
        </p:nvCxnSpPr>
        <p:spPr>
          <a:xfrm rot="16200000" flipV="1">
            <a:off x="997400" y="5875840"/>
            <a:ext cx="603620" cy="251460"/>
          </a:xfrm>
          <a:prstGeom prst="straightConnector1">
            <a:avLst/>
          </a:prstGeom>
          <a:ln w="25400">
            <a:solidFill>
              <a:schemeClr val="accent3">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9" idx="0"/>
            <a:endCxn id="31" idx="2"/>
          </p:cNvCxnSpPr>
          <p:nvPr/>
        </p:nvCxnSpPr>
        <p:spPr>
          <a:xfrm rot="5400000" flipH="1" flipV="1">
            <a:off x="5985510" y="3807460"/>
            <a:ext cx="518160" cy="502920"/>
          </a:xfrm>
          <a:prstGeom prst="straightConnector1">
            <a:avLst/>
          </a:prstGeom>
          <a:ln w="25400">
            <a:solidFill>
              <a:schemeClr val="accent3">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9136380" y="3454400"/>
            <a:ext cx="167640" cy="172720"/>
          </a:xfrm>
          <a:prstGeom prst="rect">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cxnSp>
        <p:nvCxnSpPr>
          <p:cNvPr id="64" name="Straight Arrow Connector 63"/>
          <p:cNvCxnSpPr>
            <a:stCxn id="10" idx="0"/>
            <a:endCxn id="11" idx="2"/>
          </p:cNvCxnSpPr>
          <p:nvPr/>
        </p:nvCxnSpPr>
        <p:spPr>
          <a:xfrm rot="5400000" flipH="1" flipV="1">
            <a:off x="7418705" y="5776595"/>
            <a:ext cx="330200" cy="3810"/>
          </a:xfrm>
          <a:prstGeom prst="straightConnector1">
            <a:avLst/>
          </a:prstGeom>
          <a:ln w="25400">
            <a:solidFill>
              <a:schemeClr val="accent3">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11" idx="0"/>
            <a:endCxn id="27" idx="2"/>
          </p:cNvCxnSpPr>
          <p:nvPr/>
        </p:nvCxnSpPr>
        <p:spPr>
          <a:xfrm rot="5400000" flipH="1" flipV="1">
            <a:off x="7851775" y="4397375"/>
            <a:ext cx="431800" cy="963930"/>
          </a:xfrm>
          <a:prstGeom prst="straightConnector1">
            <a:avLst/>
          </a:prstGeom>
          <a:ln w="25400">
            <a:solidFill>
              <a:schemeClr val="accent3">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1" idx="0"/>
            <a:endCxn id="29" idx="2"/>
          </p:cNvCxnSpPr>
          <p:nvPr/>
        </p:nvCxnSpPr>
        <p:spPr>
          <a:xfrm rot="5400000" flipH="1" flipV="1">
            <a:off x="8019415" y="4229735"/>
            <a:ext cx="431800" cy="1299210"/>
          </a:xfrm>
          <a:prstGeom prst="straightConnector1">
            <a:avLst/>
          </a:prstGeom>
          <a:ln w="25400">
            <a:solidFill>
              <a:schemeClr val="accent3">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8130540" y="4490720"/>
            <a:ext cx="167640" cy="172720"/>
          </a:xfrm>
          <a:prstGeom prst="rect">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cxnSp>
        <p:nvCxnSpPr>
          <p:cNvPr id="74" name="Straight Arrow Connector 73"/>
          <p:cNvCxnSpPr>
            <a:stCxn id="11" idx="0"/>
            <a:endCxn id="73" idx="2"/>
          </p:cNvCxnSpPr>
          <p:nvPr/>
        </p:nvCxnSpPr>
        <p:spPr>
          <a:xfrm rot="5400000" flipH="1" flipV="1">
            <a:off x="7684135" y="4565015"/>
            <a:ext cx="431800" cy="628650"/>
          </a:xfrm>
          <a:prstGeom prst="straightConnector1">
            <a:avLst/>
          </a:prstGeom>
          <a:ln w="25400">
            <a:solidFill>
              <a:schemeClr val="accent3">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7795260" y="4490720"/>
            <a:ext cx="167640" cy="172720"/>
          </a:xfrm>
          <a:prstGeom prst="rect">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cxnSp>
        <p:nvCxnSpPr>
          <p:cNvPr id="78" name="Straight Arrow Connector 77"/>
          <p:cNvCxnSpPr>
            <a:stCxn id="11" idx="0"/>
            <a:endCxn id="77" idx="2"/>
          </p:cNvCxnSpPr>
          <p:nvPr/>
        </p:nvCxnSpPr>
        <p:spPr>
          <a:xfrm rot="5400000" flipH="1" flipV="1">
            <a:off x="7516495" y="4732655"/>
            <a:ext cx="431800" cy="293370"/>
          </a:xfrm>
          <a:prstGeom prst="straightConnector1">
            <a:avLst/>
          </a:prstGeom>
          <a:ln w="25400">
            <a:solidFill>
              <a:schemeClr val="accent3">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29" idx="0"/>
            <a:endCxn id="28" idx="2"/>
          </p:cNvCxnSpPr>
          <p:nvPr/>
        </p:nvCxnSpPr>
        <p:spPr>
          <a:xfrm rot="5400000" flipH="1" flipV="1">
            <a:off x="8830310" y="3681730"/>
            <a:ext cx="863600" cy="754380"/>
          </a:xfrm>
          <a:prstGeom prst="straightConnector1">
            <a:avLst/>
          </a:prstGeom>
          <a:ln w="25400">
            <a:solidFill>
              <a:schemeClr val="accent3">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27" idx="0"/>
            <a:endCxn id="61" idx="2"/>
          </p:cNvCxnSpPr>
          <p:nvPr/>
        </p:nvCxnSpPr>
        <p:spPr>
          <a:xfrm rot="5400000" flipH="1" flipV="1">
            <a:off x="8453120" y="3723640"/>
            <a:ext cx="863600" cy="670560"/>
          </a:xfrm>
          <a:prstGeom prst="straightConnector1">
            <a:avLst/>
          </a:prstGeom>
          <a:ln w="25400">
            <a:solidFill>
              <a:schemeClr val="accent3">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8801100" y="3454400"/>
            <a:ext cx="167640" cy="172720"/>
          </a:xfrm>
          <a:prstGeom prst="rect">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cxnSp>
        <p:nvCxnSpPr>
          <p:cNvPr id="90" name="Straight Arrow Connector 89"/>
          <p:cNvCxnSpPr>
            <a:stCxn id="73" idx="0"/>
            <a:endCxn id="89" idx="2"/>
          </p:cNvCxnSpPr>
          <p:nvPr/>
        </p:nvCxnSpPr>
        <p:spPr>
          <a:xfrm rot="5400000" flipH="1" flipV="1">
            <a:off x="8117840" y="3723640"/>
            <a:ext cx="863600" cy="670560"/>
          </a:xfrm>
          <a:prstGeom prst="straightConnector1">
            <a:avLst/>
          </a:prstGeom>
          <a:ln w="25400">
            <a:solidFill>
              <a:schemeClr val="accent3">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8465820" y="3454400"/>
            <a:ext cx="167640" cy="172720"/>
          </a:xfrm>
          <a:prstGeom prst="rect">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cxnSp>
        <p:nvCxnSpPr>
          <p:cNvPr id="93" name="Straight Arrow Connector 92"/>
          <p:cNvCxnSpPr>
            <a:stCxn id="77" idx="0"/>
            <a:endCxn id="92" idx="2"/>
          </p:cNvCxnSpPr>
          <p:nvPr/>
        </p:nvCxnSpPr>
        <p:spPr>
          <a:xfrm rot="5400000" flipH="1" flipV="1">
            <a:off x="7782560" y="3723640"/>
            <a:ext cx="863600" cy="670560"/>
          </a:xfrm>
          <a:prstGeom prst="straightConnector1">
            <a:avLst/>
          </a:prstGeom>
          <a:ln w="25400">
            <a:solidFill>
              <a:schemeClr val="accent3">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30" idx="0"/>
            <a:endCxn id="32" idx="2"/>
          </p:cNvCxnSpPr>
          <p:nvPr/>
        </p:nvCxnSpPr>
        <p:spPr>
          <a:xfrm rot="5400000" flipH="1" flipV="1">
            <a:off x="3515995" y="2058035"/>
            <a:ext cx="431800" cy="2015490"/>
          </a:xfrm>
          <a:prstGeom prst="straightConnector1">
            <a:avLst/>
          </a:prstGeom>
          <a:ln w="25400">
            <a:solidFill>
              <a:schemeClr val="accent3">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31" idx="0"/>
            <a:endCxn id="32" idx="2"/>
          </p:cNvCxnSpPr>
          <p:nvPr/>
        </p:nvCxnSpPr>
        <p:spPr>
          <a:xfrm rot="16200000" flipV="1">
            <a:off x="5401945" y="2187575"/>
            <a:ext cx="431800" cy="1756410"/>
          </a:xfrm>
          <a:prstGeom prst="straightConnector1">
            <a:avLst/>
          </a:prstGeom>
          <a:ln w="25400">
            <a:solidFill>
              <a:schemeClr val="accent3">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92" idx="0"/>
            <a:endCxn id="32" idx="3"/>
          </p:cNvCxnSpPr>
          <p:nvPr/>
        </p:nvCxnSpPr>
        <p:spPr>
          <a:xfrm rot="16200000" flipV="1">
            <a:off x="7363460" y="2268220"/>
            <a:ext cx="863600" cy="1508760"/>
          </a:xfrm>
          <a:prstGeom prst="straightConnector1">
            <a:avLst/>
          </a:prstGeom>
          <a:ln w="25400">
            <a:solidFill>
              <a:schemeClr val="accent3">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89" idx="0"/>
            <a:endCxn id="32" idx="3"/>
          </p:cNvCxnSpPr>
          <p:nvPr/>
        </p:nvCxnSpPr>
        <p:spPr>
          <a:xfrm rot="16200000" flipV="1">
            <a:off x="7531100" y="2100580"/>
            <a:ext cx="863600" cy="1844040"/>
          </a:xfrm>
          <a:prstGeom prst="straightConnector1">
            <a:avLst/>
          </a:prstGeom>
          <a:ln w="25400">
            <a:solidFill>
              <a:schemeClr val="accent3">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61" idx="0"/>
            <a:endCxn id="32" idx="3"/>
          </p:cNvCxnSpPr>
          <p:nvPr/>
        </p:nvCxnSpPr>
        <p:spPr>
          <a:xfrm rot="16200000" flipV="1">
            <a:off x="7698740" y="1932940"/>
            <a:ext cx="863600" cy="2179320"/>
          </a:xfrm>
          <a:prstGeom prst="straightConnector1">
            <a:avLst/>
          </a:prstGeom>
          <a:ln w="25400">
            <a:solidFill>
              <a:schemeClr val="accent3">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28" idx="0"/>
            <a:endCxn id="32" idx="3"/>
          </p:cNvCxnSpPr>
          <p:nvPr/>
        </p:nvCxnSpPr>
        <p:spPr>
          <a:xfrm rot="16200000" flipV="1">
            <a:off x="7908290" y="1723390"/>
            <a:ext cx="863600" cy="2598420"/>
          </a:xfrm>
          <a:prstGeom prst="straightConnector1">
            <a:avLst/>
          </a:prstGeom>
          <a:ln w="25400">
            <a:solidFill>
              <a:schemeClr val="accent3">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251460" y="4145280"/>
            <a:ext cx="1424940" cy="1046441"/>
          </a:xfrm>
          <a:prstGeom prst="rect">
            <a:avLst/>
          </a:prstGeom>
          <a:noFill/>
        </p:spPr>
        <p:txBody>
          <a:bodyPr wrap="square" lIns="101882" tIns="50941" rIns="101882" bIns="50941" rtlCol="0">
            <a:spAutoFit/>
          </a:bodyPr>
          <a:lstStyle/>
          <a:p>
            <a:r>
              <a:rPr lang="en-US" dirty="0" smtClean="0">
                <a:solidFill>
                  <a:srgbClr val="92D050"/>
                </a:solidFill>
              </a:rPr>
              <a:t>Fly and land UAV tasks</a:t>
            </a:r>
            <a:endParaRPr lang="en-US" dirty="0">
              <a:solidFill>
                <a:srgbClr val="92D050"/>
              </a:solidFill>
            </a:endParaRPr>
          </a:p>
        </p:txBody>
      </p:sp>
      <p:grpSp>
        <p:nvGrpSpPr>
          <p:cNvPr id="127" name="Group 126"/>
          <p:cNvGrpSpPr/>
          <p:nvPr/>
        </p:nvGrpSpPr>
        <p:grpSpPr>
          <a:xfrm>
            <a:off x="167640" y="1381760"/>
            <a:ext cx="1760220" cy="1727200"/>
            <a:chOff x="228600" y="990600"/>
            <a:chExt cx="1600200" cy="1524000"/>
          </a:xfrm>
        </p:grpSpPr>
        <p:sp>
          <p:nvSpPr>
            <p:cNvPr id="120" name="TextBox 119"/>
            <p:cNvSpPr txBox="1"/>
            <p:nvPr/>
          </p:nvSpPr>
          <p:spPr>
            <a:xfrm>
              <a:off x="228600" y="990600"/>
              <a:ext cx="1600200" cy="923330"/>
            </a:xfrm>
            <a:prstGeom prst="rect">
              <a:avLst/>
            </a:prstGeom>
            <a:noFill/>
          </p:spPr>
          <p:txBody>
            <a:bodyPr wrap="square" rtlCol="0">
              <a:spAutoFit/>
            </a:bodyPr>
            <a:lstStyle/>
            <a:p>
              <a:r>
                <a:rPr lang="en-US" dirty="0" smtClean="0">
                  <a:solidFill>
                    <a:srgbClr val="92D050"/>
                  </a:solidFill>
                </a:rPr>
                <a:t>Surveillance and Camera Tasks</a:t>
              </a:r>
              <a:endParaRPr lang="en-US" dirty="0">
                <a:solidFill>
                  <a:srgbClr val="92D050"/>
                </a:solidFill>
              </a:endParaRPr>
            </a:p>
          </p:txBody>
        </p:sp>
        <p:sp>
          <p:nvSpPr>
            <p:cNvPr id="119" name="Rectangle 118"/>
            <p:cNvSpPr/>
            <p:nvPr/>
          </p:nvSpPr>
          <p:spPr>
            <a:xfrm>
              <a:off x="990600" y="1676400"/>
              <a:ext cx="152400" cy="152400"/>
            </a:xfrm>
            <a:prstGeom prst="rect">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1219200" y="2362200"/>
              <a:ext cx="152400" cy="152400"/>
            </a:xfrm>
            <a:prstGeom prst="rect">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762000" y="2362200"/>
              <a:ext cx="152400" cy="152400"/>
            </a:xfrm>
            <a:prstGeom prst="rect">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304800" y="2362200"/>
              <a:ext cx="152400" cy="152400"/>
            </a:xfrm>
            <a:prstGeom prst="rect">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Straight Arrow Connector 123"/>
            <p:cNvCxnSpPr/>
            <p:nvPr/>
          </p:nvCxnSpPr>
          <p:spPr>
            <a:xfrm rot="5400000" flipH="1" flipV="1">
              <a:off x="686197" y="1980803"/>
              <a:ext cx="532606" cy="228600"/>
            </a:xfrm>
            <a:prstGeom prst="straightConnector1">
              <a:avLst/>
            </a:prstGeom>
            <a:ln w="25400">
              <a:solidFill>
                <a:schemeClr val="accent3">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V="1">
              <a:off x="381000" y="1828800"/>
              <a:ext cx="685800" cy="532606"/>
            </a:xfrm>
            <a:prstGeom prst="straightConnector1">
              <a:avLst/>
            </a:prstGeom>
            <a:ln w="25400">
              <a:solidFill>
                <a:schemeClr val="accent3">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rot="16200000" flipV="1">
              <a:off x="914797" y="1980803"/>
              <a:ext cx="532606" cy="228600"/>
            </a:xfrm>
            <a:prstGeom prst="straightConnector1">
              <a:avLst/>
            </a:prstGeom>
            <a:ln w="25400">
              <a:solidFill>
                <a:schemeClr val="accent3">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128" name="TextBox 127"/>
          <p:cNvSpPr txBox="1"/>
          <p:nvPr/>
        </p:nvSpPr>
        <p:spPr>
          <a:xfrm>
            <a:off x="1813815" y="1381761"/>
            <a:ext cx="6354681" cy="718430"/>
          </a:xfrm>
          <a:prstGeom prst="rect">
            <a:avLst/>
          </a:prstGeom>
          <a:noFill/>
        </p:spPr>
        <p:txBody>
          <a:bodyPr wrap="none" lIns="101882" tIns="50941" rIns="101882" bIns="50941" rtlCol="0">
            <a:spAutoFit/>
          </a:bodyPr>
          <a:lstStyle/>
          <a:p>
            <a:pPr algn="ctr"/>
            <a:r>
              <a:rPr lang="en-US" b="1" dirty="0" smtClean="0">
                <a:solidFill>
                  <a:srgbClr val="FFC000"/>
                </a:solidFill>
              </a:rPr>
              <a:t>Goal: Train an Unmanned Aerial Vehicle agent to perform </a:t>
            </a:r>
          </a:p>
          <a:p>
            <a:pPr algn="ctr"/>
            <a:r>
              <a:rPr lang="en-US" b="1" dirty="0" smtClean="0">
                <a:solidFill>
                  <a:srgbClr val="FFC000"/>
                </a:solidFill>
              </a:rPr>
              <a:t>Intelligent Surveillance and Reconnaissance (ISR)</a:t>
            </a:r>
            <a:endParaRPr lang="en-US" b="1" dirty="0">
              <a:solidFill>
                <a:srgbClr val="FFC000"/>
              </a:solidFill>
            </a:endParaRPr>
          </a:p>
        </p:txBody>
      </p:sp>
      <p:sp>
        <p:nvSpPr>
          <p:cNvPr id="135" name="Rectangle 134"/>
          <p:cNvSpPr/>
          <p:nvPr/>
        </p:nvSpPr>
        <p:spPr>
          <a:xfrm>
            <a:off x="9304020" y="5267960"/>
            <a:ext cx="167640" cy="172720"/>
          </a:xfrm>
          <a:prstGeom prst="rect">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136" name="Rectangle 135"/>
          <p:cNvSpPr/>
          <p:nvPr/>
        </p:nvSpPr>
        <p:spPr>
          <a:xfrm>
            <a:off x="9639300" y="5267960"/>
            <a:ext cx="167640" cy="172720"/>
          </a:xfrm>
          <a:prstGeom prst="rect">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cxnSp>
        <p:nvCxnSpPr>
          <p:cNvPr id="137" name="Straight Arrow Connector 136"/>
          <p:cNvCxnSpPr>
            <a:stCxn id="135" idx="0"/>
            <a:endCxn id="29" idx="2"/>
          </p:cNvCxnSpPr>
          <p:nvPr/>
        </p:nvCxnSpPr>
        <p:spPr>
          <a:xfrm rot="16200000" flipV="1">
            <a:off x="8834120" y="4714240"/>
            <a:ext cx="604520" cy="502920"/>
          </a:xfrm>
          <a:prstGeom prst="straightConnector1">
            <a:avLst/>
          </a:prstGeom>
          <a:ln w="25400">
            <a:solidFill>
              <a:schemeClr val="accent3">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stCxn id="136" idx="0"/>
            <a:endCxn id="29" idx="2"/>
          </p:cNvCxnSpPr>
          <p:nvPr/>
        </p:nvCxnSpPr>
        <p:spPr>
          <a:xfrm rot="16200000" flipV="1">
            <a:off x="9001760" y="4546600"/>
            <a:ext cx="604520" cy="838200"/>
          </a:xfrm>
          <a:prstGeom prst="straightConnector1">
            <a:avLst/>
          </a:prstGeom>
          <a:ln w="25400">
            <a:solidFill>
              <a:schemeClr val="accent3">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a:stCxn id="10" idx="3"/>
            <a:endCxn id="135" idx="2"/>
          </p:cNvCxnSpPr>
          <p:nvPr/>
        </p:nvCxnSpPr>
        <p:spPr>
          <a:xfrm flipV="1">
            <a:off x="8153400" y="5440680"/>
            <a:ext cx="1234440" cy="762000"/>
          </a:xfrm>
          <a:prstGeom prst="straightConnector1">
            <a:avLst/>
          </a:prstGeom>
          <a:ln w="25400">
            <a:solidFill>
              <a:schemeClr val="accent3">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stCxn id="10" idx="3"/>
            <a:endCxn id="136" idx="2"/>
          </p:cNvCxnSpPr>
          <p:nvPr/>
        </p:nvCxnSpPr>
        <p:spPr>
          <a:xfrm flipV="1">
            <a:off x="8153400" y="5440680"/>
            <a:ext cx="1569720" cy="762000"/>
          </a:xfrm>
          <a:prstGeom prst="straightConnector1">
            <a:avLst/>
          </a:prstGeom>
          <a:ln w="25400">
            <a:solidFill>
              <a:schemeClr val="accent3">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2" cstate="print"/>
          <a:srcRect/>
          <a:stretch>
            <a:fillRect/>
          </a:stretch>
        </p:blipFill>
        <p:spPr bwMode="auto">
          <a:xfrm>
            <a:off x="7124700" y="6649720"/>
            <a:ext cx="1236345" cy="8420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19100" y="311256"/>
            <a:ext cx="9220200" cy="1295400"/>
          </a:xfrm>
        </p:spPr>
        <p:txBody>
          <a:bodyPr>
            <a:normAutofit fontScale="90000"/>
          </a:bodyPr>
          <a:lstStyle/>
          <a:p>
            <a:r>
              <a:rPr lang="en-US" dirty="0" smtClean="0"/>
              <a:t>Natural Instruction of the Agent</a:t>
            </a:r>
            <a:br>
              <a:rPr lang="en-US" dirty="0" smtClean="0"/>
            </a:br>
            <a:r>
              <a:rPr lang="en-US" sz="3100" dirty="0" smtClean="0">
                <a:solidFill>
                  <a:srgbClr val="FFC000"/>
                </a:solidFill>
              </a:rPr>
              <a:t>lower rung task: FullFuelTank (determine if fuel tank is full)</a:t>
            </a:r>
            <a:endParaRPr lang="en-US" dirty="0">
              <a:solidFill>
                <a:srgbClr val="FFC000"/>
              </a:solidFill>
            </a:endParaRPr>
          </a:p>
        </p:txBody>
      </p:sp>
      <p:sp>
        <p:nvSpPr>
          <p:cNvPr id="10" name="TextBox 9"/>
          <p:cNvSpPr txBox="1"/>
          <p:nvPr/>
        </p:nvSpPr>
        <p:spPr>
          <a:xfrm>
            <a:off x="0" y="1548611"/>
            <a:ext cx="8046720" cy="5504356"/>
          </a:xfrm>
          <a:prstGeom prst="rect">
            <a:avLst/>
          </a:prstGeom>
          <a:noFill/>
        </p:spPr>
        <p:txBody>
          <a:bodyPr wrap="square" lIns="101882" tIns="50941" rIns="101882" bIns="50941" rtlCol="0">
            <a:spAutoFit/>
          </a:bodyPr>
          <a:lstStyle/>
          <a:p>
            <a:r>
              <a:rPr lang="en-US" sz="2700" i="1" dirty="0" smtClean="0">
                <a:solidFill>
                  <a:schemeClr val="accent6">
                    <a:lumMod val="75000"/>
                  </a:schemeClr>
                </a:solidFill>
                <a:latin typeface="Consolas" pitchFamily="49" charset="0"/>
              </a:rPr>
              <a:t>u</a:t>
            </a:r>
            <a:r>
              <a:rPr lang="en-US" sz="2700" dirty="0" smtClean="0">
                <a:solidFill>
                  <a:schemeClr val="accent6">
                    <a:lumMod val="75000"/>
                  </a:schemeClr>
                </a:solidFill>
                <a:latin typeface="Consolas" pitchFamily="49" charset="0"/>
              </a:rPr>
              <a:t>: </a:t>
            </a:r>
            <a:r>
              <a:rPr lang="en-US" sz="2700" dirty="0" err="1" smtClean="0">
                <a:solidFill>
                  <a:schemeClr val="accent6">
                    <a:lumMod val="75000"/>
                  </a:schemeClr>
                </a:solidFill>
                <a:latin typeface="Consolas" pitchFamily="49" charset="0"/>
              </a:rPr>
              <a:t>LessonTeaches</a:t>
            </a:r>
            <a:r>
              <a:rPr lang="en-US" sz="2700" dirty="0" smtClean="0">
                <a:solidFill>
                  <a:schemeClr val="accent6">
                    <a:lumMod val="75000"/>
                  </a:schemeClr>
                </a:solidFill>
                <a:latin typeface="Consolas" pitchFamily="49" charset="0"/>
              </a:rPr>
              <a:t>(</a:t>
            </a:r>
            <a:r>
              <a:rPr lang="en-US" sz="2700" dirty="0" err="1" smtClean="0">
                <a:solidFill>
                  <a:schemeClr val="accent6">
                    <a:lumMod val="75000"/>
                  </a:schemeClr>
                </a:solidFill>
                <a:latin typeface="Consolas" pitchFamily="49" charset="0"/>
              </a:rPr>
              <a:t>WhenTrue</a:t>
            </a:r>
            <a:r>
              <a:rPr lang="en-US" sz="2700" dirty="0" smtClean="0">
                <a:solidFill>
                  <a:schemeClr val="accent6">
                    <a:lumMod val="75000"/>
                  </a:schemeClr>
                </a:solidFill>
                <a:latin typeface="Consolas" pitchFamily="49" charset="0"/>
              </a:rPr>
              <a:t>(</a:t>
            </a:r>
            <a:r>
              <a:rPr lang="en-US" sz="2700" b="1" dirty="0" smtClean="0">
                <a:solidFill>
                  <a:schemeClr val="accent6">
                    <a:lumMod val="75000"/>
                  </a:schemeClr>
                </a:solidFill>
                <a:latin typeface="Consolas" pitchFamily="49" charset="0"/>
              </a:rPr>
              <a:t>Full</a:t>
            </a:r>
            <a:r>
              <a:rPr lang="en-US" sz="2700" dirty="0" smtClean="0">
                <a:solidFill>
                  <a:schemeClr val="accent6">
                    <a:lumMod val="75000"/>
                  </a:schemeClr>
                </a:solidFill>
                <a:latin typeface="Consolas" pitchFamily="49" charset="0"/>
              </a:rPr>
              <a:t>))</a:t>
            </a:r>
            <a:endParaRPr lang="en-US" sz="2700" dirty="0">
              <a:solidFill>
                <a:schemeClr val="accent6">
                  <a:lumMod val="75000"/>
                </a:schemeClr>
              </a:solidFill>
              <a:latin typeface="Consolas" pitchFamily="49" charset="0"/>
            </a:endParaRPr>
          </a:p>
          <a:p>
            <a:r>
              <a:rPr lang="en-US" sz="2700" i="1" dirty="0" smtClean="0">
                <a:solidFill>
                  <a:schemeClr val="accent6">
                    <a:lumMod val="75000"/>
                  </a:schemeClr>
                </a:solidFill>
                <a:latin typeface="Consolas" pitchFamily="49" charset="0"/>
              </a:rPr>
              <a:t>u</a:t>
            </a:r>
            <a:r>
              <a:rPr lang="en-US" sz="2700" dirty="0" smtClean="0">
                <a:solidFill>
                  <a:schemeClr val="accent6">
                    <a:lumMod val="75000"/>
                  </a:schemeClr>
                </a:solidFill>
                <a:latin typeface="Consolas" pitchFamily="49" charset="0"/>
              </a:rPr>
              <a:t>: Method(</a:t>
            </a:r>
            <a:r>
              <a:rPr lang="en-US" sz="2700" dirty="0" err="1" smtClean="0">
                <a:solidFill>
                  <a:schemeClr val="accent6">
                    <a:lumMod val="75000"/>
                  </a:schemeClr>
                </a:solidFill>
                <a:latin typeface="Consolas" pitchFamily="49" charset="0"/>
              </a:rPr>
              <a:t>byExample</a:t>
            </a:r>
            <a:r>
              <a:rPr lang="en-US" sz="2700" dirty="0" smtClean="0">
                <a:solidFill>
                  <a:schemeClr val="accent6">
                    <a:lumMod val="75000"/>
                  </a:schemeClr>
                </a:solidFill>
                <a:latin typeface="Consolas" pitchFamily="49" charset="0"/>
              </a:rPr>
              <a:t>)</a:t>
            </a:r>
          </a:p>
          <a:p>
            <a:r>
              <a:rPr lang="en-US" sz="2700" i="1" dirty="0" smtClean="0">
                <a:solidFill>
                  <a:schemeClr val="tx1">
                    <a:lumMod val="75000"/>
                    <a:lumOff val="25000"/>
                  </a:schemeClr>
                </a:solidFill>
                <a:latin typeface="Consolas" pitchFamily="49" charset="0"/>
              </a:rPr>
              <a:t>p</a:t>
            </a:r>
            <a:r>
              <a:rPr lang="en-US" sz="2700" dirty="0" smtClean="0">
                <a:solidFill>
                  <a:schemeClr val="tx1">
                    <a:lumMod val="75000"/>
                    <a:lumOff val="25000"/>
                  </a:schemeClr>
                </a:solidFill>
                <a:latin typeface="Consolas" pitchFamily="49" charset="0"/>
              </a:rPr>
              <a:t>: UAV(name=uav1, altitude=4.0</a:t>
            </a:r>
            <a:r>
              <a:rPr lang="en-US" sz="2700" dirty="0">
                <a:solidFill>
                  <a:schemeClr val="tx1">
                    <a:lumMod val="75000"/>
                    <a:lumOff val="25000"/>
                  </a:schemeClr>
                </a:solidFill>
                <a:latin typeface="Consolas" pitchFamily="49" charset="0"/>
              </a:rPr>
              <a:t>, </a:t>
            </a:r>
            <a:endParaRPr lang="en-US" sz="2700" dirty="0" smtClean="0">
              <a:solidFill>
                <a:schemeClr val="tx1">
                  <a:lumMod val="75000"/>
                  <a:lumOff val="25000"/>
                </a:schemeClr>
              </a:solidFill>
              <a:latin typeface="Consolas" pitchFamily="49" charset="0"/>
            </a:endParaRPr>
          </a:p>
          <a:p>
            <a:r>
              <a:rPr lang="en-US" sz="2700" dirty="0" smtClean="0">
                <a:solidFill>
                  <a:schemeClr val="tx1">
                    <a:lumMod val="75000"/>
                    <a:lumOff val="25000"/>
                  </a:schemeClr>
                </a:solidFill>
                <a:latin typeface="Consolas" pitchFamily="49" charset="0"/>
              </a:rPr>
              <a:t>	 </a:t>
            </a:r>
            <a:r>
              <a:rPr lang="en-US" sz="2700" dirty="0" err="1" smtClean="0">
                <a:solidFill>
                  <a:schemeClr val="tx1">
                    <a:lumMod val="75000"/>
                    <a:lumOff val="25000"/>
                  </a:schemeClr>
                </a:solidFill>
                <a:latin typeface="Consolas" pitchFamily="49" charset="0"/>
              </a:rPr>
              <a:t>fuelCapacity</a:t>
            </a:r>
            <a:r>
              <a:rPr lang="en-US" sz="2700" dirty="0" smtClean="0">
                <a:solidFill>
                  <a:schemeClr val="tx1">
                    <a:lumMod val="75000"/>
                    <a:lumOff val="25000"/>
                  </a:schemeClr>
                </a:solidFill>
                <a:latin typeface="Consolas" pitchFamily="49" charset="0"/>
              </a:rPr>
              <a:t>=500, </a:t>
            </a:r>
            <a:r>
              <a:rPr lang="en-US" sz="2700" dirty="0" err="1" smtClean="0">
                <a:solidFill>
                  <a:schemeClr val="tx1">
                    <a:lumMod val="75000"/>
                    <a:lumOff val="25000"/>
                  </a:schemeClr>
                </a:solidFill>
                <a:latin typeface="Consolas" pitchFamily="49" charset="0"/>
              </a:rPr>
              <a:t>currentFuel</a:t>
            </a:r>
            <a:r>
              <a:rPr lang="en-US" sz="2700" dirty="0" smtClean="0">
                <a:solidFill>
                  <a:schemeClr val="tx1">
                    <a:lumMod val="75000"/>
                    <a:lumOff val="25000"/>
                  </a:schemeClr>
                </a:solidFill>
                <a:latin typeface="Consolas" pitchFamily="49" charset="0"/>
              </a:rPr>
              <a:t>=400)</a:t>
            </a:r>
          </a:p>
          <a:p>
            <a:r>
              <a:rPr lang="en-US" sz="2700" i="1" dirty="0" smtClean="0">
                <a:solidFill>
                  <a:schemeClr val="tx1">
                    <a:lumMod val="75000"/>
                    <a:lumOff val="25000"/>
                  </a:schemeClr>
                </a:solidFill>
                <a:latin typeface="Consolas" pitchFamily="49" charset="0"/>
              </a:rPr>
              <a:t>u: </a:t>
            </a:r>
            <a:r>
              <a:rPr lang="en-US" sz="2700" dirty="0" err="1" smtClean="0">
                <a:solidFill>
                  <a:schemeClr val="tx1">
                    <a:lumMod val="75000"/>
                    <a:lumOff val="25000"/>
                  </a:schemeClr>
                </a:solidFill>
                <a:latin typeface="Consolas" pitchFamily="49" charset="0"/>
              </a:rPr>
              <a:t>GestureAt</a:t>
            </a:r>
            <a:r>
              <a:rPr lang="en-US" sz="2700" dirty="0" smtClean="0">
                <a:solidFill>
                  <a:schemeClr val="tx1">
                    <a:lumMod val="75000"/>
                    <a:lumOff val="25000"/>
                  </a:schemeClr>
                </a:solidFill>
                <a:latin typeface="Consolas" pitchFamily="49" charset="0"/>
              </a:rPr>
              <a:t>(uav1</a:t>
            </a:r>
            <a:r>
              <a:rPr lang="en-US" sz="2700" dirty="0" smtClean="0">
                <a:solidFill>
                  <a:schemeClr val="tx1">
                    <a:lumMod val="75000"/>
                    <a:lumOff val="25000"/>
                  </a:schemeClr>
                </a:solidFill>
                <a:latin typeface="Consolas" pitchFamily="49" charset="0"/>
              </a:rPr>
              <a:t>)</a:t>
            </a:r>
          </a:p>
          <a:p>
            <a:r>
              <a:rPr lang="en-US" sz="2700" i="1" dirty="0" smtClean="0">
                <a:solidFill>
                  <a:schemeClr val="tx1">
                    <a:lumMod val="75000"/>
                    <a:lumOff val="25000"/>
                  </a:schemeClr>
                </a:solidFill>
                <a:latin typeface="Consolas" pitchFamily="49" charset="0"/>
              </a:rPr>
              <a:t>u</a:t>
            </a:r>
            <a:r>
              <a:rPr lang="en-US" sz="2700" dirty="0" smtClean="0">
                <a:solidFill>
                  <a:schemeClr val="tx1">
                    <a:lumMod val="75000"/>
                    <a:lumOff val="25000"/>
                  </a:schemeClr>
                </a:solidFill>
                <a:latin typeface="Consolas" pitchFamily="49" charset="0"/>
              </a:rPr>
              <a:t>: Not(Full(this))</a:t>
            </a:r>
          </a:p>
          <a:p>
            <a:r>
              <a:rPr lang="en-US" sz="2700" i="1" dirty="0" smtClean="0">
                <a:solidFill>
                  <a:schemeClr val="tx1">
                    <a:lumMod val="75000"/>
                    <a:lumOff val="25000"/>
                  </a:schemeClr>
                </a:solidFill>
                <a:latin typeface="Consolas" pitchFamily="49" charset="0"/>
              </a:rPr>
              <a:t>u</a:t>
            </a:r>
            <a:r>
              <a:rPr lang="en-US" sz="2700" dirty="0" smtClean="0">
                <a:solidFill>
                  <a:schemeClr val="tx1">
                    <a:lumMod val="75000"/>
                    <a:lumOff val="25000"/>
                  </a:schemeClr>
                </a:solidFill>
                <a:latin typeface="Consolas" pitchFamily="49" charset="0"/>
              </a:rPr>
              <a:t>: Relevant(Of(</a:t>
            </a:r>
            <a:r>
              <a:rPr lang="en-US" sz="2700" dirty="0" err="1" smtClean="0">
                <a:solidFill>
                  <a:schemeClr val="tx1">
                    <a:lumMod val="75000"/>
                    <a:lumOff val="25000"/>
                  </a:schemeClr>
                </a:solidFill>
                <a:latin typeface="Consolas" pitchFamily="49" charset="0"/>
              </a:rPr>
              <a:t>fuelCapacity</a:t>
            </a:r>
            <a:r>
              <a:rPr lang="en-US" sz="2700" dirty="0" smtClean="0">
                <a:solidFill>
                  <a:schemeClr val="tx1">
                    <a:lumMod val="75000"/>
                    <a:lumOff val="25000"/>
                  </a:schemeClr>
                </a:solidFill>
                <a:latin typeface="Consolas" pitchFamily="49" charset="0"/>
              </a:rPr>
              <a:t>, this)) </a:t>
            </a:r>
          </a:p>
          <a:p>
            <a:r>
              <a:rPr lang="en-US" sz="2700" i="1" dirty="0" smtClean="0">
                <a:solidFill>
                  <a:schemeClr val="tx1">
                    <a:lumMod val="75000"/>
                    <a:lumOff val="25000"/>
                  </a:schemeClr>
                </a:solidFill>
                <a:latin typeface="Consolas" pitchFamily="49" charset="0"/>
              </a:rPr>
              <a:t>u</a:t>
            </a:r>
            <a:r>
              <a:rPr lang="en-US" sz="2700" dirty="0" smtClean="0">
                <a:solidFill>
                  <a:schemeClr val="tx1">
                    <a:lumMod val="75000"/>
                    <a:lumOff val="25000"/>
                  </a:schemeClr>
                </a:solidFill>
                <a:latin typeface="Consolas" pitchFamily="49" charset="0"/>
              </a:rPr>
              <a:t>: Relevant(Of(</a:t>
            </a:r>
            <a:r>
              <a:rPr lang="en-US" sz="2700" dirty="0" err="1" smtClean="0">
                <a:solidFill>
                  <a:schemeClr val="tx1">
                    <a:lumMod val="75000"/>
                    <a:lumOff val="25000"/>
                  </a:schemeClr>
                </a:solidFill>
                <a:latin typeface="Consolas" pitchFamily="49" charset="0"/>
              </a:rPr>
              <a:t>currentFuel</a:t>
            </a:r>
            <a:r>
              <a:rPr lang="en-US" sz="2700" dirty="0" smtClean="0">
                <a:solidFill>
                  <a:schemeClr val="tx1">
                    <a:lumMod val="75000"/>
                    <a:lumOff val="25000"/>
                  </a:schemeClr>
                </a:solidFill>
                <a:latin typeface="Consolas" pitchFamily="49" charset="0"/>
              </a:rPr>
              <a:t>, this))</a:t>
            </a:r>
          </a:p>
          <a:p>
            <a:r>
              <a:rPr lang="en-US" sz="2700" dirty="0" smtClean="0">
                <a:solidFill>
                  <a:schemeClr val="tx1">
                    <a:lumMod val="75000"/>
                    <a:lumOff val="25000"/>
                  </a:schemeClr>
                </a:solidFill>
                <a:latin typeface="Consolas" pitchFamily="49" charset="0"/>
              </a:rPr>
              <a:t>...</a:t>
            </a:r>
          </a:p>
          <a:p>
            <a:r>
              <a:rPr lang="en-US" sz="2700" i="1" dirty="0" smtClean="0">
                <a:solidFill>
                  <a:schemeClr val="tx1">
                    <a:lumMod val="75000"/>
                    <a:lumOff val="25000"/>
                  </a:schemeClr>
                </a:solidFill>
                <a:latin typeface="Consolas" pitchFamily="49" charset="0"/>
              </a:rPr>
              <a:t>p</a:t>
            </a:r>
            <a:r>
              <a:rPr lang="en-US" sz="2700" dirty="0" smtClean="0">
                <a:solidFill>
                  <a:schemeClr val="tx1">
                    <a:lumMod val="75000"/>
                    <a:lumOff val="25000"/>
                  </a:schemeClr>
                </a:solidFill>
                <a:latin typeface="Consolas" pitchFamily="49" charset="0"/>
              </a:rPr>
              <a:t>: UAV(name=uav2, altitude=0.0, </a:t>
            </a:r>
          </a:p>
          <a:p>
            <a:r>
              <a:rPr lang="en-US" sz="2700" dirty="0" smtClean="0">
                <a:solidFill>
                  <a:schemeClr val="tx1">
                    <a:lumMod val="75000"/>
                    <a:lumOff val="25000"/>
                  </a:schemeClr>
                </a:solidFill>
                <a:latin typeface="Consolas" pitchFamily="49" charset="0"/>
              </a:rPr>
              <a:t>	 </a:t>
            </a:r>
            <a:r>
              <a:rPr lang="en-US" sz="2700" dirty="0" err="1" smtClean="0">
                <a:solidFill>
                  <a:schemeClr val="tx1">
                    <a:lumMod val="75000"/>
                    <a:lumOff val="25000"/>
                  </a:schemeClr>
                </a:solidFill>
                <a:latin typeface="Consolas" pitchFamily="49" charset="0"/>
              </a:rPr>
              <a:t>fuelCapacity</a:t>
            </a:r>
            <a:r>
              <a:rPr lang="en-US" sz="2700" dirty="0" smtClean="0">
                <a:solidFill>
                  <a:schemeClr val="tx1">
                    <a:lumMod val="75000"/>
                    <a:lumOff val="25000"/>
                  </a:schemeClr>
                </a:solidFill>
                <a:latin typeface="Consolas" pitchFamily="49" charset="0"/>
              </a:rPr>
              <a:t>=300, </a:t>
            </a:r>
            <a:r>
              <a:rPr lang="en-US" sz="2700" dirty="0" err="1" smtClean="0">
                <a:solidFill>
                  <a:schemeClr val="tx1">
                    <a:lumMod val="75000"/>
                    <a:lumOff val="25000"/>
                  </a:schemeClr>
                </a:solidFill>
                <a:latin typeface="Consolas" pitchFamily="49" charset="0"/>
              </a:rPr>
              <a:t>currentFuel</a:t>
            </a:r>
            <a:r>
              <a:rPr lang="en-US" sz="2700" dirty="0" smtClean="0">
                <a:solidFill>
                  <a:schemeClr val="tx1">
                    <a:lumMod val="75000"/>
                    <a:lumOff val="25000"/>
                  </a:schemeClr>
                </a:solidFill>
                <a:latin typeface="Consolas" pitchFamily="49" charset="0"/>
              </a:rPr>
              <a:t>=300)</a:t>
            </a:r>
            <a:endParaRPr lang="en-US" sz="2700" dirty="0">
              <a:solidFill>
                <a:schemeClr val="tx1">
                  <a:lumMod val="75000"/>
                  <a:lumOff val="25000"/>
                </a:schemeClr>
              </a:solidFill>
              <a:latin typeface="Consolas" pitchFamily="49" charset="0"/>
            </a:endParaRPr>
          </a:p>
          <a:p>
            <a:r>
              <a:rPr lang="en-US" sz="2700" i="1" dirty="0" err="1" smtClean="0">
                <a:solidFill>
                  <a:schemeClr val="tx1">
                    <a:lumMod val="75000"/>
                    <a:lumOff val="25000"/>
                  </a:schemeClr>
                </a:solidFill>
                <a:latin typeface="Consolas" pitchFamily="49" charset="0"/>
              </a:rPr>
              <a:t>i</a:t>
            </a:r>
            <a:r>
              <a:rPr lang="en-US" sz="2700" dirty="0" smtClean="0">
                <a:solidFill>
                  <a:schemeClr val="tx1">
                    <a:lumMod val="75000"/>
                    <a:lumOff val="25000"/>
                  </a:schemeClr>
                </a:solidFill>
                <a:latin typeface="Consolas" pitchFamily="49" charset="0"/>
              </a:rPr>
              <a:t>: Answer(response=true)</a:t>
            </a:r>
          </a:p>
          <a:p>
            <a:r>
              <a:rPr lang="en-US" sz="2700" i="1" dirty="0" err="1" smtClean="0">
                <a:solidFill>
                  <a:schemeClr val="tx1">
                    <a:lumMod val="75000"/>
                    <a:lumOff val="25000"/>
                  </a:schemeClr>
                </a:solidFill>
                <a:latin typeface="Consolas" pitchFamily="49" charset="0"/>
              </a:rPr>
              <a:t>i</a:t>
            </a:r>
            <a:r>
              <a:rPr lang="en-US" sz="2700" dirty="0" smtClean="0">
                <a:solidFill>
                  <a:schemeClr val="tx1">
                    <a:lumMod val="75000"/>
                    <a:lumOff val="25000"/>
                  </a:schemeClr>
                </a:solidFill>
                <a:latin typeface="Consolas" pitchFamily="49" charset="0"/>
              </a:rPr>
              <a:t>: Grade(grade=100.0)</a:t>
            </a:r>
            <a:endParaRPr lang="en-US" sz="2700" dirty="0">
              <a:solidFill>
                <a:schemeClr val="tx1">
                  <a:lumMod val="75000"/>
                  <a:lumOff val="25000"/>
                </a:schemeClr>
              </a:solidFill>
              <a:latin typeface="Consolas" pitchFamily="49" charset="0"/>
            </a:endParaRPr>
          </a:p>
        </p:txBody>
      </p:sp>
      <p:sp>
        <p:nvSpPr>
          <p:cNvPr id="6" name="TextBox 5"/>
          <p:cNvSpPr txBox="1"/>
          <p:nvPr/>
        </p:nvSpPr>
        <p:spPr>
          <a:xfrm>
            <a:off x="7040880" y="3170019"/>
            <a:ext cx="2933700" cy="3011365"/>
          </a:xfrm>
          <a:prstGeom prst="rect">
            <a:avLst/>
          </a:prstGeom>
          <a:noFill/>
        </p:spPr>
        <p:txBody>
          <a:bodyPr wrap="square" lIns="101882" tIns="50941" rIns="101882" bIns="50941" rtlCol="0">
            <a:spAutoFit/>
          </a:bodyPr>
          <a:lstStyle/>
          <a:p>
            <a:r>
              <a:rPr lang="en-US" sz="2700" dirty="0" smtClean="0">
                <a:solidFill>
                  <a:schemeClr val="bg1"/>
                </a:solidFill>
              </a:rPr>
              <a:t>Teacher </a:t>
            </a:r>
            <a:r>
              <a:rPr lang="en-US" sz="2700" dirty="0" smtClean="0">
                <a:solidFill>
                  <a:schemeClr val="accent6">
                    <a:lumMod val="75000"/>
                  </a:schemeClr>
                </a:solidFill>
              </a:rPr>
              <a:t>utters</a:t>
            </a:r>
            <a:r>
              <a:rPr lang="en-US" sz="2700" dirty="0" smtClean="0">
                <a:solidFill>
                  <a:schemeClr val="bg1"/>
                </a:solidFill>
              </a:rPr>
              <a:t> information about concept being taught and the natural instruction method</a:t>
            </a:r>
          </a:p>
          <a:p>
            <a:endParaRPr lang="en-US" sz="27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19100" y="311256"/>
            <a:ext cx="9220200" cy="1295400"/>
          </a:xfrm>
        </p:spPr>
        <p:txBody>
          <a:bodyPr>
            <a:normAutofit fontScale="90000"/>
          </a:bodyPr>
          <a:lstStyle/>
          <a:p>
            <a:r>
              <a:rPr lang="en-US" dirty="0" smtClean="0"/>
              <a:t>Natural Instruction of the Agent</a:t>
            </a:r>
            <a:br>
              <a:rPr lang="en-US" dirty="0" smtClean="0"/>
            </a:br>
            <a:r>
              <a:rPr lang="en-US" sz="3100" dirty="0" smtClean="0">
                <a:solidFill>
                  <a:srgbClr val="FFC000"/>
                </a:solidFill>
              </a:rPr>
              <a:t>lower rung task: FullFuelTank (determine if fuel tank is full)</a:t>
            </a:r>
            <a:endParaRPr lang="en-US" dirty="0">
              <a:solidFill>
                <a:srgbClr val="FFC000"/>
              </a:solidFill>
            </a:endParaRPr>
          </a:p>
        </p:txBody>
      </p:sp>
      <p:sp>
        <p:nvSpPr>
          <p:cNvPr id="10" name="TextBox 9"/>
          <p:cNvSpPr txBox="1"/>
          <p:nvPr/>
        </p:nvSpPr>
        <p:spPr>
          <a:xfrm>
            <a:off x="0" y="1548611"/>
            <a:ext cx="8046720" cy="5504356"/>
          </a:xfrm>
          <a:prstGeom prst="rect">
            <a:avLst/>
          </a:prstGeom>
          <a:noFill/>
        </p:spPr>
        <p:txBody>
          <a:bodyPr wrap="square" lIns="101882" tIns="50941" rIns="101882" bIns="50941" rtlCol="0">
            <a:spAutoFit/>
          </a:bodyPr>
          <a:lstStyle/>
          <a:p>
            <a:r>
              <a:rPr lang="en-US" sz="2700" i="1" dirty="0" smtClean="0">
                <a:solidFill>
                  <a:schemeClr val="tx1">
                    <a:lumMod val="75000"/>
                    <a:lumOff val="25000"/>
                  </a:schemeClr>
                </a:solidFill>
                <a:latin typeface="Consolas" pitchFamily="49" charset="0"/>
              </a:rPr>
              <a:t>u</a:t>
            </a:r>
            <a:r>
              <a:rPr lang="en-US" sz="2700" dirty="0" smtClean="0">
                <a:solidFill>
                  <a:schemeClr val="tx1">
                    <a:lumMod val="75000"/>
                    <a:lumOff val="25000"/>
                  </a:schemeClr>
                </a:solidFill>
                <a:latin typeface="Consolas" pitchFamily="49" charset="0"/>
              </a:rPr>
              <a:t>: </a:t>
            </a:r>
            <a:r>
              <a:rPr lang="en-US" sz="2700" dirty="0" err="1" smtClean="0">
                <a:solidFill>
                  <a:schemeClr val="tx1">
                    <a:lumMod val="75000"/>
                    <a:lumOff val="25000"/>
                  </a:schemeClr>
                </a:solidFill>
                <a:latin typeface="Consolas" pitchFamily="49" charset="0"/>
              </a:rPr>
              <a:t>LessonTeaches</a:t>
            </a:r>
            <a:r>
              <a:rPr lang="en-US" sz="2700" dirty="0" smtClean="0">
                <a:solidFill>
                  <a:schemeClr val="tx1">
                    <a:lumMod val="75000"/>
                    <a:lumOff val="25000"/>
                  </a:schemeClr>
                </a:solidFill>
                <a:latin typeface="Consolas" pitchFamily="49" charset="0"/>
              </a:rPr>
              <a:t>(</a:t>
            </a:r>
            <a:r>
              <a:rPr lang="en-US" sz="2700" dirty="0" err="1" smtClean="0">
                <a:solidFill>
                  <a:schemeClr val="tx1">
                    <a:lumMod val="75000"/>
                    <a:lumOff val="25000"/>
                  </a:schemeClr>
                </a:solidFill>
                <a:latin typeface="Consolas" pitchFamily="49" charset="0"/>
              </a:rPr>
              <a:t>WhenTrue</a:t>
            </a:r>
            <a:r>
              <a:rPr lang="en-US" sz="2700" dirty="0" smtClean="0">
                <a:solidFill>
                  <a:schemeClr val="tx1">
                    <a:lumMod val="75000"/>
                    <a:lumOff val="25000"/>
                  </a:schemeClr>
                </a:solidFill>
                <a:latin typeface="Consolas" pitchFamily="49" charset="0"/>
              </a:rPr>
              <a:t>(</a:t>
            </a:r>
            <a:r>
              <a:rPr lang="en-US" sz="2700" b="1" dirty="0" smtClean="0">
                <a:solidFill>
                  <a:schemeClr val="tx1">
                    <a:lumMod val="75000"/>
                    <a:lumOff val="25000"/>
                  </a:schemeClr>
                </a:solidFill>
                <a:latin typeface="Consolas" pitchFamily="49" charset="0"/>
              </a:rPr>
              <a:t>Full</a:t>
            </a:r>
            <a:r>
              <a:rPr lang="en-US" sz="2700" dirty="0" smtClean="0">
                <a:solidFill>
                  <a:schemeClr val="tx1">
                    <a:lumMod val="75000"/>
                    <a:lumOff val="25000"/>
                  </a:schemeClr>
                </a:solidFill>
                <a:latin typeface="Consolas" pitchFamily="49" charset="0"/>
              </a:rPr>
              <a:t>))</a:t>
            </a:r>
            <a:endParaRPr lang="en-US" sz="2700" dirty="0">
              <a:solidFill>
                <a:schemeClr val="tx1">
                  <a:lumMod val="75000"/>
                  <a:lumOff val="25000"/>
                </a:schemeClr>
              </a:solidFill>
              <a:latin typeface="Consolas" pitchFamily="49" charset="0"/>
            </a:endParaRPr>
          </a:p>
          <a:p>
            <a:r>
              <a:rPr lang="en-US" sz="2700" i="1" dirty="0" smtClean="0">
                <a:solidFill>
                  <a:schemeClr val="tx1">
                    <a:lumMod val="75000"/>
                    <a:lumOff val="25000"/>
                  </a:schemeClr>
                </a:solidFill>
                <a:latin typeface="Consolas" pitchFamily="49" charset="0"/>
              </a:rPr>
              <a:t>u</a:t>
            </a:r>
            <a:r>
              <a:rPr lang="en-US" sz="2700" dirty="0" smtClean="0">
                <a:solidFill>
                  <a:schemeClr val="tx1">
                    <a:lumMod val="75000"/>
                    <a:lumOff val="25000"/>
                  </a:schemeClr>
                </a:solidFill>
                <a:latin typeface="Consolas" pitchFamily="49" charset="0"/>
              </a:rPr>
              <a:t>: Method(</a:t>
            </a:r>
            <a:r>
              <a:rPr lang="en-US" sz="2700" dirty="0" err="1" smtClean="0">
                <a:solidFill>
                  <a:schemeClr val="tx1">
                    <a:lumMod val="75000"/>
                    <a:lumOff val="25000"/>
                  </a:schemeClr>
                </a:solidFill>
                <a:latin typeface="Consolas" pitchFamily="49" charset="0"/>
              </a:rPr>
              <a:t>byExample</a:t>
            </a:r>
            <a:r>
              <a:rPr lang="en-US" sz="2700" dirty="0" smtClean="0">
                <a:solidFill>
                  <a:schemeClr val="tx1">
                    <a:lumMod val="75000"/>
                    <a:lumOff val="25000"/>
                  </a:schemeClr>
                </a:solidFill>
                <a:latin typeface="Consolas" pitchFamily="49" charset="0"/>
              </a:rPr>
              <a:t>)</a:t>
            </a:r>
          </a:p>
          <a:p>
            <a:r>
              <a:rPr lang="en-US" sz="2700" i="1" dirty="0" smtClean="0">
                <a:solidFill>
                  <a:schemeClr val="accent4">
                    <a:lumMod val="60000"/>
                    <a:lumOff val="40000"/>
                  </a:schemeClr>
                </a:solidFill>
                <a:latin typeface="Consolas" pitchFamily="49" charset="0"/>
              </a:rPr>
              <a:t>p</a:t>
            </a:r>
            <a:r>
              <a:rPr lang="en-US" sz="2700" dirty="0" smtClean="0">
                <a:solidFill>
                  <a:schemeClr val="accent4">
                    <a:lumMod val="60000"/>
                    <a:lumOff val="40000"/>
                  </a:schemeClr>
                </a:solidFill>
                <a:latin typeface="Consolas" pitchFamily="49" charset="0"/>
              </a:rPr>
              <a:t>: UAV(name=uav1, altitude=4.0</a:t>
            </a:r>
            <a:r>
              <a:rPr lang="en-US" sz="2700" dirty="0">
                <a:solidFill>
                  <a:schemeClr val="accent4">
                    <a:lumMod val="60000"/>
                    <a:lumOff val="40000"/>
                  </a:schemeClr>
                </a:solidFill>
                <a:latin typeface="Consolas" pitchFamily="49" charset="0"/>
              </a:rPr>
              <a:t>, </a:t>
            </a:r>
            <a:endParaRPr lang="en-US" sz="2700" dirty="0" smtClean="0">
              <a:solidFill>
                <a:schemeClr val="accent4">
                  <a:lumMod val="60000"/>
                  <a:lumOff val="40000"/>
                </a:schemeClr>
              </a:solidFill>
              <a:latin typeface="Consolas" pitchFamily="49" charset="0"/>
            </a:endParaRPr>
          </a:p>
          <a:p>
            <a:r>
              <a:rPr lang="en-US" sz="2700" dirty="0" smtClean="0">
                <a:solidFill>
                  <a:schemeClr val="accent4">
                    <a:lumMod val="60000"/>
                    <a:lumOff val="40000"/>
                  </a:schemeClr>
                </a:solidFill>
                <a:latin typeface="Consolas" pitchFamily="49" charset="0"/>
              </a:rPr>
              <a:t>	 </a:t>
            </a:r>
            <a:r>
              <a:rPr lang="en-US" sz="2700" dirty="0" err="1" smtClean="0">
                <a:solidFill>
                  <a:schemeClr val="accent4">
                    <a:lumMod val="60000"/>
                    <a:lumOff val="40000"/>
                  </a:schemeClr>
                </a:solidFill>
                <a:latin typeface="Consolas" pitchFamily="49" charset="0"/>
              </a:rPr>
              <a:t>fuelCapacity</a:t>
            </a:r>
            <a:r>
              <a:rPr lang="en-US" sz="2700" dirty="0" smtClean="0">
                <a:solidFill>
                  <a:schemeClr val="accent4">
                    <a:lumMod val="60000"/>
                    <a:lumOff val="40000"/>
                  </a:schemeClr>
                </a:solidFill>
                <a:latin typeface="Consolas" pitchFamily="49" charset="0"/>
              </a:rPr>
              <a:t>=500, </a:t>
            </a:r>
            <a:r>
              <a:rPr lang="en-US" sz="2700" dirty="0" err="1" smtClean="0">
                <a:solidFill>
                  <a:schemeClr val="accent4">
                    <a:lumMod val="60000"/>
                    <a:lumOff val="40000"/>
                  </a:schemeClr>
                </a:solidFill>
                <a:latin typeface="Consolas" pitchFamily="49" charset="0"/>
              </a:rPr>
              <a:t>currentFuel</a:t>
            </a:r>
            <a:r>
              <a:rPr lang="en-US" sz="2700" dirty="0" smtClean="0">
                <a:solidFill>
                  <a:schemeClr val="accent4">
                    <a:lumMod val="60000"/>
                    <a:lumOff val="40000"/>
                  </a:schemeClr>
                </a:solidFill>
                <a:latin typeface="Consolas" pitchFamily="49" charset="0"/>
              </a:rPr>
              <a:t>=400)</a:t>
            </a:r>
          </a:p>
          <a:p>
            <a:r>
              <a:rPr lang="en-US" sz="2700" i="1" dirty="0" smtClean="0">
                <a:solidFill>
                  <a:schemeClr val="tx1">
                    <a:lumMod val="75000"/>
                    <a:lumOff val="25000"/>
                  </a:schemeClr>
                </a:solidFill>
                <a:latin typeface="Consolas" pitchFamily="49" charset="0"/>
              </a:rPr>
              <a:t>u: </a:t>
            </a:r>
            <a:r>
              <a:rPr lang="en-US" sz="2700" dirty="0" err="1" smtClean="0">
                <a:solidFill>
                  <a:schemeClr val="tx1">
                    <a:lumMod val="75000"/>
                    <a:lumOff val="25000"/>
                  </a:schemeClr>
                </a:solidFill>
                <a:latin typeface="Consolas" pitchFamily="49" charset="0"/>
              </a:rPr>
              <a:t>GestureAt</a:t>
            </a:r>
            <a:r>
              <a:rPr lang="en-US" sz="2700" dirty="0" smtClean="0">
                <a:solidFill>
                  <a:schemeClr val="tx1">
                    <a:lumMod val="75000"/>
                    <a:lumOff val="25000"/>
                  </a:schemeClr>
                </a:solidFill>
                <a:latin typeface="Consolas" pitchFamily="49" charset="0"/>
              </a:rPr>
              <a:t>(uav1</a:t>
            </a:r>
            <a:r>
              <a:rPr lang="en-US" sz="2700" dirty="0" smtClean="0">
                <a:solidFill>
                  <a:schemeClr val="tx1">
                    <a:lumMod val="75000"/>
                    <a:lumOff val="25000"/>
                  </a:schemeClr>
                </a:solidFill>
                <a:latin typeface="Consolas" pitchFamily="49" charset="0"/>
              </a:rPr>
              <a:t>)</a:t>
            </a:r>
          </a:p>
          <a:p>
            <a:r>
              <a:rPr lang="en-US" sz="2700" i="1" dirty="0" smtClean="0">
                <a:solidFill>
                  <a:schemeClr val="tx1">
                    <a:lumMod val="75000"/>
                    <a:lumOff val="25000"/>
                  </a:schemeClr>
                </a:solidFill>
                <a:latin typeface="Consolas" pitchFamily="49" charset="0"/>
              </a:rPr>
              <a:t>u</a:t>
            </a:r>
            <a:r>
              <a:rPr lang="en-US" sz="2700" dirty="0" smtClean="0">
                <a:solidFill>
                  <a:schemeClr val="tx1">
                    <a:lumMod val="75000"/>
                    <a:lumOff val="25000"/>
                  </a:schemeClr>
                </a:solidFill>
                <a:latin typeface="Consolas" pitchFamily="49" charset="0"/>
              </a:rPr>
              <a:t>: Not(Full(this))</a:t>
            </a:r>
          </a:p>
          <a:p>
            <a:r>
              <a:rPr lang="en-US" sz="2700" i="1" dirty="0" smtClean="0">
                <a:solidFill>
                  <a:schemeClr val="tx1">
                    <a:lumMod val="75000"/>
                    <a:lumOff val="25000"/>
                  </a:schemeClr>
                </a:solidFill>
                <a:latin typeface="Consolas" pitchFamily="49" charset="0"/>
              </a:rPr>
              <a:t>u</a:t>
            </a:r>
            <a:r>
              <a:rPr lang="en-US" sz="2700" dirty="0" smtClean="0">
                <a:solidFill>
                  <a:schemeClr val="tx1">
                    <a:lumMod val="75000"/>
                    <a:lumOff val="25000"/>
                  </a:schemeClr>
                </a:solidFill>
                <a:latin typeface="Consolas" pitchFamily="49" charset="0"/>
              </a:rPr>
              <a:t>: Relevant(Of(</a:t>
            </a:r>
            <a:r>
              <a:rPr lang="en-US" sz="2700" dirty="0" err="1" smtClean="0">
                <a:solidFill>
                  <a:schemeClr val="tx1">
                    <a:lumMod val="75000"/>
                    <a:lumOff val="25000"/>
                  </a:schemeClr>
                </a:solidFill>
                <a:latin typeface="Consolas" pitchFamily="49" charset="0"/>
              </a:rPr>
              <a:t>fuelCapacity</a:t>
            </a:r>
            <a:r>
              <a:rPr lang="en-US" sz="2700" dirty="0" smtClean="0">
                <a:solidFill>
                  <a:schemeClr val="tx1">
                    <a:lumMod val="75000"/>
                    <a:lumOff val="25000"/>
                  </a:schemeClr>
                </a:solidFill>
                <a:latin typeface="Consolas" pitchFamily="49" charset="0"/>
              </a:rPr>
              <a:t>, this)) </a:t>
            </a:r>
          </a:p>
          <a:p>
            <a:r>
              <a:rPr lang="en-US" sz="2700" i="1" dirty="0" smtClean="0">
                <a:solidFill>
                  <a:schemeClr val="tx1">
                    <a:lumMod val="75000"/>
                    <a:lumOff val="25000"/>
                  </a:schemeClr>
                </a:solidFill>
                <a:latin typeface="Consolas" pitchFamily="49" charset="0"/>
              </a:rPr>
              <a:t>u</a:t>
            </a:r>
            <a:r>
              <a:rPr lang="en-US" sz="2700" dirty="0" smtClean="0">
                <a:solidFill>
                  <a:schemeClr val="tx1">
                    <a:lumMod val="75000"/>
                    <a:lumOff val="25000"/>
                  </a:schemeClr>
                </a:solidFill>
                <a:latin typeface="Consolas" pitchFamily="49" charset="0"/>
              </a:rPr>
              <a:t>: Relevant(Of(</a:t>
            </a:r>
            <a:r>
              <a:rPr lang="en-US" sz="2700" dirty="0" err="1" smtClean="0">
                <a:solidFill>
                  <a:schemeClr val="tx1">
                    <a:lumMod val="75000"/>
                    <a:lumOff val="25000"/>
                  </a:schemeClr>
                </a:solidFill>
                <a:latin typeface="Consolas" pitchFamily="49" charset="0"/>
              </a:rPr>
              <a:t>currentFuel</a:t>
            </a:r>
            <a:r>
              <a:rPr lang="en-US" sz="2700" dirty="0" smtClean="0">
                <a:solidFill>
                  <a:schemeClr val="tx1">
                    <a:lumMod val="75000"/>
                    <a:lumOff val="25000"/>
                  </a:schemeClr>
                </a:solidFill>
                <a:latin typeface="Consolas" pitchFamily="49" charset="0"/>
              </a:rPr>
              <a:t>, this))</a:t>
            </a:r>
          </a:p>
          <a:p>
            <a:r>
              <a:rPr lang="en-US" sz="2700" dirty="0" smtClean="0">
                <a:solidFill>
                  <a:schemeClr val="tx1">
                    <a:lumMod val="75000"/>
                    <a:lumOff val="25000"/>
                  </a:schemeClr>
                </a:solidFill>
                <a:latin typeface="Consolas" pitchFamily="49" charset="0"/>
              </a:rPr>
              <a:t>...</a:t>
            </a:r>
          </a:p>
          <a:p>
            <a:r>
              <a:rPr lang="en-US" sz="2700" i="1" dirty="0" smtClean="0">
                <a:solidFill>
                  <a:schemeClr val="tx1">
                    <a:lumMod val="75000"/>
                    <a:lumOff val="25000"/>
                  </a:schemeClr>
                </a:solidFill>
                <a:latin typeface="Consolas" pitchFamily="49" charset="0"/>
              </a:rPr>
              <a:t>p</a:t>
            </a:r>
            <a:r>
              <a:rPr lang="en-US" sz="2700" dirty="0" smtClean="0">
                <a:solidFill>
                  <a:schemeClr val="tx1">
                    <a:lumMod val="75000"/>
                    <a:lumOff val="25000"/>
                  </a:schemeClr>
                </a:solidFill>
                <a:latin typeface="Consolas" pitchFamily="49" charset="0"/>
              </a:rPr>
              <a:t>: UAV(name=uav2, altitude=0.0, </a:t>
            </a:r>
          </a:p>
          <a:p>
            <a:r>
              <a:rPr lang="en-US" sz="2700" dirty="0" smtClean="0">
                <a:solidFill>
                  <a:schemeClr val="tx1">
                    <a:lumMod val="75000"/>
                    <a:lumOff val="25000"/>
                  </a:schemeClr>
                </a:solidFill>
                <a:latin typeface="Consolas" pitchFamily="49" charset="0"/>
              </a:rPr>
              <a:t>	 </a:t>
            </a:r>
            <a:r>
              <a:rPr lang="en-US" sz="2700" dirty="0" err="1" smtClean="0">
                <a:solidFill>
                  <a:schemeClr val="tx1">
                    <a:lumMod val="75000"/>
                    <a:lumOff val="25000"/>
                  </a:schemeClr>
                </a:solidFill>
                <a:latin typeface="Consolas" pitchFamily="49" charset="0"/>
              </a:rPr>
              <a:t>fuelCapacity</a:t>
            </a:r>
            <a:r>
              <a:rPr lang="en-US" sz="2700" dirty="0" smtClean="0">
                <a:solidFill>
                  <a:schemeClr val="tx1">
                    <a:lumMod val="75000"/>
                    <a:lumOff val="25000"/>
                  </a:schemeClr>
                </a:solidFill>
                <a:latin typeface="Consolas" pitchFamily="49" charset="0"/>
              </a:rPr>
              <a:t>=300, </a:t>
            </a:r>
            <a:r>
              <a:rPr lang="en-US" sz="2700" dirty="0" err="1" smtClean="0">
                <a:solidFill>
                  <a:schemeClr val="tx1">
                    <a:lumMod val="75000"/>
                    <a:lumOff val="25000"/>
                  </a:schemeClr>
                </a:solidFill>
                <a:latin typeface="Consolas" pitchFamily="49" charset="0"/>
              </a:rPr>
              <a:t>currentFuel</a:t>
            </a:r>
            <a:r>
              <a:rPr lang="en-US" sz="2700" dirty="0" smtClean="0">
                <a:solidFill>
                  <a:schemeClr val="tx1">
                    <a:lumMod val="75000"/>
                    <a:lumOff val="25000"/>
                  </a:schemeClr>
                </a:solidFill>
                <a:latin typeface="Consolas" pitchFamily="49" charset="0"/>
              </a:rPr>
              <a:t>=300)</a:t>
            </a:r>
            <a:endParaRPr lang="en-US" sz="2700" dirty="0">
              <a:solidFill>
                <a:schemeClr val="tx1">
                  <a:lumMod val="75000"/>
                  <a:lumOff val="25000"/>
                </a:schemeClr>
              </a:solidFill>
              <a:latin typeface="Consolas" pitchFamily="49" charset="0"/>
            </a:endParaRPr>
          </a:p>
          <a:p>
            <a:r>
              <a:rPr lang="en-US" sz="2700" i="1" dirty="0" err="1" smtClean="0">
                <a:solidFill>
                  <a:schemeClr val="tx1">
                    <a:lumMod val="75000"/>
                    <a:lumOff val="25000"/>
                  </a:schemeClr>
                </a:solidFill>
                <a:latin typeface="Consolas" pitchFamily="49" charset="0"/>
              </a:rPr>
              <a:t>i</a:t>
            </a:r>
            <a:r>
              <a:rPr lang="en-US" sz="2700" dirty="0" smtClean="0">
                <a:solidFill>
                  <a:schemeClr val="tx1">
                    <a:lumMod val="75000"/>
                    <a:lumOff val="25000"/>
                  </a:schemeClr>
                </a:solidFill>
                <a:latin typeface="Consolas" pitchFamily="49" charset="0"/>
              </a:rPr>
              <a:t>: Answer(response=true)</a:t>
            </a:r>
          </a:p>
          <a:p>
            <a:r>
              <a:rPr lang="en-US" sz="2700" i="1" dirty="0" err="1" smtClean="0">
                <a:solidFill>
                  <a:schemeClr val="tx1">
                    <a:lumMod val="75000"/>
                    <a:lumOff val="25000"/>
                  </a:schemeClr>
                </a:solidFill>
                <a:latin typeface="Consolas" pitchFamily="49" charset="0"/>
              </a:rPr>
              <a:t>i</a:t>
            </a:r>
            <a:r>
              <a:rPr lang="en-US" sz="2700" dirty="0" smtClean="0">
                <a:solidFill>
                  <a:schemeClr val="tx1">
                    <a:lumMod val="75000"/>
                    <a:lumOff val="25000"/>
                  </a:schemeClr>
                </a:solidFill>
                <a:latin typeface="Consolas" pitchFamily="49" charset="0"/>
              </a:rPr>
              <a:t>: Grade(grade=100.0)</a:t>
            </a:r>
            <a:endParaRPr lang="en-US" sz="2700" dirty="0">
              <a:solidFill>
                <a:schemeClr val="tx1">
                  <a:lumMod val="75000"/>
                  <a:lumOff val="25000"/>
                </a:schemeClr>
              </a:solidFill>
              <a:latin typeface="Consolas" pitchFamily="49" charset="0"/>
            </a:endParaRPr>
          </a:p>
        </p:txBody>
      </p:sp>
      <p:sp>
        <p:nvSpPr>
          <p:cNvPr id="5" name="TextBox 4"/>
          <p:cNvSpPr txBox="1"/>
          <p:nvPr/>
        </p:nvSpPr>
        <p:spPr>
          <a:xfrm>
            <a:off x="7040880" y="3289843"/>
            <a:ext cx="2933700" cy="2180369"/>
          </a:xfrm>
          <a:prstGeom prst="rect">
            <a:avLst/>
          </a:prstGeom>
          <a:noFill/>
        </p:spPr>
        <p:txBody>
          <a:bodyPr wrap="square" lIns="101882" tIns="50941" rIns="101882" bIns="50941" rtlCol="0">
            <a:spAutoFit/>
          </a:bodyPr>
          <a:lstStyle/>
          <a:p>
            <a:r>
              <a:rPr lang="en-US" sz="2700" dirty="0" smtClean="0">
                <a:solidFill>
                  <a:schemeClr val="accent4">
                    <a:lumMod val="60000"/>
                    <a:lumOff val="40000"/>
                  </a:schemeClr>
                </a:solidFill>
              </a:rPr>
              <a:t>Perceptions </a:t>
            </a:r>
            <a:r>
              <a:rPr lang="en-US" sz="2700" dirty="0" smtClean="0">
                <a:solidFill>
                  <a:schemeClr val="bg1"/>
                </a:solidFill>
              </a:rPr>
              <a:t>provide information about the current state</a:t>
            </a:r>
          </a:p>
          <a:p>
            <a:endParaRPr lang="en-US" sz="27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19100" y="311256"/>
            <a:ext cx="9220200" cy="1295400"/>
          </a:xfrm>
        </p:spPr>
        <p:txBody>
          <a:bodyPr>
            <a:normAutofit fontScale="90000"/>
          </a:bodyPr>
          <a:lstStyle/>
          <a:p>
            <a:r>
              <a:rPr lang="en-US" dirty="0" smtClean="0"/>
              <a:t>Natural Instruction of the Agent</a:t>
            </a:r>
            <a:br>
              <a:rPr lang="en-US" dirty="0" smtClean="0"/>
            </a:br>
            <a:r>
              <a:rPr lang="en-US" sz="3100" dirty="0" smtClean="0">
                <a:solidFill>
                  <a:srgbClr val="FFC000"/>
                </a:solidFill>
              </a:rPr>
              <a:t>lower rung task: FullFuelTank (determine if fuel tank is full)</a:t>
            </a:r>
            <a:endParaRPr lang="en-US" dirty="0">
              <a:solidFill>
                <a:srgbClr val="FFC000"/>
              </a:solidFill>
            </a:endParaRPr>
          </a:p>
        </p:txBody>
      </p:sp>
      <p:sp>
        <p:nvSpPr>
          <p:cNvPr id="10" name="TextBox 9"/>
          <p:cNvSpPr txBox="1"/>
          <p:nvPr/>
        </p:nvSpPr>
        <p:spPr>
          <a:xfrm>
            <a:off x="0" y="1548611"/>
            <a:ext cx="8046720" cy="5504356"/>
          </a:xfrm>
          <a:prstGeom prst="rect">
            <a:avLst/>
          </a:prstGeom>
          <a:noFill/>
        </p:spPr>
        <p:txBody>
          <a:bodyPr wrap="square" lIns="101882" tIns="50941" rIns="101882" bIns="50941" rtlCol="0">
            <a:spAutoFit/>
          </a:bodyPr>
          <a:lstStyle/>
          <a:p>
            <a:r>
              <a:rPr lang="en-US" sz="2700" i="1" dirty="0" smtClean="0">
                <a:solidFill>
                  <a:schemeClr val="tx1">
                    <a:lumMod val="75000"/>
                    <a:lumOff val="25000"/>
                  </a:schemeClr>
                </a:solidFill>
                <a:latin typeface="Consolas" pitchFamily="49" charset="0"/>
              </a:rPr>
              <a:t>u</a:t>
            </a:r>
            <a:r>
              <a:rPr lang="en-US" sz="2700" dirty="0" smtClean="0">
                <a:solidFill>
                  <a:schemeClr val="tx1">
                    <a:lumMod val="75000"/>
                    <a:lumOff val="25000"/>
                  </a:schemeClr>
                </a:solidFill>
                <a:latin typeface="Consolas" pitchFamily="49" charset="0"/>
              </a:rPr>
              <a:t>: </a:t>
            </a:r>
            <a:r>
              <a:rPr lang="en-US" sz="2700" dirty="0" err="1" smtClean="0">
                <a:solidFill>
                  <a:schemeClr val="tx1">
                    <a:lumMod val="75000"/>
                    <a:lumOff val="25000"/>
                  </a:schemeClr>
                </a:solidFill>
                <a:latin typeface="Consolas" pitchFamily="49" charset="0"/>
              </a:rPr>
              <a:t>LessonTeaches</a:t>
            </a:r>
            <a:r>
              <a:rPr lang="en-US" sz="2700" dirty="0" smtClean="0">
                <a:solidFill>
                  <a:schemeClr val="tx1">
                    <a:lumMod val="75000"/>
                    <a:lumOff val="25000"/>
                  </a:schemeClr>
                </a:solidFill>
                <a:latin typeface="Consolas" pitchFamily="49" charset="0"/>
              </a:rPr>
              <a:t>(</a:t>
            </a:r>
            <a:r>
              <a:rPr lang="en-US" sz="2700" dirty="0" err="1" smtClean="0">
                <a:solidFill>
                  <a:schemeClr val="tx1">
                    <a:lumMod val="75000"/>
                    <a:lumOff val="25000"/>
                  </a:schemeClr>
                </a:solidFill>
                <a:latin typeface="Consolas" pitchFamily="49" charset="0"/>
              </a:rPr>
              <a:t>WhenTrue</a:t>
            </a:r>
            <a:r>
              <a:rPr lang="en-US" sz="2700" dirty="0" smtClean="0">
                <a:solidFill>
                  <a:schemeClr val="tx1">
                    <a:lumMod val="75000"/>
                    <a:lumOff val="25000"/>
                  </a:schemeClr>
                </a:solidFill>
                <a:latin typeface="Consolas" pitchFamily="49" charset="0"/>
              </a:rPr>
              <a:t>(</a:t>
            </a:r>
            <a:r>
              <a:rPr lang="en-US" sz="2700" b="1" dirty="0" smtClean="0">
                <a:solidFill>
                  <a:schemeClr val="tx1">
                    <a:lumMod val="75000"/>
                    <a:lumOff val="25000"/>
                  </a:schemeClr>
                </a:solidFill>
                <a:latin typeface="Consolas" pitchFamily="49" charset="0"/>
              </a:rPr>
              <a:t>Full</a:t>
            </a:r>
            <a:r>
              <a:rPr lang="en-US" sz="2700" dirty="0" smtClean="0">
                <a:solidFill>
                  <a:schemeClr val="tx1">
                    <a:lumMod val="75000"/>
                    <a:lumOff val="25000"/>
                  </a:schemeClr>
                </a:solidFill>
                <a:latin typeface="Consolas" pitchFamily="49" charset="0"/>
              </a:rPr>
              <a:t>))</a:t>
            </a:r>
            <a:endParaRPr lang="en-US" sz="2700" dirty="0">
              <a:solidFill>
                <a:schemeClr val="tx1">
                  <a:lumMod val="75000"/>
                  <a:lumOff val="25000"/>
                </a:schemeClr>
              </a:solidFill>
              <a:latin typeface="Consolas" pitchFamily="49" charset="0"/>
            </a:endParaRPr>
          </a:p>
          <a:p>
            <a:r>
              <a:rPr lang="en-US" sz="2700" i="1" dirty="0" smtClean="0">
                <a:solidFill>
                  <a:schemeClr val="tx1">
                    <a:lumMod val="75000"/>
                    <a:lumOff val="25000"/>
                  </a:schemeClr>
                </a:solidFill>
                <a:latin typeface="Consolas" pitchFamily="49" charset="0"/>
              </a:rPr>
              <a:t>u</a:t>
            </a:r>
            <a:r>
              <a:rPr lang="en-US" sz="2700" dirty="0" smtClean="0">
                <a:solidFill>
                  <a:schemeClr val="tx1">
                    <a:lumMod val="75000"/>
                    <a:lumOff val="25000"/>
                  </a:schemeClr>
                </a:solidFill>
                <a:latin typeface="Consolas" pitchFamily="49" charset="0"/>
              </a:rPr>
              <a:t>: Method(</a:t>
            </a:r>
            <a:r>
              <a:rPr lang="en-US" sz="2700" dirty="0" err="1" smtClean="0">
                <a:solidFill>
                  <a:schemeClr val="tx1">
                    <a:lumMod val="75000"/>
                    <a:lumOff val="25000"/>
                  </a:schemeClr>
                </a:solidFill>
                <a:latin typeface="Consolas" pitchFamily="49" charset="0"/>
              </a:rPr>
              <a:t>byExample</a:t>
            </a:r>
            <a:r>
              <a:rPr lang="en-US" sz="2700" dirty="0" smtClean="0">
                <a:solidFill>
                  <a:schemeClr val="tx1">
                    <a:lumMod val="75000"/>
                    <a:lumOff val="25000"/>
                  </a:schemeClr>
                </a:solidFill>
                <a:latin typeface="Consolas" pitchFamily="49" charset="0"/>
              </a:rPr>
              <a:t>)</a:t>
            </a:r>
          </a:p>
          <a:p>
            <a:r>
              <a:rPr lang="en-US" sz="2700" i="1" dirty="0" smtClean="0">
                <a:solidFill>
                  <a:schemeClr val="tx1">
                    <a:lumMod val="75000"/>
                    <a:lumOff val="25000"/>
                  </a:schemeClr>
                </a:solidFill>
                <a:latin typeface="Consolas" pitchFamily="49" charset="0"/>
              </a:rPr>
              <a:t>p</a:t>
            </a:r>
            <a:r>
              <a:rPr lang="en-US" sz="2700" dirty="0" smtClean="0">
                <a:solidFill>
                  <a:schemeClr val="tx1">
                    <a:lumMod val="75000"/>
                    <a:lumOff val="25000"/>
                  </a:schemeClr>
                </a:solidFill>
                <a:latin typeface="Consolas" pitchFamily="49" charset="0"/>
              </a:rPr>
              <a:t>: UAV(name=uav1, altitude=4.0</a:t>
            </a:r>
            <a:r>
              <a:rPr lang="en-US" sz="2700" dirty="0">
                <a:solidFill>
                  <a:schemeClr val="tx1">
                    <a:lumMod val="75000"/>
                    <a:lumOff val="25000"/>
                  </a:schemeClr>
                </a:solidFill>
                <a:latin typeface="Consolas" pitchFamily="49" charset="0"/>
              </a:rPr>
              <a:t>, </a:t>
            </a:r>
            <a:endParaRPr lang="en-US" sz="2700" dirty="0" smtClean="0">
              <a:solidFill>
                <a:schemeClr val="tx1">
                  <a:lumMod val="75000"/>
                  <a:lumOff val="25000"/>
                </a:schemeClr>
              </a:solidFill>
              <a:latin typeface="Consolas" pitchFamily="49" charset="0"/>
            </a:endParaRPr>
          </a:p>
          <a:p>
            <a:r>
              <a:rPr lang="en-US" sz="2700" dirty="0" smtClean="0">
                <a:solidFill>
                  <a:schemeClr val="tx1">
                    <a:lumMod val="75000"/>
                    <a:lumOff val="25000"/>
                  </a:schemeClr>
                </a:solidFill>
                <a:latin typeface="Consolas" pitchFamily="49" charset="0"/>
              </a:rPr>
              <a:t>	 </a:t>
            </a:r>
            <a:r>
              <a:rPr lang="en-US" sz="2700" dirty="0" err="1" smtClean="0">
                <a:solidFill>
                  <a:schemeClr val="tx1">
                    <a:lumMod val="75000"/>
                    <a:lumOff val="25000"/>
                  </a:schemeClr>
                </a:solidFill>
                <a:latin typeface="Consolas" pitchFamily="49" charset="0"/>
              </a:rPr>
              <a:t>fuelCapacity</a:t>
            </a:r>
            <a:r>
              <a:rPr lang="en-US" sz="2700" dirty="0" smtClean="0">
                <a:solidFill>
                  <a:schemeClr val="tx1">
                    <a:lumMod val="75000"/>
                    <a:lumOff val="25000"/>
                  </a:schemeClr>
                </a:solidFill>
                <a:latin typeface="Consolas" pitchFamily="49" charset="0"/>
              </a:rPr>
              <a:t>=500, </a:t>
            </a:r>
            <a:r>
              <a:rPr lang="en-US" sz="2700" dirty="0" err="1" smtClean="0">
                <a:solidFill>
                  <a:schemeClr val="tx1">
                    <a:lumMod val="75000"/>
                    <a:lumOff val="25000"/>
                  </a:schemeClr>
                </a:solidFill>
                <a:latin typeface="Consolas" pitchFamily="49" charset="0"/>
              </a:rPr>
              <a:t>currentFuel</a:t>
            </a:r>
            <a:r>
              <a:rPr lang="en-US" sz="2700" dirty="0" smtClean="0">
                <a:solidFill>
                  <a:schemeClr val="tx1">
                    <a:lumMod val="75000"/>
                    <a:lumOff val="25000"/>
                  </a:schemeClr>
                </a:solidFill>
                <a:latin typeface="Consolas" pitchFamily="49" charset="0"/>
              </a:rPr>
              <a:t>=400)</a:t>
            </a:r>
          </a:p>
          <a:p>
            <a:r>
              <a:rPr lang="en-US" sz="2700" i="1" dirty="0" smtClean="0">
                <a:solidFill>
                  <a:schemeClr val="accent6">
                    <a:lumMod val="75000"/>
                  </a:schemeClr>
                </a:solidFill>
                <a:latin typeface="Consolas" pitchFamily="49" charset="0"/>
              </a:rPr>
              <a:t>u: </a:t>
            </a:r>
            <a:r>
              <a:rPr lang="en-US" sz="2700" dirty="0" err="1" smtClean="0">
                <a:solidFill>
                  <a:schemeClr val="accent6">
                    <a:lumMod val="75000"/>
                  </a:schemeClr>
                </a:solidFill>
                <a:latin typeface="Consolas" pitchFamily="49" charset="0"/>
              </a:rPr>
              <a:t>GestureAt</a:t>
            </a:r>
            <a:r>
              <a:rPr lang="en-US" sz="2700" dirty="0" smtClean="0">
                <a:solidFill>
                  <a:schemeClr val="accent6">
                    <a:lumMod val="75000"/>
                  </a:schemeClr>
                </a:solidFill>
                <a:latin typeface="Consolas" pitchFamily="49" charset="0"/>
              </a:rPr>
              <a:t>(uav1</a:t>
            </a:r>
            <a:r>
              <a:rPr lang="en-US" sz="2700" dirty="0" smtClean="0">
                <a:solidFill>
                  <a:schemeClr val="accent6">
                    <a:lumMod val="75000"/>
                  </a:schemeClr>
                </a:solidFill>
                <a:latin typeface="Consolas" pitchFamily="49" charset="0"/>
              </a:rPr>
              <a:t>)</a:t>
            </a:r>
          </a:p>
          <a:p>
            <a:r>
              <a:rPr lang="en-US" sz="2700" i="1" dirty="0" smtClean="0">
                <a:solidFill>
                  <a:schemeClr val="tx1">
                    <a:lumMod val="75000"/>
                    <a:lumOff val="25000"/>
                  </a:schemeClr>
                </a:solidFill>
                <a:latin typeface="Consolas" pitchFamily="49" charset="0"/>
              </a:rPr>
              <a:t>u</a:t>
            </a:r>
            <a:r>
              <a:rPr lang="en-US" sz="2700" dirty="0" smtClean="0">
                <a:solidFill>
                  <a:schemeClr val="tx1">
                    <a:lumMod val="75000"/>
                    <a:lumOff val="25000"/>
                  </a:schemeClr>
                </a:solidFill>
                <a:latin typeface="Consolas" pitchFamily="49" charset="0"/>
              </a:rPr>
              <a:t>: Not(Full(this))</a:t>
            </a:r>
          </a:p>
          <a:p>
            <a:r>
              <a:rPr lang="en-US" sz="2700" i="1" dirty="0" smtClean="0">
                <a:solidFill>
                  <a:schemeClr val="tx1">
                    <a:lumMod val="75000"/>
                    <a:lumOff val="25000"/>
                  </a:schemeClr>
                </a:solidFill>
                <a:latin typeface="Consolas" pitchFamily="49" charset="0"/>
              </a:rPr>
              <a:t>u</a:t>
            </a:r>
            <a:r>
              <a:rPr lang="en-US" sz="2700" dirty="0" smtClean="0">
                <a:solidFill>
                  <a:schemeClr val="tx1">
                    <a:lumMod val="75000"/>
                    <a:lumOff val="25000"/>
                  </a:schemeClr>
                </a:solidFill>
                <a:latin typeface="Consolas" pitchFamily="49" charset="0"/>
              </a:rPr>
              <a:t>: Relevant(Of(</a:t>
            </a:r>
            <a:r>
              <a:rPr lang="en-US" sz="2700" dirty="0" err="1" smtClean="0">
                <a:solidFill>
                  <a:schemeClr val="tx1">
                    <a:lumMod val="75000"/>
                    <a:lumOff val="25000"/>
                  </a:schemeClr>
                </a:solidFill>
                <a:latin typeface="Consolas" pitchFamily="49" charset="0"/>
              </a:rPr>
              <a:t>fuelCapacity</a:t>
            </a:r>
            <a:r>
              <a:rPr lang="en-US" sz="2700" dirty="0" smtClean="0">
                <a:solidFill>
                  <a:schemeClr val="tx1">
                    <a:lumMod val="75000"/>
                    <a:lumOff val="25000"/>
                  </a:schemeClr>
                </a:solidFill>
                <a:latin typeface="Consolas" pitchFamily="49" charset="0"/>
              </a:rPr>
              <a:t>, this)) </a:t>
            </a:r>
          </a:p>
          <a:p>
            <a:r>
              <a:rPr lang="en-US" sz="2700" i="1" dirty="0" smtClean="0">
                <a:solidFill>
                  <a:schemeClr val="tx1">
                    <a:lumMod val="75000"/>
                    <a:lumOff val="25000"/>
                  </a:schemeClr>
                </a:solidFill>
                <a:latin typeface="Consolas" pitchFamily="49" charset="0"/>
              </a:rPr>
              <a:t>u</a:t>
            </a:r>
            <a:r>
              <a:rPr lang="en-US" sz="2700" dirty="0" smtClean="0">
                <a:solidFill>
                  <a:schemeClr val="tx1">
                    <a:lumMod val="75000"/>
                    <a:lumOff val="25000"/>
                  </a:schemeClr>
                </a:solidFill>
                <a:latin typeface="Consolas" pitchFamily="49" charset="0"/>
              </a:rPr>
              <a:t>: Relevant(Of(</a:t>
            </a:r>
            <a:r>
              <a:rPr lang="en-US" sz="2700" dirty="0" err="1" smtClean="0">
                <a:solidFill>
                  <a:schemeClr val="tx1">
                    <a:lumMod val="75000"/>
                    <a:lumOff val="25000"/>
                  </a:schemeClr>
                </a:solidFill>
                <a:latin typeface="Consolas" pitchFamily="49" charset="0"/>
              </a:rPr>
              <a:t>currentFuel</a:t>
            </a:r>
            <a:r>
              <a:rPr lang="en-US" sz="2700" dirty="0" smtClean="0">
                <a:solidFill>
                  <a:schemeClr val="tx1">
                    <a:lumMod val="75000"/>
                    <a:lumOff val="25000"/>
                  </a:schemeClr>
                </a:solidFill>
                <a:latin typeface="Consolas" pitchFamily="49" charset="0"/>
              </a:rPr>
              <a:t>, this))</a:t>
            </a:r>
          </a:p>
          <a:p>
            <a:r>
              <a:rPr lang="en-US" sz="2700" dirty="0" smtClean="0">
                <a:solidFill>
                  <a:schemeClr val="tx1">
                    <a:lumMod val="75000"/>
                    <a:lumOff val="25000"/>
                  </a:schemeClr>
                </a:solidFill>
                <a:latin typeface="Consolas" pitchFamily="49" charset="0"/>
              </a:rPr>
              <a:t>...</a:t>
            </a:r>
          </a:p>
          <a:p>
            <a:r>
              <a:rPr lang="en-US" sz="2700" i="1" dirty="0" smtClean="0">
                <a:solidFill>
                  <a:schemeClr val="tx1">
                    <a:lumMod val="75000"/>
                    <a:lumOff val="25000"/>
                  </a:schemeClr>
                </a:solidFill>
                <a:latin typeface="Consolas" pitchFamily="49" charset="0"/>
              </a:rPr>
              <a:t>p</a:t>
            </a:r>
            <a:r>
              <a:rPr lang="en-US" sz="2700" dirty="0" smtClean="0">
                <a:solidFill>
                  <a:schemeClr val="tx1">
                    <a:lumMod val="75000"/>
                    <a:lumOff val="25000"/>
                  </a:schemeClr>
                </a:solidFill>
                <a:latin typeface="Consolas" pitchFamily="49" charset="0"/>
              </a:rPr>
              <a:t>: UAV(name=uav2, altitude=0.0, </a:t>
            </a:r>
          </a:p>
          <a:p>
            <a:r>
              <a:rPr lang="en-US" sz="2700" dirty="0" smtClean="0">
                <a:solidFill>
                  <a:schemeClr val="tx1">
                    <a:lumMod val="75000"/>
                    <a:lumOff val="25000"/>
                  </a:schemeClr>
                </a:solidFill>
                <a:latin typeface="Consolas" pitchFamily="49" charset="0"/>
              </a:rPr>
              <a:t>	 </a:t>
            </a:r>
            <a:r>
              <a:rPr lang="en-US" sz="2700" dirty="0" err="1" smtClean="0">
                <a:solidFill>
                  <a:schemeClr val="tx1">
                    <a:lumMod val="75000"/>
                    <a:lumOff val="25000"/>
                  </a:schemeClr>
                </a:solidFill>
                <a:latin typeface="Consolas" pitchFamily="49" charset="0"/>
              </a:rPr>
              <a:t>fuelCapacity</a:t>
            </a:r>
            <a:r>
              <a:rPr lang="en-US" sz="2700" dirty="0" smtClean="0">
                <a:solidFill>
                  <a:schemeClr val="tx1">
                    <a:lumMod val="75000"/>
                    <a:lumOff val="25000"/>
                  </a:schemeClr>
                </a:solidFill>
                <a:latin typeface="Consolas" pitchFamily="49" charset="0"/>
              </a:rPr>
              <a:t>=300, </a:t>
            </a:r>
            <a:r>
              <a:rPr lang="en-US" sz="2700" dirty="0" err="1" smtClean="0">
                <a:solidFill>
                  <a:schemeClr val="tx1">
                    <a:lumMod val="75000"/>
                    <a:lumOff val="25000"/>
                  </a:schemeClr>
                </a:solidFill>
                <a:latin typeface="Consolas" pitchFamily="49" charset="0"/>
              </a:rPr>
              <a:t>currentFuel</a:t>
            </a:r>
            <a:r>
              <a:rPr lang="en-US" sz="2700" dirty="0" smtClean="0">
                <a:solidFill>
                  <a:schemeClr val="tx1">
                    <a:lumMod val="75000"/>
                    <a:lumOff val="25000"/>
                  </a:schemeClr>
                </a:solidFill>
                <a:latin typeface="Consolas" pitchFamily="49" charset="0"/>
              </a:rPr>
              <a:t>=300)</a:t>
            </a:r>
            <a:endParaRPr lang="en-US" sz="2700" dirty="0">
              <a:solidFill>
                <a:schemeClr val="tx1">
                  <a:lumMod val="75000"/>
                  <a:lumOff val="25000"/>
                </a:schemeClr>
              </a:solidFill>
              <a:latin typeface="Consolas" pitchFamily="49" charset="0"/>
            </a:endParaRPr>
          </a:p>
          <a:p>
            <a:r>
              <a:rPr lang="en-US" sz="2700" i="1" dirty="0" err="1" smtClean="0">
                <a:solidFill>
                  <a:schemeClr val="tx1">
                    <a:lumMod val="75000"/>
                    <a:lumOff val="25000"/>
                  </a:schemeClr>
                </a:solidFill>
                <a:latin typeface="Consolas" pitchFamily="49" charset="0"/>
              </a:rPr>
              <a:t>i</a:t>
            </a:r>
            <a:r>
              <a:rPr lang="en-US" sz="2700" dirty="0" smtClean="0">
                <a:solidFill>
                  <a:schemeClr val="tx1">
                    <a:lumMod val="75000"/>
                    <a:lumOff val="25000"/>
                  </a:schemeClr>
                </a:solidFill>
                <a:latin typeface="Consolas" pitchFamily="49" charset="0"/>
              </a:rPr>
              <a:t>: Answer(response=true)</a:t>
            </a:r>
          </a:p>
          <a:p>
            <a:r>
              <a:rPr lang="en-US" sz="2700" i="1" dirty="0" err="1" smtClean="0">
                <a:solidFill>
                  <a:schemeClr val="tx1">
                    <a:lumMod val="75000"/>
                    <a:lumOff val="25000"/>
                  </a:schemeClr>
                </a:solidFill>
                <a:latin typeface="Consolas" pitchFamily="49" charset="0"/>
              </a:rPr>
              <a:t>i</a:t>
            </a:r>
            <a:r>
              <a:rPr lang="en-US" sz="2700" dirty="0" smtClean="0">
                <a:solidFill>
                  <a:schemeClr val="tx1">
                    <a:lumMod val="75000"/>
                    <a:lumOff val="25000"/>
                  </a:schemeClr>
                </a:solidFill>
                <a:latin typeface="Consolas" pitchFamily="49" charset="0"/>
              </a:rPr>
              <a:t>: Grade(grade=100.0)</a:t>
            </a:r>
            <a:endParaRPr lang="en-US" sz="2700" dirty="0">
              <a:solidFill>
                <a:schemeClr val="tx1">
                  <a:lumMod val="75000"/>
                  <a:lumOff val="25000"/>
                </a:schemeClr>
              </a:solidFill>
              <a:latin typeface="Consolas" pitchFamily="49" charset="0"/>
            </a:endParaRPr>
          </a:p>
        </p:txBody>
      </p:sp>
      <p:sp>
        <p:nvSpPr>
          <p:cNvPr id="5" name="TextBox 4"/>
          <p:cNvSpPr txBox="1"/>
          <p:nvPr/>
        </p:nvSpPr>
        <p:spPr>
          <a:xfrm>
            <a:off x="6835140" y="3489012"/>
            <a:ext cx="3223260" cy="2180369"/>
          </a:xfrm>
          <a:prstGeom prst="rect">
            <a:avLst/>
          </a:prstGeom>
          <a:noFill/>
        </p:spPr>
        <p:txBody>
          <a:bodyPr wrap="square" lIns="101882" tIns="50941" rIns="101882" bIns="50941" rtlCol="0">
            <a:spAutoFit/>
          </a:bodyPr>
          <a:lstStyle/>
          <a:p>
            <a:r>
              <a:rPr lang="en-US" sz="2700" dirty="0" smtClean="0">
                <a:solidFill>
                  <a:schemeClr val="bg1"/>
                </a:solidFill>
              </a:rPr>
              <a:t>The teacher can </a:t>
            </a:r>
            <a:r>
              <a:rPr lang="en-US" sz="2700" dirty="0" smtClean="0">
                <a:solidFill>
                  <a:schemeClr val="accent6">
                    <a:lumMod val="75000"/>
                  </a:schemeClr>
                </a:solidFill>
              </a:rPr>
              <a:t>gesture</a:t>
            </a:r>
            <a:r>
              <a:rPr lang="en-US" sz="2700" dirty="0" smtClean="0">
                <a:solidFill>
                  <a:schemeClr val="bg1"/>
                </a:solidFill>
              </a:rPr>
              <a:t> at perceived objects. They will be </a:t>
            </a:r>
            <a:r>
              <a:rPr lang="en-US" sz="2700" dirty="0" smtClean="0">
                <a:solidFill>
                  <a:schemeClr val="accent6">
                    <a:lumMod val="75000"/>
                  </a:schemeClr>
                </a:solidFill>
              </a:rPr>
              <a:t>designated</a:t>
            </a:r>
            <a:r>
              <a:rPr lang="en-US" sz="2700" dirty="0" smtClean="0">
                <a:solidFill>
                  <a:schemeClr val="bg1"/>
                </a:solidFill>
              </a:rPr>
              <a:t> “this” by default.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19100" y="311256"/>
            <a:ext cx="9220200" cy="1295400"/>
          </a:xfrm>
        </p:spPr>
        <p:txBody>
          <a:bodyPr>
            <a:normAutofit fontScale="90000"/>
          </a:bodyPr>
          <a:lstStyle/>
          <a:p>
            <a:r>
              <a:rPr lang="en-US" dirty="0" smtClean="0"/>
              <a:t>Natural Instruction of the Agent</a:t>
            </a:r>
            <a:br>
              <a:rPr lang="en-US" dirty="0" smtClean="0"/>
            </a:br>
            <a:r>
              <a:rPr lang="en-US" sz="3100" dirty="0" smtClean="0">
                <a:solidFill>
                  <a:srgbClr val="FFC000"/>
                </a:solidFill>
              </a:rPr>
              <a:t>lower rung task: FullFuelTank (determine if fuel tank is full)</a:t>
            </a:r>
            <a:endParaRPr lang="en-US" dirty="0">
              <a:solidFill>
                <a:srgbClr val="FFC000"/>
              </a:solidFill>
            </a:endParaRPr>
          </a:p>
        </p:txBody>
      </p:sp>
      <p:sp>
        <p:nvSpPr>
          <p:cNvPr id="10" name="TextBox 9"/>
          <p:cNvSpPr txBox="1"/>
          <p:nvPr/>
        </p:nvSpPr>
        <p:spPr>
          <a:xfrm>
            <a:off x="0" y="1548611"/>
            <a:ext cx="8046720" cy="5504356"/>
          </a:xfrm>
          <a:prstGeom prst="rect">
            <a:avLst/>
          </a:prstGeom>
          <a:noFill/>
        </p:spPr>
        <p:txBody>
          <a:bodyPr wrap="square" lIns="101882" tIns="50941" rIns="101882" bIns="50941" rtlCol="0">
            <a:spAutoFit/>
          </a:bodyPr>
          <a:lstStyle/>
          <a:p>
            <a:r>
              <a:rPr lang="en-US" sz="2700" i="1" dirty="0" smtClean="0">
                <a:solidFill>
                  <a:schemeClr val="tx1">
                    <a:lumMod val="75000"/>
                    <a:lumOff val="25000"/>
                  </a:schemeClr>
                </a:solidFill>
                <a:latin typeface="Consolas" pitchFamily="49" charset="0"/>
              </a:rPr>
              <a:t>u</a:t>
            </a:r>
            <a:r>
              <a:rPr lang="en-US" sz="2700" dirty="0" smtClean="0">
                <a:solidFill>
                  <a:schemeClr val="tx1">
                    <a:lumMod val="75000"/>
                    <a:lumOff val="25000"/>
                  </a:schemeClr>
                </a:solidFill>
                <a:latin typeface="Consolas" pitchFamily="49" charset="0"/>
              </a:rPr>
              <a:t>: </a:t>
            </a:r>
            <a:r>
              <a:rPr lang="en-US" sz="2700" dirty="0" err="1" smtClean="0">
                <a:solidFill>
                  <a:schemeClr val="tx1">
                    <a:lumMod val="75000"/>
                    <a:lumOff val="25000"/>
                  </a:schemeClr>
                </a:solidFill>
                <a:latin typeface="Consolas" pitchFamily="49" charset="0"/>
              </a:rPr>
              <a:t>LessonTeaches</a:t>
            </a:r>
            <a:r>
              <a:rPr lang="en-US" sz="2700" dirty="0" smtClean="0">
                <a:solidFill>
                  <a:schemeClr val="tx1">
                    <a:lumMod val="75000"/>
                    <a:lumOff val="25000"/>
                  </a:schemeClr>
                </a:solidFill>
                <a:latin typeface="Consolas" pitchFamily="49" charset="0"/>
              </a:rPr>
              <a:t>(</a:t>
            </a:r>
            <a:r>
              <a:rPr lang="en-US" sz="2700" dirty="0" err="1" smtClean="0">
                <a:solidFill>
                  <a:schemeClr val="tx1">
                    <a:lumMod val="75000"/>
                    <a:lumOff val="25000"/>
                  </a:schemeClr>
                </a:solidFill>
                <a:latin typeface="Consolas" pitchFamily="49" charset="0"/>
              </a:rPr>
              <a:t>WhenTrue</a:t>
            </a:r>
            <a:r>
              <a:rPr lang="en-US" sz="2700" dirty="0" smtClean="0">
                <a:solidFill>
                  <a:schemeClr val="tx1">
                    <a:lumMod val="75000"/>
                    <a:lumOff val="25000"/>
                  </a:schemeClr>
                </a:solidFill>
                <a:latin typeface="Consolas" pitchFamily="49" charset="0"/>
              </a:rPr>
              <a:t>(</a:t>
            </a:r>
            <a:r>
              <a:rPr lang="en-US" sz="2700" b="1" dirty="0" smtClean="0">
                <a:solidFill>
                  <a:schemeClr val="tx1">
                    <a:lumMod val="75000"/>
                    <a:lumOff val="25000"/>
                  </a:schemeClr>
                </a:solidFill>
                <a:latin typeface="Consolas" pitchFamily="49" charset="0"/>
              </a:rPr>
              <a:t>Full</a:t>
            </a:r>
            <a:r>
              <a:rPr lang="en-US" sz="2700" dirty="0" smtClean="0">
                <a:solidFill>
                  <a:schemeClr val="tx1">
                    <a:lumMod val="75000"/>
                    <a:lumOff val="25000"/>
                  </a:schemeClr>
                </a:solidFill>
                <a:latin typeface="Consolas" pitchFamily="49" charset="0"/>
              </a:rPr>
              <a:t>))</a:t>
            </a:r>
            <a:endParaRPr lang="en-US" sz="2700" dirty="0">
              <a:solidFill>
                <a:schemeClr val="tx1">
                  <a:lumMod val="75000"/>
                  <a:lumOff val="25000"/>
                </a:schemeClr>
              </a:solidFill>
              <a:latin typeface="Consolas" pitchFamily="49" charset="0"/>
            </a:endParaRPr>
          </a:p>
          <a:p>
            <a:r>
              <a:rPr lang="en-US" sz="2700" i="1" dirty="0" smtClean="0">
                <a:solidFill>
                  <a:schemeClr val="tx1">
                    <a:lumMod val="75000"/>
                    <a:lumOff val="25000"/>
                  </a:schemeClr>
                </a:solidFill>
                <a:latin typeface="Consolas" pitchFamily="49" charset="0"/>
              </a:rPr>
              <a:t>u</a:t>
            </a:r>
            <a:r>
              <a:rPr lang="en-US" sz="2700" dirty="0" smtClean="0">
                <a:solidFill>
                  <a:schemeClr val="tx1">
                    <a:lumMod val="75000"/>
                    <a:lumOff val="25000"/>
                  </a:schemeClr>
                </a:solidFill>
                <a:latin typeface="Consolas" pitchFamily="49" charset="0"/>
              </a:rPr>
              <a:t>: Method(</a:t>
            </a:r>
            <a:r>
              <a:rPr lang="en-US" sz="2700" dirty="0" err="1" smtClean="0">
                <a:solidFill>
                  <a:schemeClr val="tx1">
                    <a:lumMod val="75000"/>
                    <a:lumOff val="25000"/>
                  </a:schemeClr>
                </a:solidFill>
                <a:latin typeface="Consolas" pitchFamily="49" charset="0"/>
              </a:rPr>
              <a:t>byExample</a:t>
            </a:r>
            <a:r>
              <a:rPr lang="en-US" sz="2700" dirty="0" smtClean="0">
                <a:solidFill>
                  <a:schemeClr val="tx1">
                    <a:lumMod val="75000"/>
                    <a:lumOff val="25000"/>
                  </a:schemeClr>
                </a:solidFill>
                <a:latin typeface="Consolas" pitchFamily="49" charset="0"/>
              </a:rPr>
              <a:t>)</a:t>
            </a:r>
          </a:p>
          <a:p>
            <a:r>
              <a:rPr lang="en-US" sz="2700" i="1" dirty="0" smtClean="0">
                <a:solidFill>
                  <a:schemeClr val="tx1">
                    <a:lumMod val="75000"/>
                    <a:lumOff val="25000"/>
                  </a:schemeClr>
                </a:solidFill>
                <a:latin typeface="Consolas" pitchFamily="49" charset="0"/>
              </a:rPr>
              <a:t>p</a:t>
            </a:r>
            <a:r>
              <a:rPr lang="en-US" sz="2700" dirty="0" smtClean="0">
                <a:solidFill>
                  <a:schemeClr val="tx1">
                    <a:lumMod val="75000"/>
                    <a:lumOff val="25000"/>
                  </a:schemeClr>
                </a:solidFill>
                <a:latin typeface="Consolas" pitchFamily="49" charset="0"/>
              </a:rPr>
              <a:t>: UAV(name=uav1, altitude=4.0</a:t>
            </a:r>
            <a:r>
              <a:rPr lang="en-US" sz="2700" dirty="0">
                <a:solidFill>
                  <a:schemeClr val="tx1">
                    <a:lumMod val="75000"/>
                    <a:lumOff val="25000"/>
                  </a:schemeClr>
                </a:solidFill>
                <a:latin typeface="Consolas" pitchFamily="49" charset="0"/>
              </a:rPr>
              <a:t>, </a:t>
            </a:r>
            <a:endParaRPr lang="en-US" sz="2700" dirty="0" smtClean="0">
              <a:solidFill>
                <a:schemeClr val="tx1">
                  <a:lumMod val="75000"/>
                  <a:lumOff val="25000"/>
                </a:schemeClr>
              </a:solidFill>
              <a:latin typeface="Consolas" pitchFamily="49" charset="0"/>
            </a:endParaRPr>
          </a:p>
          <a:p>
            <a:r>
              <a:rPr lang="en-US" sz="2700" dirty="0" smtClean="0">
                <a:solidFill>
                  <a:schemeClr val="tx1">
                    <a:lumMod val="75000"/>
                    <a:lumOff val="25000"/>
                  </a:schemeClr>
                </a:solidFill>
                <a:latin typeface="Consolas" pitchFamily="49" charset="0"/>
              </a:rPr>
              <a:t>	 </a:t>
            </a:r>
            <a:r>
              <a:rPr lang="en-US" sz="2700" dirty="0" err="1" smtClean="0">
                <a:solidFill>
                  <a:schemeClr val="tx1">
                    <a:lumMod val="75000"/>
                    <a:lumOff val="25000"/>
                  </a:schemeClr>
                </a:solidFill>
                <a:latin typeface="Consolas" pitchFamily="49" charset="0"/>
              </a:rPr>
              <a:t>fuelCapacity</a:t>
            </a:r>
            <a:r>
              <a:rPr lang="en-US" sz="2700" dirty="0" smtClean="0">
                <a:solidFill>
                  <a:schemeClr val="tx1">
                    <a:lumMod val="75000"/>
                    <a:lumOff val="25000"/>
                  </a:schemeClr>
                </a:solidFill>
                <a:latin typeface="Consolas" pitchFamily="49" charset="0"/>
              </a:rPr>
              <a:t>=500, </a:t>
            </a:r>
            <a:r>
              <a:rPr lang="en-US" sz="2700" dirty="0" err="1" smtClean="0">
                <a:solidFill>
                  <a:schemeClr val="tx1">
                    <a:lumMod val="75000"/>
                    <a:lumOff val="25000"/>
                  </a:schemeClr>
                </a:solidFill>
                <a:latin typeface="Consolas" pitchFamily="49" charset="0"/>
              </a:rPr>
              <a:t>currentFuel</a:t>
            </a:r>
            <a:r>
              <a:rPr lang="en-US" sz="2700" dirty="0" smtClean="0">
                <a:solidFill>
                  <a:schemeClr val="tx1">
                    <a:lumMod val="75000"/>
                    <a:lumOff val="25000"/>
                  </a:schemeClr>
                </a:solidFill>
                <a:latin typeface="Consolas" pitchFamily="49" charset="0"/>
              </a:rPr>
              <a:t>=400)</a:t>
            </a:r>
          </a:p>
          <a:p>
            <a:r>
              <a:rPr lang="en-US" sz="2700" i="1" dirty="0" smtClean="0">
                <a:solidFill>
                  <a:schemeClr val="tx1">
                    <a:lumMod val="75000"/>
                    <a:lumOff val="25000"/>
                  </a:schemeClr>
                </a:solidFill>
                <a:latin typeface="Consolas" pitchFamily="49" charset="0"/>
              </a:rPr>
              <a:t>u: </a:t>
            </a:r>
            <a:r>
              <a:rPr lang="en-US" sz="2700" dirty="0" err="1" smtClean="0">
                <a:solidFill>
                  <a:schemeClr val="tx1">
                    <a:lumMod val="75000"/>
                    <a:lumOff val="25000"/>
                  </a:schemeClr>
                </a:solidFill>
                <a:latin typeface="Consolas" pitchFamily="49" charset="0"/>
              </a:rPr>
              <a:t>GestureAt</a:t>
            </a:r>
            <a:r>
              <a:rPr lang="en-US" sz="2700" dirty="0" smtClean="0">
                <a:solidFill>
                  <a:schemeClr val="tx1">
                    <a:lumMod val="75000"/>
                    <a:lumOff val="25000"/>
                  </a:schemeClr>
                </a:solidFill>
                <a:latin typeface="Consolas" pitchFamily="49" charset="0"/>
              </a:rPr>
              <a:t>(uav1</a:t>
            </a:r>
            <a:r>
              <a:rPr lang="en-US" sz="2700" dirty="0" smtClean="0">
                <a:solidFill>
                  <a:schemeClr val="tx1">
                    <a:lumMod val="75000"/>
                    <a:lumOff val="25000"/>
                  </a:schemeClr>
                </a:solidFill>
                <a:latin typeface="Consolas" pitchFamily="49" charset="0"/>
              </a:rPr>
              <a:t>)</a:t>
            </a:r>
          </a:p>
          <a:p>
            <a:r>
              <a:rPr lang="en-US" sz="2700" i="1" dirty="0" smtClean="0">
                <a:solidFill>
                  <a:schemeClr val="accent6">
                    <a:lumMod val="75000"/>
                  </a:schemeClr>
                </a:solidFill>
                <a:latin typeface="Consolas" pitchFamily="49" charset="0"/>
              </a:rPr>
              <a:t>u</a:t>
            </a:r>
            <a:r>
              <a:rPr lang="en-US" sz="2700" dirty="0" smtClean="0">
                <a:solidFill>
                  <a:schemeClr val="accent6">
                    <a:lumMod val="75000"/>
                  </a:schemeClr>
                </a:solidFill>
                <a:latin typeface="Consolas" pitchFamily="49" charset="0"/>
              </a:rPr>
              <a:t>: Not(Full(this))</a:t>
            </a:r>
          </a:p>
          <a:p>
            <a:r>
              <a:rPr lang="en-US" sz="2700" i="1" dirty="0" smtClean="0">
                <a:solidFill>
                  <a:schemeClr val="tx1">
                    <a:lumMod val="75000"/>
                    <a:lumOff val="25000"/>
                  </a:schemeClr>
                </a:solidFill>
                <a:latin typeface="Consolas" pitchFamily="49" charset="0"/>
              </a:rPr>
              <a:t>u</a:t>
            </a:r>
            <a:r>
              <a:rPr lang="en-US" sz="2700" dirty="0" smtClean="0">
                <a:solidFill>
                  <a:schemeClr val="tx1">
                    <a:lumMod val="75000"/>
                    <a:lumOff val="25000"/>
                  </a:schemeClr>
                </a:solidFill>
                <a:latin typeface="Consolas" pitchFamily="49" charset="0"/>
              </a:rPr>
              <a:t>: Relevant(Of(</a:t>
            </a:r>
            <a:r>
              <a:rPr lang="en-US" sz="2700" dirty="0" err="1" smtClean="0">
                <a:solidFill>
                  <a:schemeClr val="tx1">
                    <a:lumMod val="75000"/>
                    <a:lumOff val="25000"/>
                  </a:schemeClr>
                </a:solidFill>
                <a:latin typeface="Consolas" pitchFamily="49" charset="0"/>
              </a:rPr>
              <a:t>fuelCapacity</a:t>
            </a:r>
            <a:r>
              <a:rPr lang="en-US" sz="2700" dirty="0" smtClean="0">
                <a:solidFill>
                  <a:schemeClr val="tx1">
                    <a:lumMod val="75000"/>
                    <a:lumOff val="25000"/>
                  </a:schemeClr>
                </a:solidFill>
                <a:latin typeface="Consolas" pitchFamily="49" charset="0"/>
              </a:rPr>
              <a:t>, this)) </a:t>
            </a:r>
          </a:p>
          <a:p>
            <a:r>
              <a:rPr lang="en-US" sz="2700" i="1" dirty="0" smtClean="0">
                <a:solidFill>
                  <a:schemeClr val="tx1">
                    <a:lumMod val="75000"/>
                    <a:lumOff val="25000"/>
                  </a:schemeClr>
                </a:solidFill>
                <a:latin typeface="Consolas" pitchFamily="49" charset="0"/>
              </a:rPr>
              <a:t>u</a:t>
            </a:r>
            <a:r>
              <a:rPr lang="en-US" sz="2700" dirty="0" smtClean="0">
                <a:solidFill>
                  <a:schemeClr val="tx1">
                    <a:lumMod val="75000"/>
                    <a:lumOff val="25000"/>
                  </a:schemeClr>
                </a:solidFill>
                <a:latin typeface="Consolas" pitchFamily="49" charset="0"/>
              </a:rPr>
              <a:t>: Relevant(Of(</a:t>
            </a:r>
            <a:r>
              <a:rPr lang="en-US" sz="2700" dirty="0" err="1" smtClean="0">
                <a:solidFill>
                  <a:schemeClr val="tx1">
                    <a:lumMod val="75000"/>
                    <a:lumOff val="25000"/>
                  </a:schemeClr>
                </a:solidFill>
                <a:latin typeface="Consolas" pitchFamily="49" charset="0"/>
              </a:rPr>
              <a:t>currentFuel</a:t>
            </a:r>
            <a:r>
              <a:rPr lang="en-US" sz="2700" dirty="0" smtClean="0">
                <a:solidFill>
                  <a:schemeClr val="tx1">
                    <a:lumMod val="75000"/>
                    <a:lumOff val="25000"/>
                  </a:schemeClr>
                </a:solidFill>
                <a:latin typeface="Consolas" pitchFamily="49" charset="0"/>
              </a:rPr>
              <a:t>, this))</a:t>
            </a:r>
          </a:p>
          <a:p>
            <a:r>
              <a:rPr lang="en-US" sz="2700" dirty="0" smtClean="0">
                <a:solidFill>
                  <a:schemeClr val="tx1">
                    <a:lumMod val="75000"/>
                    <a:lumOff val="25000"/>
                  </a:schemeClr>
                </a:solidFill>
                <a:latin typeface="Consolas" pitchFamily="49" charset="0"/>
              </a:rPr>
              <a:t>...</a:t>
            </a:r>
          </a:p>
          <a:p>
            <a:r>
              <a:rPr lang="en-US" sz="2700" i="1" dirty="0" smtClean="0">
                <a:solidFill>
                  <a:schemeClr val="tx1">
                    <a:lumMod val="75000"/>
                    <a:lumOff val="25000"/>
                  </a:schemeClr>
                </a:solidFill>
                <a:latin typeface="Consolas" pitchFamily="49" charset="0"/>
              </a:rPr>
              <a:t>p</a:t>
            </a:r>
            <a:r>
              <a:rPr lang="en-US" sz="2700" dirty="0" smtClean="0">
                <a:solidFill>
                  <a:schemeClr val="tx1">
                    <a:lumMod val="75000"/>
                    <a:lumOff val="25000"/>
                  </a:schemeClr>
                </a:solidFill>
                <a:latin typeface="Consolas" pitchFamily="49" charset="0"/>
              </a:rPr>
              <a:t>: UAV(name=uav2, altitude=0.0, </a:t>
            </a:r>
          </a:p>
          <a:p>
            <a:r>
              <a:rPr lang="en-US" sz="2700" dirty="0" smtClean="0">
                <a:solidFill>
                  <a:schemeClr val="tx1">
                    <a:lumMod val="75000"/>
                    <a:lumOff val="25000"/>
                  </a:schemeClr>
                </a:solidFill>
                <a:latin typeface="Consolas" pitchFamily="49" charset="0"/>
              </a:rPr>
              <a:t>	 </a:t>
            </a:r>
            <a:r>
              <a:rPr lang="en-US" sz="2700" dirty="0" err="1" smtClean="0">
                <a:solidFill>
                  <a:schemeClr val="tx1">
                    <a:lumMod val="75000"/>
                    <a:lumOff val="25000"/>
                  </a:schemeClr>
                </a:solidFill>
                <a:latin typeface="Consolas" pitchFamily="49" charset="0"/>
              </a:rPr>
              <a:t>fuelCapacity</a:t>
            </a:r>
            <a:r>
              <a:rPr lang="en-US" sz="2700" dirty="0" smtClean="0">
                <a:solidFill>
                  <a:schemeClr val="tx1">
                    <a:lumMod val="75000"/>
                    <a:lumOff val="25000"/>
                  </a:schemeClr>
                </a:solidFill>
                <a:latin typeface="Consolas" pitchFamily="49" charset="0"/>
              </a:rPr>
              <a:t>=300, </a:t>
            </a:r>
            <a:r>
              <a:rPr lang="en-US" sz="2700" dirty="0" err="1" smtClean="0">
                <a:solidFill>
                  <a:schemeClr val="tx1">
                    <a:lumMod val="75000"/>
                    <a:lumOff val="25000"/>
                  </a:schemeClr>
                </a:solidFill>
                <a:latin typeface="Consolas" pitchFamily="49" charset="0"/>
              </a:rPr>
              <a:t>currentFuel</a:t>
            </a:r>
            <a:r>
              <a:rPr lang="en-US" sz="2700" dirty="0" smtClean="0">
                <a:solidFill>
                  <a:schemeClr val="tx1">
                    <a:lumMod val="75000"/>
                    <a:lumOff val="25000"/>
                  </a:schemeClr>
                </a:solidFill>
                <a:latin typeface="Consolas" pitchFamily="49" charset="0"/>
              </a:rPr>
              <a:t>=300)</a:t>
            </a:r>
            <a:endParaRPr lang="en-US" sz="2700" dirty="0">
              <a:solidFill>
                <a:schemeClr val="tx1">
                  <a:lumMod val="75000"/>
                  <a:lumOff val="25000"/>
                </a:schemeClr>
              </a:solidFill>
              <a:latin typeface="Consolas" pitchFamily="49" charset="0"/>
            </a:endParaRPr>
          </a:p>
          <a:p>
            <a:r>
              <a:rPr lang="en-US" sz="2700" i="1" dirty="0" err="1" smtClean="0">
                <a:solidFill>
                  <a:schemeClr val="tx1">
                    <a:lumMod val="75000"/>
                    <a:lumOff val="25000"/>
                  </a:schemeClr>
                </a:solidFill>
                <a:latin typeface="Consolas" pitchFamily="49" charset="0"/>
              </a:rPr>
              <a:t>i</a:t>
            </a:r>
            <a:r>
              <a:rPr lang="en-US" sz="2700" dirty="0" smtClean="0">
                <a:solidFill>
                  <a:schemeClr val="tx1">
                    <a:lumMod val="75000"/>
                    <a:lumOff val="25000"/>
                  </a:schemeClr>
                </a:solidFill>
                <a:latin typeface="Consolas" pitchFamily="49" charset="0"/>
              </a:rPr>
              <a:t>: Answer(response=true)</a:t>
            </a:r>
          </a:p>
          <a:p>
            <a:r>
              <a:rPr lang="en-US" sz="2700" i="1" dirty="0" err="1" smtClean="0">
                <a:solidFill>
                  <a:schemeClr val="tx1">
                    <a:lumMod val="75000"/>
                    <a:lumOff val="25000"/>
                  </a:schemeClr>
                </a:solidFill>
                <a:latin typeface="Consolas" pitchFamily="49" charset="0"/>
              </a:rPr>
              <a:t>i</a:t>
            </a:r>
            <a:r>
              <a:rPr lang="en-US" sz="2700" dirty="0" smtClean="0">
                <a:solidFill>
                  <a:schemeClr val="tx1">
                    <a:lumMod val="75000"/>
                    <a:lumOff val="25000"/>
                  </a:schemeClr>
                </a:solidFill>
                <a:latin typeface="Consolas" pitchFamily="49" charset="0"/>
              </a:rPr>
              <a:t>: Grade(grade=100.0)</a:t>
            </a:r>
            <a:endParaRPr lang="en-US" sz="2700" dirty="0">
              <a:solidFill>
                <a:schemeClr val="tx1">
                  <a:lumMod val="75000"/>
                  <a:lumOff val="25000"/>
                </a:schemeClr>
              </a:solidFill>
              <a:latin typeface="Consolas" pitchFamily="49" charset="0"/>
            </a:endParaRPr>
          </a:p>
        </p:txBody>
      </p:sp>
      <p:sp>
        <p:nvSpPr>
          <p:cNvPr id="5" name="TextBox 4"/>
          <p:cNvSpPr txBox="1"/>
          <p:nvPr/>
        </p:nvSpPr>
        <p:spPr>
          <a:xfrm>
            <a:off x="7040880" y="3713480"/>
            <a:ext cx="2933700" cy="1778948"/>
          </a:xfrm>
          <a:prstGeom prst="rect">
            <a:avLst/>
          </a:prstGeom>
          <a:noFill/>
        </p:spPr>
        <p:txBody>
          <a:bodyPr wrap="square" lIns="101882" tIns="50941" rIns="101882" bIns="50941" rtlCol="0">
            <a:spAutoFit/>
          </a:bodyPr>
          <a:lstStyle/>
          <a:p>
            <a:r>
              <a:rPr lang="en-US" sz="2700" dirty="0" smtClean="0">
                <a:solidFill>
                  <a:schemeClr val="bg1"/>
                </a:solidFill>
              </a:rPr>
              <a:t>Teacher gives label information, identifying this as a </a:t>
            </a:r>
            <a:r>
              <a:rPr lang="en-US" sz="2700" dirty="0" smtClean="0">
                <a:solidFill>
                  <a:srgbClr val="FFC000"/>
                </a:solidFill>
              </a:rPr>
              <a:t>NEGATIVE</a:t>
            </a:r>
            <a:r>
              <a:rPr lang="en-US" sz="2700" dirty="0" smtClean="0">
                <a:solidFill>
                  <a:schemeClr val="bg1"/>
                </a:solidFill>
              </a:rPr>
              <a:t> example</a:t>
            </a:r>
            <a:endParaRPr lang="en-US" sz="2700"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19100" y="311256"/>
            <a:ext cx="9220200" cy="1295400"/>
          </a:xfrm>
        </p:spPr>
        <p:txBody>
          <a:bodyPr>
            <a:normAutofit fontScale="90000"/>
          </a:bodyPr>
          <a:lstStyle/>
          <a:p>
            <a:r>
              <a:rPr lang="en-US" dirty="0" smtClean="0"/>
              <a:t>Natural Instruction of the Agent</a:t>
            </a:r>
            <a:br>
              <a:rPr lang="en-US" dirty="0" smtClean="0"/>
            </a:br>
            <a:r>
              <a:rPr lang="en-US" sz="3100" dirty="0" smtClean="0">
                <a:solidFill>
                  <a:srgbClr val="FFC000"/>
                </a:solidFill>
              </a:rPr>
              <a:t>lower rung task: FullFuelTank (determine if fuel tank is full)</a:t>
            </a:r>
            <a:endParaRPr lang="en-US" dirty="0">
              <a:solidFill>
                <a:srgbClr val="FFC000"/>
              </a:solidFill>
            </a:endParaRPr>
          </a:p>
        </p:txBody>
      </p:sp>
      <p:sp>
        <p:nvSpPr>
          <p:cNvPr id="10" name="TextBox 9"/>
          <p:cNvSpPr txBox="1"/>
          <p:nvPr/>
        </p:nvSpPr>
        <p:spPr>
          <a:xfrm>
            <a:off x="0" y="1548611"/>
            <a:ext cx="8046720" cy="5504356"/>
          </a:xfrm>
          <a:prstGeom prst="rect">
            <a:avLst/>
          </a:prstGeom>
          <a:noFill/>
        </p:spPr>
        <p:txBody>
          <a:bodyPr wrap="square" lIns="101882" tIns="50941" rIns="101882" bIns="50941" rtlCol="0">
            <a:spAutoFit/>
          </a:bodyPr>
          <a:lstStyle/>
          <a:p>
            <a:r>
              <a:rPr lang="en-US" sz="2700" i="1" dirty="0" smtClean="0">
                <a:solidFill>
                  <a:schemeClr val="tx1">
                    <a:lumMod val="75000"/>
                    <a:lumOff val="25000"/>
                  </a:schemeClr>
                </a:solidFill>
                <a:latin typeface="Consolas" pitchFamily="49" charset="0"/>
              </a:rPr>
              <a:t>u</a:t>
            </a:r>
            <a:r>
              <a:rPr lang="en-US" sz="2700" dirty="0" smtClean="0">
                <a:solidFill>
                  <a:schemeClr val="tx1">
                    <a:lumMod val="75000"/>
                    <a:lumOff val="25000"/>
                  </a:schemeClr>
                </a:solidFill>
                <a:latin typeface="Consolas" pitchFamily="49" charset="0"/>
              </a:rPr>
              <a:t>: </a:t>
            </a:r>
            <a:r>
              <a:rPr lang="en-US" sz="2700" dirty="0" err="1" smtClean="0">
                <a:solidFill>
                  <a:schemeClr val="tx1">
                    <a:lumMod val="75000"/>
                    <a:lumOff val="25000"/>
                  </a:schemeClr>
                </a:solidFill>
                <a:latin typeface="Consolas" pitchFamily="49" charset="0"/>
              </a:rPr>
              <a:t>LessonTeaches</a:t>
            </a:r>
            <a:r>
              <a:rPr lang="en-US" sz="2700" dirty="0" smtClean="0">
                <a:solidFill>
                  <a:schemeClr val="tx1">
                    <a:lumMod val="75000"/>
                    <a:lumOff val="25000"/>
                  </a:schemeClr>
                </a:solidFill>
                <a:latin typeface="Consolas" pitchFamily="49" charset="0"/>
              </a:rPr>
              <a:t>(</a:t>
            </a:r>
            <a:r>
              <a:rPr lang="en-US" sz="2700" dirty="0" err="1" smtClean="0">
                <a:solidFill>
                  <a:schemeClr val="tx1">
                    <a:lumMod val="75000"/>
                    <a:lumOff val="25000"/>
                  </a:schemeClr>
                </a:solidFill>
                <a:latin typeface="Consolas" pitchFamily="49" charset="0"/>
              </a:rPr>
              <a:t>WhenTrue</a:t>
            </a:r>
            <a:r>
              <a:rPr lang="en-US" sz="2700" dirty="0" smtClean="0">
                <a:solidFill>
                  <a:schemeClr val="tx1">
                    <a:lumMod val="75000"/>
                    <a:lumOff val="25000"/>
                  </a:schemeClr>
                </a:solidFill>
                <a:latin typeface="Consolas" pitchFamily="49" charset="0"/>
              </a:rPr>
              <a:t>(</a:t>
            </a:r>
            <a:r>
              <a:rPr lang="en-US" sz="2700" b="1" dirty="0" smtClean="0">
                <a:solidFill>
                  <a:schemeClr val="tx1">
                    <a:lumMod val="75000"/>
                    <a:lumOff val="25000"/>
                  </a:schemeClr>
                </a:solidFill>
                <a:latin typeface="Consolas" pitchFamily="49" charset="0"/>
              </a:rPr>
              <a:t>Full</a:t>
            </a:r>
            <a:r>
              <a:rPr lang="en-US" sz="2700" dirty="0" smtClean="0">
                <a:solidFill>
                  <a:schemeClr val="tx1">
                    <a:lumMod val="75000"/>
                    <a:lumOff val="25000"/>
                  </a:schemeClr>
                </a:solidFill>
                <a:latin typeface="Consolas" pitchFamily="49" charset="0"/>
              </a:rPr>
              <a:t>))</a:t>
            </a:r>
            <a:endParaRPr lang="en-US" sz="2700" dirty="0">
              <a:solidFill>
                <a:schemeClr val="tx1">
                  <a:lumMod val="75000"/>
                  <a:lumOff val="25000"/>
                </a:schemeClr>
              </a:solidFill>
              <a:latin typeface="Consolas" pitchFamily="49" charset="0"/>
            </a:endParaRPr>
          </a:p>
          <a:p>
            <a:r>
              <a:rPr lang="en-US" sz="2700" i="1" dirty="0" smtClean="0">
                <a:solidFill>
                  <a:schemeClr val="tx1">
                    <a:lumMod val="75000"/>
                    <a:lumOff val="25000"/>
                  </a:schemeClr>
                </a:solidFill>
                <a:latin typeface="Consolas" pitchFamily="49" charset="0"/>
              </a:rPr>
              <a:t>u</a:t>
            </a:r>
            <a:r>
              <a:rPr lang="en-US" sz="2700" dirty="0" smtClean="0">
                <a:solidFill>
                  <a:schemeClr val="tx1">
                    <a:lumMod val="75000"/>
                    <a:lumOff val="25000"/>
                  </a:schemeClr>
                </a:solidFill>
                <a:latin typeface="Consolas" pitchFamily="49" charset="0"/>
              </a:rPr>
              <a:t>: Method(</a:t>
            </a:r>
            <a:r>
              <a:rPr lang="en-US" sz="2700" dirty="0" err="1" smtClean="0">
                <a:solidFill>
                  <a:schemeClr val="tx1">
                    <a:lumMod val="75000"/>
                    <a:lumOff val="25000"/>
                  </a:schemeClr>
                </a:solidFill>
                <a:latin typeface="Consolas" pitchFamily="49" charset="0"/>
              </a:rPr>
              <a:t>byExample</a:t>
            </a:r>
            <a:r>
              <a:rPr lang="en-US" sz="2700" dirty="0" smtClean="0">
                <a:solidFill>
                  <a:schemeClr val="tx1">
                    <a:lumMod val="75000"/>
                    <a:lumOff val="25000"/>
                  </a:schemeClr>
                </a:solidFill>
                <a:latin typeface="Consolas" pitchFamily="49" charset="0"/>
              </a:rPr>
              <a:t>))</a:t>
            </a:r>
          </a:p>
          <a:p>
            <a:r>
              <a:rPr lang="en-US" sz="2700" i="1" dirty="0" smtClean="0">
                <a:solidFill>
                  <a:schemeClr val="tx1">
                    <a:lumMod val="75000"/>
                    <a:lumOff val="25000"/>
                  </a:schemeClr>
                </a:solidFill>
                <a:latin typeface="Consolas" pitchFamily="49" charset="0"/>
              </a:rPr>
              <a:t>p</a:t>
            </a:r>
            <a:r>
              <a:rPr lang="en-US" sz="2700" dirty="0" smtClean="0">
                <a:solidFill>
                  <a:schemeClr val="tx1">
                    <a:lumMod val="75000"/>
                    <a:lumOff val="25000"/>
                  </a:schemeClr>
                </a:solidFill>
                <a:latin typeface="Consolas" pitchFamily="49" charset="0"/>
              </a:rPr>
              <a:t>: UAV(name=uav1, altitude=4.0</a:t>
            </a:r>
            <a:r>
              <a:rPr lang="en-US" sz="2700" dirty="0">
                <a:solidFill>
                  <a:schemeClr val="tx1">
                    <a:lumMod val="75000"/>
                    <a:lumOff val="25000"/>
                  </a:schemeClr>
                </a:solidFill>
                <a:latin typeface="Consolas" pitchFamily="49" charset="0"/>
              </a:rPr>
              <a:t>, </a:t>
            </a:r>
            <a:endParaRPr lang="en-US" sz="2700" dirty="0" smtClean="0">
              <a:solidFill>
                <a:schemeClr val="tx1">
                  <a:lumMod val="75000"/>
                  <a:lumOff val="25000"/>
                </a:schemeClr>
              </a:solidFill>
              <a:latin typeface="Consolas" pitchFamily="49" charset="0"/>
            </a:endParaRPr>
          </a:p>
          <a:p>
            <a:r>
              <a:rPr lang="en-US" sz="2700" dirty="0" smtClean="0">
                <a:solidFill>
                  <a:schemeClr val="tx1">
                    <a:lumMod val="75000"/>
                    <a:lumOff val="25000"/>
                  </a:schemeClr>
                </a:solidFill>
                <a:latin typeface="Consolas" pitchFamily="49" charset="0"/>
              </a:rPr>
              <a:t>	 </a:t>
            </a:r>
            <a:r>
              <a:rPr lang="en-US" sz="2700" dirty="0" err="1" smtClean="0">
                <a:solidFill>
                  <a:schemeClr val="tx1">
                    <a:lumMod val="75000"/>
                    <a:lumOff val="25000"/>
                  </a:schemeClr>
                </a:solidFill>
                <a:latin typeface="Consolas" pitchFamily="49" charset="0"/>
              </a:rPr>
              <a:t>fuelCapacity</a:t>
            </a:r>
            <a:r>
              <a:rPr lang="en-US" sz="2700" dirty="0" smtClean="0">
                <a:solidFill>
                  <a:schemeClr val="tx1">
                    <a:lumMod val="75000"/>
                    <a:lumOff val="25000"/>
                  </a:schemeClr>
                </a:solidFill>
                <a:latin typeface="Consolas" pitchFamily="49" charset="0"/>
              </a:rPr>
              <a:t>=500, </a:t>
            </a:r>
            <a:r>
              <a:rPr lang="en-US" sz="2700" dirty="0" err="1" smtClean="0">
                <a:solidFill>
                  <a:schemeClr val="tx1">
                    <a:lumMod val="75000"/>
                    <a:lumOff val="25000"/>
                  </a:schemeClr>
                </a:solidFill>
                <a:latin typeface="Consolas" pitchFamily="49" charset="0"/>
              </a:rPr>
              <a:t>currentFuel</a:t>
            </a:r>
            <a:r>
              <a:rPr lang="en-US" sz="2700" dirty="0" smtClean="0">
                <a:solidFill>
                  <a:schemeClr val="tx1">
                    <a:lumMod val="75000"/>
                    <a:lumOff val="25000"/>
                  </a:schemeClr>
                </a:solidFill>
                <a:latin typeface="Consolas" pitchFamily="49" charset="0"/>
              </a:rPr>
              <a:t>=400)</a:t>
            </a:r>
          </a:p>
          <a:p>
            <a:r>
              <a:rPr lang="en-US" sz="2700" i="1" dirty="0" smtClean="0">
                <a:solidFill>
                  <a:schemeClr val="tx1">
                    <a:lumMod val="75000"/>
                    <a:lumOff val="25000"/>
                  </a:schemeClr>
                </a:solidFill>
                <a:latin typeface="Consolas" pitchFamily="49" charset="0"/>
              </a:rPr>
              <a:t>u: </a:t>
            </a:r>
            <a:r>
              <a:rPr lang="en-US" sz="2700" dirty="0" err="1" smtClean="0">
                <a:solidFill>
                  <a:schemeClr val="tx1">
                    <a:lumMod val="75000"/>
                    <a:lumOff val="25000"/>
                  </a:schemeClr>
                </a:solidFill>
                <a:latin typeface="Consolas" pitchFamily="49" charset="0"/>
              </a:rPr>
              <a:t>GestureAt</a:t>
            </a:r>
            <a:r>
              <a:rPr lang="en-US" sz="2700" dirty="0" smtClean="0">
                <a:solidFill>
                  <a:schemeClr val="tx1">
                    <a:lumMod val="75000"/>
                    <a:lumOff val="25000"/>
                  </a:schemeClr>
                </a:solidFill>
                <a:latin typeface="Consolas" pitchFamily="49" charset="0"/>
              </a:rPr>
              <a:t>(uav1</a:t>
            </a:r>
            <a:r>
              <a:rPr lang="en-US" sz="2700" dirty="0" smtClean="0">
                <a:solidFill>
                  <a:schemeClr val="tx1">
                    <a:lumMod val="75000"/>
                    <a:lumOff val="25000"/>
                  </a:schemeClr>
                </a:solidFill>
                <a:latin typeface="Consolas" pitchFamily="49" charset="0"/>
              </a:rPr>
              <a:t>)</a:t>
            </a:r>
          </a:p>
          <a:p>
            <a:r>
              <a:rPr lang="en-US" sz="2700" i="1" dirty="0" smtClean="0">
                <a:solidFill>
                  <a:schemeClr val="tx1">
                    <a:lumMod val="75000"/>
                    <a:lumOff val="25000"/>
                  </a:schemeClr>
                </a:solidFill>
                <a:latin typeface="Consolas" pitchFamily="49" charset="0"/>
              </a:rPr>
              <a:t>u</a:t>
            </a:r>
            <a:r>
              <a:rPr lang="en-US" sz="2700" dirty="0" smtClean="0">
                <a:solidFill>
                  <a:schemeClr val="tx1">
                    <a:lumMod val="75000"/>
                    <a:lumOff val="25000"/>
                  </a:schemeClr>
                </a:solidFill>
                <a:latin typeface="Consolas" pitchFamily="49" charset="0"/>
              </a:rPr>
              <a:t>: Not(Full(this))</a:t>
            </a:r>
          </a:p>
          <a:p>
            <a:r>
              <a:rPr lang="en-US" sz="2700" i="1" dirty="0" smtClean="0">
                <a:solidFill>
                  <a:schemeClr val="accent6">
                    <a:lumMod val="75000"/>
                  </a:schemeClr>
                </a:solidFill>
                <a:latin typeface="Consolas" pitchFamily="49" charset="0"/>
              </a:rPr>
              <a:t>u</a:t>
            </a:r>
            <a:r>
              <a:rPr lang="en-US" sz="2700" dirty="0" smtClean="0">
                <a:solidFill>
                  <a:schemeClr val="accent6">
                    <a:lumMod val="75000"/>
                  </a:schemeClr>
                </a:solidFill>
                <a:latin typeface="Consolas" pitchFamily="49" charset="0"/>
              </a:rPr>
              <a:t>: Relevant(Of(</a:t>
            </a:r>
            <a:r>
              <a:rPr lang="en-US" sz="2700" dirty="0" err="1" smtClean="0">
                <a:solidFill>
                  <a:schemeClr val="accent6">
                    <a:lumMod val="75000"/>
                  </a:schemeClr>
                </a:solidFill>
                <a:latin typeface="Consolas" pitchFamily="49" charset="0"/>
              </a:rPr>
              <a:t>fuelCapacity</a:t>
            </a:r>
            <a:r>
              <a:rPr lang="en-US" sz="2700" dirty="0" smtClean="0">
                <a:solidFill>
                  <a:schemeClr val="accent6">
                    <a:lumMod val="75000"/>
                  </a:schemeClr>
                </a:solidFill>
                <a:latin typeface="Consolas" pitchFamily="49" charset="0"/>
              </a:rPr>
              <a:t>, this)) </a:t>
            </a:r>
          </a:p>
          <a:p>
            <a:r>
              <a:rPr lang="en-US" sz="2700" i="1" dirty="0" smtClean="0">
                <a:solidFill>
                  <a:schemeClr val="accent6">
                    <a:lumMod val="75000"/>
                  </a:schemeClr>
                </a:solidFill>
                <a:latin typeface="Consolas" pitchFamily="49" charset="0"/>
              </a:rPr>
              <a:t>u</a:t>
            </a:r>
            <a:r>
              <a:rPr lang="en-US" sz="2700" dirty="0" smtClean="0">
                <a:solidFill>
                  <a:schemeClr val="accent6">
                    <a:lumMod val="75000"/>
                  </a:schemeClr>
                </a:solidFill>
                <a:latin typeface="Consolas" pitchFamily="49" charset="0"/>
              </a:rPr>
              <a:t>: Relevant(Of(</a:t>
            </a:r>
            <a:r>
              <a:rPr lang="en-US" sz="2700" dirty="0" err="1" smtClean="0">
                <a:solidFill>
                  <a:schemeClr val="accent6">
                    <a:lumMod val="75000"/>
                  </a:schemeClr>
                </a:solidFill>
                <a:latin typeface="Consolas" pitchFamily="49" charset="0"/>
              </a:rPr>
              <a:t>currentFuel</a:t>
            </a:r>
            <a:r>
              <a:rPr lang="en-US" sz="2700" dirty="0" smtClean="0">
                <a:solidFill>
                  <a:schemeClr val="accent6">
                    <a:lumMod val="75000"/>
                  </a:schemeClr>
                </a:solidFill>
                <a:latin typeface="Consolas" pitchFamily="49" charset="0"/>
              </a:rPr>
              <a:t>, this))</a:t>
            </a:r>
          </a:p>
          <a:p>
            <a:r>
              <a:rPr lang="en-US" sz="2700" dirty="0" smtClean="0">
                <a:solidFill>
                  <a:schemeClr val="tx1">
                    <a:lumMod val="75000"/>
                    <a:lumOff val="25000"/>
                  </a:schemeClr>
                </a:solidFill>
                <a:latin typeface="Consolas" pitchFamily="49" charset="0"/>
              </a:rPr>
              <a:t>...</a:t>
            </a:r>
          </a:p>
          <a:p>
            <a:r>
              <a:rPr lang="en-US" sz="2700" i="1" dirty="0" smtClean="0">
                <a:solidFill>
                  <a:schemeClr val="tx1">
                    <a:lumMod val="75000"/>
                    <a:lumOff val="25000"/>
                  </a:schemeClr>
                </a:solidFill>
                <a:latin typeface="Consolas" pitchFamily="49" charset="0"/>
              </a:rPr>
              <a:t>p</a:t>
            </a:r>
            <a:r>
              <a:rPr lang="en-US" sz="2700" dirty="0" smtClean="0">
                <a:solidFill>
                  <a:schemeClr val="tx1">
                    <a:lumMod val="75000"/>
                    <a:lumOff val="25000"/>
                  </a:schemeClr>
                </a:solidFill>
                <a:latin typeface="Consolas" pitchFamily="49" charset="0"/>
              </a:rPr>
              <a:t>: UAV(name=uav2, altitude=0.0, </a:t>
            </a:r>
          </a:p>
          <a:p>
            <a:r>
              <a:rPr lang="en-US" sz="2700" dirty="0" smtClean="0">
                <a:solidFill>
                  <a:schemeClr val="tx1">
                    <a:lumMod val="75000"/>
                    <a:lumOff val="25000"/>
                  </a:schemeClr>
                </a:solidFill>
                <a:latin typeface="Consolas" pitchFamily="49" charset="0"/>
              </a:rPr>
              <a:t>	 </a:t>
            </a:r>
            <a:r>
              <a:rPr lang="en-US" sz="2700" dirty="0" err="1" smtClean="0">
                <a:solidFill>
                  <a:schemeClr val="tx1">
                    <a:lumMod val="75000"/>
                    <a:lumOff val="25000"/>
                  </a:schemeClr>
                </a:solidFill>
                <a:latin typeface="Consolas" pitchFamily="49" charset="0"/>
              </a:rPr>
              <a:t>fuelCapacity</a:t>
            </a:r>
            <a:r>
              <a:rPr lang="en-US" sz="2700" dirty="0" smtClean="0">
                <a:solidFill>
                  <a:schemeClr val="tx1">
                    <a:lumMod val="75000"/>
                    <a:lumOff val="25000"/>
                  </a:schemeClr>
                </a:solidFill>
                <a:latin typeface="Consolas" pitchFamily="49" charset="0"/>
              </a:rPr>
              <a:t>=300, </a:t>
            </a:r>
            <a:r>
              <a:rPr lang="en-US" sz="2700" dirty="0" err="1" smtClean="0">
                <a:solidFill>
                  <a:schemeClr val="tx1">
                    <a:lumMod val="75000"/>
                    <a:lumOff val="25000"/>
                  </a:schemeClr>
                </a:solidFill>
                <a:latin typeface="Consolas" pitchFamily="49" charset="0"/>
              </a:rPr>
              <a:t>currentFuel</a:t>
            </a:r>
            <a:r>
              <a:rPr lang="en-US" sz="2700" dirty="0" smtClean="0">
                <a:solidFill>
                  <a:schemeClr val="tx1">
                    <a:lumMod val="75000"/>
                    <a:lumOff val="25000"/>
                  </a:schemeClr>
                </a:solidFill>
                <a:latin typeface="Consolas" pitchFamily="49" charset="0"/>
              </a:rPr>
              <a:t>=300)</a:t>
            </a:r>
            <a:endParaRPr lang="en-US" sz="2700" dirty="0">
              <a:solidFill>
                <a:schemeClr val="tx1">
                  <a:lumMod val="75000"/>
                  <a:lumOff val="25000"/>
                </a:schemeClr>
              </a:solidFill>
              <a:latin typeface="Consolas" pitchFamily="49" charset="0"/>
            </a:endParaRPr>
          </a:p>
          <a:p>
            <a:r>
              <a:rPr lang="en-US" sz="2700" i="1" dirty="0" err="1" smtClean="0">
                <a:solidFill>
                  <a:schemeClr val="tx1">
                    <a:lumMod val="75000"/>
                    <a:lumOff val="25000"/>
                  </a:schemeClr>
                </a:solidFill>
                <a:latin typeface="Consolas" pitchFamily="49" charset="0"/>
              </a:rPr>
              <a:t>i</a:t>
            </a:r>
            <a:r>
              <a:rPr lang="en-US" sz="2700" dirty="0" smtClean="0">
                <a:solidFill>
                  <a:schemeClr val="tx1">
                    <a:lumMod val="75000"/>
                    <a:lumOff val="25000"/>
                  </a:schemeClr>
                </a:solidFill>
                <a:latin typeface="Consolas" pitchFamily="49" charset="0"/>
              </a:rPr>
              <a:t>: Answer(response=true)</a:t>
            </a:r>
          </a:p>
          <a:p>
            <a:r>
              <a:rPr lang="en-US" sz="2700" i="1" dirty="0" err="1" smtClean="0">
                <a:solidFill>
                  <a:schemeClr val="tx1">
                    <a:lumMod val="75000"/>
                    <a:lumOff val="25000"/>
                  </a:schemeClr>
                </a:solidFill>
                <a:latin typeface="Consolas" pitchFamily="49" charset="0"/>
              </a:rPr>
              <a:t>i</a:t>
            </a:r>
            <a:r>
              <a:rPr lang="en-US" sz="2700" dirty="0" smtClean="0">
                <a:solidFill>
                  <a:schemeClr val="tx1">
                    <a:lumMod val="75000"/>
                    <a:lumOff val="25000"/>
                  </a:schemeClr>
                </a:solidFill>
                <a:latin typeface="Consolas" pitchFamily="49" charset="0"/>
              </a:rPr>
              <a:t>: Grade(grade=100.0)</a:t>
            </a:r>
            <a:endParaRPr lang="en-US" sz="2700" dirty="0">
              <a:solidFill>
                <a:schemeClr val="tx1">
                  <a:lumMod val="75000"/>
                  <a:lumOff val="25000"/>
                </a:schemeClr>
              </a:solidFill>
              <a:latin typeface="Consolas" pitchFamily="49" charset="0"/>
            </a:endParaRPr>
          </a:p>
        </p:txBody>
      </p:sp>
      <p:sp>
        <p:nvSpPr>
          <p:cNvPr id="5" name="TextBox 4"/>
          <p:cNvSpPr txBox="1"/>
          <p:nvPr/>
        </p:nvSpPr>
        <p:spPr>
          <a:xfrm>
            <a:off x="6477000" y="3657600"/>
            <a:ext cx="3581400" cy="2180369"/>
          </a:xfrm>
          <a:prstGeom prst="rect">
            <a:avLst/>
          </a:prstGeom>
          <a:noFill/>
        </p:spPr>
        <p:txBody>
          <a:bodyPr wrap="square" lIns="101882" tIns="50941" rIns="101882" bIns="50941" rtlCol="0">
            <a:spAutoFit/>
          </a:bodyPr>
          <a:lstStyle/>
          <a:p>
            <a:pPr algn="r"/>
            <a:r>
              <a:rPr lang="en-US" sz="2700" dirty="0" smtClean="0">
                <a:solidFill>
                  <a:schemeClr val="bg1"/>
                </a:solidFill>
              </a:rPr>
              <a:t>Teacher gives additional “hints” about why this is a positive or negative example. This is the </a:t>
            </a:r>
            <a:r>
              <a:rPr lang="en-US" sz="2700" b="1" i="1" dirty="0" smtClean="0">
                <a:solidFill>
                  <a:srgbClr val="FFC000"/>
                </a:solidFill>
              </a:rPr>
              <a:t>relevance information</a:t>
            </a:r>
            <a:r>
              <a:rPr lang="en-US" sz="2700" b="1" i="1" dirty="0" smtClean="0">
                <a:solidFill>
                  <a:schemeClr val="bg1"/>
                </a:solidFill>
              </a:rPr>
              <a:t>.</a:t>
            </a:r>
            <a:endParaRPr lang="en-US" sz="2700" b="1" i="1"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19100" y="311256"/>
            <a:ext cx="9220200" cy="1295400"/>
          </a:xfrm>
        </p:spPr>
        <p:txBody>
          <a:bodyPr>
            <a:normAutofit fontScale="90000"/>
          </a:bodyPr>
          <a:lstStyle/>
          <a:p>
            <a:r>
              <a:rPr lang="en-US" dirty="0" smtClean="0"/>
              <a:t>Natural Instruction of the Agent</a:t>
            </a:r>
            <a:br>
              <a:rPr lang="en-US" dirty="0" smtClean="0"/>
            </a:br>
            <a:r>
              <a:rPr lang="en-US" sz="3100" dirty="0" smtClean="0">
                <a:solidFill>
                  <a:srgbClr val="FFC000"/>
                </a:solidFill>
              </a:rPr>
              <a:t>lower rung task: FullFuelTank (determine if fuel tank is full)</a:t>
            </a:r>
            <a:endParaRPr lang="en-US" dirty="0">
              <a:solidFill>
                <a:srgbClr val="FFC000"/>
              </a:solidFill>
            </a:endParaRPr>
          </a:p>
        </p:txBody>
      </p:sp>
      <p:sp>
        <p:nvSpPr>
          <p:cNvPr id="10" name="TextBox 9"/>
          <p:cNvSpPr txBox="1"/>
          <p:nvPr/>
        </p:nvSpPr>
        <p:spPr>
          <a:xfrm>
            <a:off x="0" y="1548611"/>
            <a:ext cx="8046720" cy="5504356"/>
          </a:xfrm>
          <a:prstGeom prst="rect">
            <a:avLst/>
          </a:prstGeom>
          <a:noFill/>
        </p:spPr>
        <p:txBody>
          <a:bodyPr wrap="square" lIns="101882" tIns="50941" rIns="101882" bIns="50941" rtlCol="0">
            <a:spAutoFit/>
          </a:bodyPr>
          <a:lstStyle/>
          <a:p>
            <a:r>
              <a:rPr lang="en-US" sz="2700" i="1" dirty="0" smtClean="0">
                <a:solidFill>
                  <a:schemeClr val="tx1">
                    <a:lumMod val="75000"/>
                    <a:lumOff val="25000"/>
                  </a:schemeClr>
                </a:solidFill>
                <a:latin typeface="Consolas" pitchFamily="49" charset="0"/>
              </a:rPr>
              <a:t>u</a:t>
            </a:r>
            <a:r>
              <a:rPr lang="en-US" sz="2700" dirty="0" smtClean="0">
                <a:solidFill>
                  <a:schemeClr val="tx1">
                    <a:lumMod val="75000"/>
                    <a:lumOff val="25000"/>
                  </a:schemeClr>
                </a:solidFill>
                <a:latin typeface="Consolas" pitchFamily="49" charset="0"/>
              </a:rPr>
              <a:t>: </a:t>
            </a:r>
            <a:r>
              <a:rPr lang="en-US" sz="2700" dirty="0" err="1" smtClean="0">
                <a:solidFill>
                  <a:schemeClr val="tx1">
                    <a:lumMod val="75000"/>
                    <a:lumOff val="25000"/>
                  </a:schemeClr>
                </a:solidFill>
                <a:latin typeface="Consolas" pitchFamily="49" charset="0"/>
              </a:rPr>
              <a:t>LessonTeaches</a:t>
            </a:r>
            <a:r>
              <a:rPr lang="en-US" sz="2700" dirty="0" smtClean="0">
                <a:solidFill>
                  <a:schemeClr val="tx1">
                    <a:lumMod val="75000"/>
                    <a:lumOff val="25000"/>
                  </a:schemeClr>
                </a:solidFill>
                <a:latin typeface="Consolas" pitchFamily="49" charset="0"/>
              </a:rPr>
              <a:t>(</a:t>
            </a:r>
            <a:r>
              <a:rPr lang="en-US" sz="2700" dirty="0" err="1" smtClean="0">
                <a:solidFill>
                  <a:schemeClr val="tx1">
                    <a:lumMod val="75000"/>
                    <a:lumOff val="25000"/>
                  </a:schemeClr>
                </a:solidFill>
                <a:latin typeface="Consolas" pitchFamily="49" charset="0"/>
              </a:rPr>
              <a:t>WhenTrue</a:t>
            </a:r>
            <a:r>
              <a:rPr lang="en-US" sz="2700" dirty="0" smtClean="0">
                <a:solidFill>
                  <a:schemeClr val="tx1">
                    <a:lumMod val="75000"/>
                    <a:lumOff val="25000"/>
                  </a:schemeClr>
                </a:solidFill>
                <a:latin typeface="Consolas" pitchFamily="49" charset="0"/>
              </a:rPr>
              <a:t>(</a:t>
            </a:r>
            <a:r>
              <a:rPr lang="en-US" sz="2700" b="1" dirty="0" smtClean="0">
                <a:solidFill>
                  <a:schemeClr val="tx1">
                    <a:lumMod val="75000"/>
                    <a:lumOff val="25000"/>
                  </a:schemeClr>
                </a:solidFill>
                <a:latin typeface="Consolas" pitchFamily="49" charset="0"/>
              </a:rPr>
              <a:t>Full</a:t>
            </a:r>
            <a:r>
              <a:rPr lang="en-US" sz="2700" dirty="0" smtClean="0">
                <a:solidFill>
                  <a:schemeClr val="tx1">
                    <a:lumMod val="75000"/>
                    <a:lumOff val="25000"/>
                  </a:schemeClr>
                </a:solidFill>
                <a:latin typeface="Consolas" pitchFamily="49" charset="0"/>
              </a:rPr>
              <a:t>))</a:t>
            </a:r>
            <a:endParaRPr lang="en-US" sz="2700" dirty="0">
              <a:solidFill>
                <a:schemeClr val="tx1">
                  <a:lumMod val="75000"/>
                  <a:lumOff val="25000"/>
                </a:schemeClr>
              </a:solidFill>
              <a:latin typeface="Consolas" pitchFamily="49" charset="0"/>
            </a:endParaRPr>
          </a:p>
          <a:p>
            <a:r>
              <a:rPr lang="en-US" sz="2700" i="1" dirty="0" smtClean="0">
                <a:solidFill>
                  <a:schemeClr val="tx1">
                    <a:lumMod val="75000"/>
                    <a:lumOff val="25000"/>
                  </a:schemeClr>
                </a:solidFill>
                <a:latin typeface="Consolas" pitchFamily="49" charset="0"/>
              </a:rPr>
              <a:t>u</a:t>
            </a:r>
            <a:r>
              <a:rPr lang="en-US" sz="2700" dirty="0" smtClean="0">
                <a:solidFill>
                  <a:schemeClr val="tx1">
                    <a:lumMod val="75000"/>
                    <a:lumOff val="25000"/>
                  </a:schemeClr>
                </a:solidFill>
                <a:latin typeface="Consolas" pitchFamily="49" charset="0"/>
              </a:rPr>
              <a:t>: Method(</a:t>
            </a:r>
            <a:r>
              <a:rPr lang="en-US" sz="2700" dirty="0" err="1" smtClean="0">
                <a:solidFill>
                  <a:schemeClr val="tx1">
                    <a:lumMod val="75000"/>
                    <a:lumOff val="25000"/>
                  </a:schemeClr>
                </a:solidFill>
                <a:latin typeface="Consolas" pitchFamily="49" charset="0"/>
              </a:rPr>
              <a:t>byExample</a:t>
            </a:r>
            <a:r>
              <a:rPr lang="en-US" sz="2700" dirty="0" smtClean="0">
                <a:solidFill>
                  <a:schemeClr val="tx1">
                    <a:lumMod val="75000"/>
                    <a:lumOff val="25000"/>
                  </a:schemeClr>
                </a:solidFill>
                <a:latin typeface="Consolas" pitchFamily="49" charset="0"/>
              </a:rPr>
              <a:t>)</a:t>
            </a:r>
          </a:p>
          <a:p>
            <a:r>
              <a:rPr lang="en-US" sz="2700" i="1" dirty="0" smtClean="0">
                <a:solidFill>
                  <a:schemeClr val="tx1">
                    <a:lumMod val="75000"/>
                    <a:lumOff val="25000"/>
                  </a:schemeClr>
                </a:solidFill>
                <a:latin typeface="Consolas" pitchFamily="49" charset="0"/>
              </a:rPr>
              <a:t>p</a:t>
            </a:r>
            <a:r>
              <a:rPr lang="en-US" sz="2700" dirty="0" smtClean="0">
                <a:solidFill>
                  <a:schemeClr val="tx1">
                    <a:lumMod val="75000"/>
                    <a:lumOff val="25000"/>
                  </a:schemeClr>
                </a:solidFill>
                <a:latin typeface="Consolas" pitchFamily="49" charset="0"/>
              </a:rPr>
              <a:t>: UAV(name=uav1, altitude=4.0</a:t>
            </a:r>
            <a:r>
              <a:rPr lang="en-US" sz="2700" dirty="0">
                <a:solidFill>
                  <a:schemeClr val="tx1">
                    <a:lumMod val="75000"/>
                    <a:lumOff val="25000"/>
                  </a:schemeClr>
                </a:solidFill>
                <a:latin typeface="Consolas" pitchFamily="49" charset="0"/>
              </a:rPr>
              <a:t>, </a:t>
            </a:r>
            <a:endParaRPr lang="en-US" sz="2700" dirty="0" smtClean="0">
              <a:solidFill>
                <a:schemeClr val="tx1">
                  <a:lumMod val="75000"/>
                  <a:lumOff val="25000"/>
                </a:schemeClr>
              </a:solidFill>
              <a:latin typeface="Consolas" pitchFamily="49" charset="0"/>
            </a:endParaRPr>
          </a:p>
          <a:p>
            <a:r>
              <a:rPr lang="en-US" sz="2700" dirty="0" smtClean="0">
                <a:solidFill>
                  <a:schemeClr val="tx1">
                    <a:lumMod val="75000"/>
                    <a:lumOff val="25000"/>
                  </a:schemeClr>
                </a:solidFill>
                <a:latin typeface="Consolas" pitchFamily="49" charset="0"/>
              </a:rPr>
              <a:t>	 </a:t>
            </a:r>
            <a:r>
              <a:rPr lang="en-US" sz="2700" dirty="0" err="1" smtClean="0">
                <a:solidFill>
                  <a:schemeClr val="tx1">
                    <a:lumMod val="75000"/>
                    <a:lumOff val="25000"/>
                  </a:schemeClr>
                </a:solidFill>
                <a:latin typeface="Consolas" pitchFamily="49" charset="0"/>
              </a:rPr>
              <a:t>fuelCapacity</a:t>
            </a:r>
            <a:r>
              <a:rPr lang="en-US" sz="2700" dirty="0" smtClean="0">
                <a:solidFill>
                  <a:schemeClr val="tx1">
                    <a:lumMod val="75000"/>
                    <a:lumOff val="25000"/>
                  </a:schemeClr>
                </a:solidFill>
                <a:latin typeface="Consolas" pitchFamily="49" charset="0"/>
              </a:rPr>
              <a:t>=500, </a:t>
            </a:r>
            <a:r>
              <a:rPr lang="en-US" sz="2700" dirty="0" err="1" smtClean="0">
                <a:solidFill>
                  <a:schemeClr val="tx1">
                    <a:lumMod val="75000"/>
                    <a:lumOff val="25000"/>
                  </a:schemeClr>
                </a:solidFill>
                <a:latin typeface="Consolas" pitchFamily="49" charset="0"/>
              </a:rPr>
              <a:t>currentFuel</a:t>
            </a:r>
            <a:r>
              <a:rPr lang="en-US" sz="2700" dirty="0" smtClean="0">
                <a:solidFill>
                  <a:schemeClr val="tx1">
                    <a:lumMod val="75000"/>
                    <a:lumOff val="25000"/>
                  </a:schemeClr>
                </a:solidFill>
                <a:latin typeface="Consolas" pitchFamily="49" charset="0"/>
              </a:rPr>
              <a:t>=400)</a:t>
            </a:r>
          </a:p>
          <a:p>
            <a:r>
              <a:rPr lang="en-US" sz="2700" i="1" dirty="0" smtClean="0">
                <a:solidFill>
                  <a:schemeClr val="tx1">
                    <a:lumMod val="75000"/>
                    <a:lumOff val="25000"/>
                  </a:schemeClr>
                </a:solidFill>
                <a:latin typeface="Consolas" pitchFamily="49" charset="0"/>
              </a:rPr>
              <a:t>u: </a:t>
            </a:r>
            <a:r>
              <a:rPr lang="en-US" sz="2700" dirty="0" err="1" smtClean="0">
                <a:solidFill>
                  <a:schemeClr val="tx1">
                    <a:lumMod val="75000"/>
                    <a:lumOff val="25000"/>
                  </a:schemeClr>
                </a:solidFill>
                <a:latin typeface="Consolas" pitchFamily="49" charset="0"/>
              </a:rPr>
              <a:t>GestureAt</a:t>
            </a:r>
            <a:r>
              <a:rPr lang="en-US" sz="2700" dirty="0" smtClean="0">
                <a:solidFill>
                  <a:schemeClr val="tx1">
                    <a:lumMod val="75000"/>
                    <a:lumOff val="25000"/>
                  </a:schemeClr>
                </a:solidFill>
                <a:latin typeface="Consolas" pitchFamily="49" charset="0"/>
              </a:rPr>
              <a:t>(uav1</a:t>
            </a:r>
            <a:r>
              <a:rPr lang="en-US" sz="2700" dirty="0" smtClean="0">
                <a:solidFill>
                  <a:schemeClr val="tx1">
                    <a:lumMod val="75000"/>
                    <a:lumOff val="25000"/>
                  </a:schemeClr>
                </a:solidFill>
                <a:latin typeface="Consolas" pitchFamily="49" charset="0"/>
              </a:rPr>
              <a:t>)</a:t>
            </a:r>
          </a:p>
          <a:p>
            <a:r>
              <a:rPr lang="en-US" sz="2700" i="1" dirty="0" smtClean="0">
                <a:solidFill>
                  <a:schemeClr val="tx1">
                    <a:lumMod val="75000"/>
                    <a:lumOff val="25000"/>
                  </a:schemeClr>
                </a:solidFill>
                <a:latin typeface="Consolas" pitchFamily="49" charset="0"/>
              </a:rPr>
              <a:t>u</a:t>
            </a:r>
            <a:r>
              <a:rPr lang="en-US" sz="2700" dirty="0" smtClean="0">
                <a:solidFill>
                  <a:schemeClr val="tx1">
                    <a:lumMod val="75000"/>
                    <a:lumOff val="25000"/>
                  </a:schemeClr>
                </a:solidFill>
                <a:latin typeface="Consolas" pitchFamily="49" charset="0"/>
              </a:rPr>
              <a:t>: Not(Full(this))</a:t>
            </a:r>
          </a:p>
          <a:p>
            <a:r>
              <a:rPr lang="en-US" sz="2700" i="1" dirty="0" smtClean="0">
                <a:solidFill>
                  <a:schemeClr val="tx1">
                    <a:lumMod val="75000"/>
                    <a:lumOff val="25000"/>
                  </a:schemeClr>
                </a:solidFill>
                <a:latin typeface="Consolas" pitchFamily="49" charset="0"/>
              </a:rPr>
              <a:t>u</a:t>
            </a:r>
            <a:r>
              <a:rPr lang="en-US" sz="2700" dirty="0" smtClean="0">
                <a:solidFill>
                  <a:schemeClr val="tx1">
                    <a:lumMod val="75000"/>
                    <a:lumOff val="25000"/>
                  </a:schemeClr>
                </a:solidFill>
                <a:latin typeface="Consolas" pitchFamily="49" charset="0"/>
              </a:rPr>
              <a:t>: Relevant(Of(</a:t>
            </a:r>
            <a:r>
              <a:rPr lang="en-US" sz="2700" dirty="0" err="1" smtClean="0">
                <a:solidFill>
                  <a:schemeClr val="tx1">
                    <a:lumMod val="75000"/>
                    <a:lumOff val="25000"/>
                  </a:schemeClr>
                </a:solidFill>
                <a:latin typeface="Consolas" pitchFamily="49" charset="0"/>
              </a:rPr>
              <a:t>fuelCapacity</a:t>
            </a:r>
            <a:r>
              <a:rPr lang="en-US" sz="2700" dirty="0" smtClean="0">
                <a:solidFill>
                  <a:schemeClr val="tx1">
                    <a:lumMod val="75000"/>
                    <a:lumOff val="25000"/>
                  </a:schemeClr>
                </a:solidFill>
                <a:latin typeface="Consolas" pitchFamily="49" charset="0"/>
              </a:rPr>
              <a:t>, this)) </a:t>
            </a:r>
          </a:p>
          <a:p>
            <a:r>
              <a:rPr lang="en-US" sz="2700" i="1" dirty="0" smtClean="0">
                <a:solidFill>
                  <a:schemeClr val="tx1">
                    <a:lumMod val="75000"/>
                    <a:lumOff val="25000"/>
                  </a:schemeClr>
                </a:solidFill>
                <a:latin typeface="Consolas" pitchFamily="49" charset="0"/>
              </a:rPr>
              <a:t>u</a:t>
            </a:r>
            <a:r>
              <a:rPr lang="en-US" sz="2700" dirty="0" smtClean="0">
                <a:solidFill>
                  <a:schemeClr val="tx1">
                    <a:lumMod val="75000"/>
                    <a:lumOff val="25000"/>
                  </a:schemeClr>
                </a:solidFill>
                <a:latin typeface="Consolas" pitchFamily="49" charset="0"/>
              </a:rPr>
              <a:t>: Relevant(Of(</a:t>
            </a:r>
            <a:r>
              <a:rPr lang="en-US" sz="2700" dirty="0" err="1" smtClean="0">
                <a:solidFill>
                  <a:schemeClr val="tx1">
                    <a:lumMod val="75000"/>
                    <a:lumOff val="25000"/>
                  </a:schemeClr>
                </a:solidFill>
                <a:latin typeface="Consolas" pitchFamily="49" charset="0"/>
              </a:rPr>
              <a:t>currentFuel</a:t>
            </a:r>
            <a:r>
              <a:rPr lang="en-US" sz="2700" dirty="0" smtClean="0">
                <a:solidFill>
                  <a:schemeClr val="tx1">
                    <a:lumMod val="75000"/>
                    <a:lumOff val="25000"/>
                  </a:schemeClr>
                </a:solidFill>
                <a:latin typeface="Consolas" pitchFamily="49" charset="0"/>
              </a:rPr>
              <a:t>, this))</a:t>
            </a:r>
          </a:p>
          <a:p>
            <a:r>
              <a:rPr lang="en-US" sz="2700" dirty="0" smtClean="0">
                <a:solidFill>
                  <a:schemeClr val="accent6">
                    <a:lumMod val="75000"/>
                  </a:schemeClr>
                </a:solidFill>
                <a:latin typeface="Consolas" pitchFamily="49" charset="0"/>
              </a:rPr>
              <a:t>...</a:t>
            </a:r>
          </a:p>
          <a:p>
            <a:r>
              <a:rPr lang="en-US" sz="2700" i="1" dirty="0" smtClean="0">
                <a:solidFill>
                  <a:schemeClr val="tx1">
                    <a:lumMod val="75000"/>
                    <a:lumOff val="25000"/>
                  </a:schemeClr>
                </a:solidFill>
                <a:latin typeface="Consolas" pitchFamily="49" charset="0"/>
              </a:rPr>
              <a:t>p</a:t>
            </a:r>
            <a:r>
              <a:rPr lang="en-US" sz="2700" dirty="0" smtClean="0">
                <a:solidFill>
                  <a:schemeClr val="tx1">
                    <a:lumMod val="75000"/>
                    <a:lumOff val="25000"/>
                  </a:schemeClr>
                </a:solidFill>
                <a:latin typeface="Consolas" pitchFamily="49" charset="0"/>
              </a:rPr>
              <a:t>: UAV(name=uav2, altitude=0.0, </a:t>
            </a:r>
          </a:p>
          <a:p>
            <a:r>
              <a:rPr lang="en-US" sz="2700" dirty="0" smtClean="0">
                <a:solidFill>
                  <a:schemeClr val="tx1">
                    <a:lumMod val="75000"/>
                    <a:lumOff val="25000"/>
                  </a:schemeClr>
                </a:solidFill>
                <a:latin typeface="Consolas" pitchFamily="49" charset="0"/>
              </a:rPr>
              <a:t>	 </a:t>
            </a:r>
            <a:r>
              <a:rPr lang="en-US" sz="2700" dirty="0" err="1" smtClean="0">
                <a:solidFill>
                  <a:schemeClr val="tx1">
                    <a:lumMod val="75000"/>
                    <a:lumOff val="25000"/>
                  </a:schemeClr>
                </a:solidFill>
                <a:latin typeface="Consolas" pitchFamily="49" charset="0"/>
              </a:rPr>
              <a:t>fuelCapacity</a:t>
            </a:r>
            <a:r>
              <a:rPr lang="en-US" sz="2700" dirty="0" smtClean="0">
                <a:solidFill>
                  <a:schemeClr val="tx1">
                    <a:lumMod val="75000"/>
                    <a:lumOff val="25000"/>
                  </a:schemeClr>
                </a:solidFill>
                <a:latin typeface="Consolas" pitchFamily="49" charset="0"/>
              </a:rPr>
              <a:t>=300, </a:t>
            </a:r>
            <a:r>
              <a:rPr lang="en-US" sz="2700" dirty="0" err="1" smtClean="0">
                <a:solidFill>
                  <a:schemeClr val="tx1">
                    <a:lumMod val="75000"/>
                    <a:lumOff val="25000"/>
                  </a:schemeClr>
                </a:solidFill>
                <a:latin typeface="Consolas" pitchFamily="49" charset="0"/>
              </a:rPr>
              <a:t>currentFuel</a:t>
            </a:r>
            <a:r>
              <a:rPr lang="en-US" sz="2700" dirty="0" smtClean="0">
                <a:solidFill>
                  <a:schemeClr val="tx1">
                    <a:lumMod val="75000"/>
                    <a:lumOff val="25000"/>
                  </a:schemeClr>
                </a:solidFill>
                <a:latin typeface="Consolas" pitchFamily="49" charset="0"/>
              </a:rPr>
              <a:t>=300)</a:t>
            </a:r>
            <a:endParaRPr lang="en-US" sz="2700" dirty="0">
              <a:solidFill>
                <a:schemeClr val="tx1">
                  <a:lumMod val="75000"/>
                  <a:lumOff val="25000"/>
                </a:schemeClr>
              </a:solidFill>
              <a:latin typeface="Consolas" pitchFamily="49" charset="0"/>
            </a:endParaRPr>
          </a:p>
          <a:p>
            <a:r>
              <a:rPr lang="en-US" sz="2700" i="1" dirty="0" err="1" smtClean="0">
                <a:solidFill>
                  <a:schemeClr val="tx1">
                    <a:lumMod val="75000"/>
                    <a:lumOff val="25000"/>
                  </a:schemeClr>
                </a:solidFill>
                <a:latin typeface="Consolas" pitchFamily="49" charset="0"/>
              </a:rPr>
              <a:t>i</a:t>
            </a:r>
            <a:r>
              <a:rPr lang="en-US" sz="2700" dirty="0" smtClean="0">
                <a:solidFill>
                  <a:schemeClr val="tx1">
                    <a:lumMod val="75000"/>
                    <a:lumOff val="25000"/>
                  </a:schemeClr>
                </a:solidFill>
                <a:latin typeface="Consolas" pitchFamily="49" charset="0"/>
              </a:rPr>
              <a:t>: Answer(response=true)</a:t>
            </a:r>
          </a:p>
          <a:p>
            <a:r>
              <a:rPr lang="en-US" sz="2700" i="1" dirty="0" err="1" smtClean="0">
                <a:solidFill>
                  <a:schemeClr val="tx1">
                    <a:lumMod val="75000"/>
                    <a:lumOff val="25000"/>
                  </a:schemeClr>
                </a:solidFill>
                <a:latin typeface="Consolas" pitchFamily="49" charset="0"/>
              </a:rPr>
              <a:t>i</a:t>
            </a:r>
            <a:r>
              <a:rPr lang="en-US" sz="2700" dirty="0" smtClean="0">
                <a:solidFill>
                  <a:schemeClr val="tx1">
                    <a:lumMod val="75000"/>
                    <a:lumOff val="25000"/>
                  </a:schemeClr>
                </a:solidFill>
                <a:latin typeface="Consolas" pitchFamily="49" charset="0"/>
              </a:rPr>
              <a:t>: Grade(grade=100.0)</a:t>
            </a:r>
            <a:endParaRPr lang="en-US" sz="2700" dirty="0">
              <a:solidFill>
                <a:schemeClr val="tx1">
                  <a:lumMod val="75000"/>
                  <a:lumOff val="25000"/>
                </a:schemeClr>
              </a:solidFill>
              <a:latin typeface="Consolas" pitchFamily="49" charset="0"/>
            </a:endParaRPr>
          </a:p>
        </p:txBody>
      </p:sp>
      <p:sp>
        <p:nvSpPr>
          <p:cNvPr id="5" name="TextBox 4"/>
          <p:cNvSpPr txBox="1"/>
          <p:nvPr/>
        </p:nvSpPr>
        <p:spPr>
          <a:xfrm>
            <a:off x="5935980" y="4953000"/>
            <a:ext cx="4274820" cy="523220"/>
          </a:xfrm>
          <a:prstGeom prst="rect">
            <a:avLst/>
          </a:prstGeom>
          <a:noFill/>
        </p:spPr>
        <p:txBody>
          <a:bodyPr wrap="square" lIns="101882" tIns="50941" rIns="101882" bIns="50941" rtlCol="0">
            <a:spAutoFit/>
          </a:bodyPr>
          <a:lstStyle/>
          <a:p>
            <a:r>
              <a:rPr lang="en-US" sz="2700" dirty="0" smtClean="0">
                <a:solidFill>
                  <a:schemeClr val="bg1"/>
                </a:solidFill>
              </a:rPr>
              <a:t>Some more examples follow</a:t>
            </a:r>
            <a:endParaRPr lang="en-US" sz="270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19100" y="311256"/>
            <a:ext cx="9220200" cy="1295400"/>
          </a:xfrm>
        </p:spPr>
        <p:txBody>
          <a:bodyPr>
            <a:normAutofit fontScale="90000"/>
          </a:bodyPr>
          <a:lstStyle/>
          <a:p>
            <a:r>
              <a:rPr lang="en-US" dirty="0" smtClean="0"/>
              <a:t>Natural Instruction of the Agent</a:t>
            </a:r>
            <a:br>
              <a:rPr lang="en-US" dirty="0" smtClean="0"/>
            </a:br>
            <a:r>
              <a:rPr lang="en-US" sz="3100" dirty="0" smtClean="0">
                <a:solidFill>
                  <a:srgbClr val="FFC000"/>
                </a:solidFill>
              </a:rPr>
              <a:t>lower rung task: FullFuelTank (determine if fuel tank is full)</a:t>
            </a:r>
            <a:endParaRPr lang="en-US" dirty="0">
              <a:solidFill>
                <a:srgbClr val="FFC000"/>
              </a:solidFill>
            </a:endParaRPr>
          </a:p>
        </p:txBody>
      </p:sp>
      <p:sp>
        <p:nvSpPr>
          <p:cNvPr id="10" name="TextBox 9"/>
          <p:cNvSpPr txBox="1"/>
          <p:nvPr/>
        </p:nvSpPr>
        <p:spPr>
          <a:xfrm>
            <a:off x="0" y="1548611"/>
            <a:ext cx="8046720" cy="5504356"/>
          </a:xfrm>
          <a:prstGeom prst="rect">
            <a:avLst/>
          </a:prstGeom>
          <a:noFill/>
        </p:spPr>
        <p:txBody>
          <a:bodyPr wrap="square" lIns="101882" tIns="50941" rIns="101882" bIns="50941" rtlCol="0">
            <a:spAutoFit/>
          </a:bodyPr>
          <a:lstStyle/>
          <a:p>
            <a:r>
              <a:rPr lang="en-US" sz="2700" i="1" dirty="0" smtClean="0">
                <a:solidFill>
                  <a:schemeClr val="tx1">
                    <a:lumMod val="75000"/>
                    <a:lumOff val="25000"/>
                  </a:schemeClr>
                </a:solidFill>
                <a:latin typeface="Consolas" pitchFamily="49" charset="0"/>
              </a:rPr>
              <a:t>u</a:t>
            </a:r>
            <a:r>
              <a:rPr lang="en-US" sz="2700" dirty="0" smtClean="0">
                <a:solidFill>
                  <a:schemeClr val="tx1">
                    <a:lumMod val="75000"/>
                    <a:lumOff val="25000"/>
                  </a:schemeClr>
                </a:solidFill>
                <a:latin typeface="Consolas" pitchFamily="49" charset="0"/>
              </a:rPr>
              <a:t>: </a:t>
            </a:r>
            <a:r>
              <a:rPr lang="en-US" sz="2700" dirty="0" err="1" smtClean="0">
                <a:solidFill>
                  <a:schemeClr val="tx1">
                    <a:lumMod val="75000"/>
                    <a:lumOff val="25000"/>
                  </a:schemeClr>
                </a:solidFill>
                <a:latin typeface="Consolas" pitchFamily="49" charset="0"/>
              </a:rPr>
              <a:t>LessonTeaches</a:t>
            </a:r>
            <a:r>
              <a:rPr lang="en-US" sz="2700" dirty="0" smtClean="0">
                <a:solidFill>
                  <a:schemeClr val="tx1">
                    <a:lumMod val="75000"/>
                    <a:lumOff val="25000"/>
                  </a:schemeClr>
                </a:solidFill>
                <a:latin typeface="Consolas" pitchFamily="49" charset="0"/>
              </a:rPr>
              <a:t>(</a:t>
            </a:r>
            <a:r>
              <a:rPr lang="en-US" sz="2700" dirty="0" err="1" smtClean="0">
                <a:solidFill>
                  <a:schemeClr val="tx1">
                    <a:lumMod val="75000"/>
                    <a:lumOff val="25000"/>
                  </a:schemeClr>
                </a:solidFill>
                <a:latin typeface="Consolas" pitchFamily="49" charset="0"/>
              </a:rPr>
              <a:t>WhenTrue</a:t>
            </a:r>
            <a:r>
              <a:rPr lang="en-US" sz="2700" dirty="0" smtClean="0">
                <a:solidFill>
                  <a:schemeClr val="tx1">
                    <a:lumMod val="75000"/>
                    <a:lumOff val="25000"/>
                  </a:schemeClr>
                </a:solidFill>
                <a:latin typeface="Consolas" pitchFamily="49" charset="0"/>
              </a:rPr>
              <a:t>(</a:t>
            </a:r>
            <a:r>
              <a:rPr lang="en-US" sz="2700" b="1" dirty="0" smtClean="0">
                <a:solidFill>
                  <a:schemeClr val="tx1">
                    <a:lumMod val="75000"/>
                    <a:lumOff val="25000"/>
                  </a:schemeClr>
                </a:solidFill>
                <a:latin typeface="Consolas" pitchFamily="49" charset="0"/>
              </a:rPr>
              <a:t>Full</a:t>
            </a:r>
            <a:r>
              <a:rPr lang="en-US" sz="2700" dirty="0" smtClean="0">
                <a:solidFill>
                  <a:schemeClr val="tx1">
                    <a:lumMod val="75000"/>
                    <a:lumOff val="25000"/>
                  </a:schemeClr>
                </a:solidFill>
                <a:latin typeface="Consolas" pitchFamily="49" charset="0"/>
              </a:rPr>
              <a:t>))</a:t>
            </a:r>
            <a:endParaRPr lang="en-US" sz="2700" dirty="0">
              <a:solidFill>
                <a:schemeClr val="tx1">
                  <a:lumMod val="75000"/>
                  <a:lumOff val="25000"/>
                </a:schemeClr>
              </a:solidFill>
              <a:latin typeface="Consolas" pitchFamily="49" charset="0"/>
            </a:endParaRPr>
          </a:p>
          <a:p>
            <a:r>
              <a:rPr lang="en-US" sz="2700" i="1" dirty="0" smtClean="0">
                <a:solidFill>
                  <a:schemeClr val="tx1">
                    <a:lumMod val="75000"/>
                    <a:lumOff val="25000"/>
                  </a:schemeClr>
                </a:solidFill>
                <a:latin typeface="Consolas" pitchFamily="49" charset="0"/>
              </a:rPr>
              <a:t>u</a:t>
            </a:r>
            <a:r>
              <a:rPr lang="en-US" sz="2700" dirty="0" smtClean="0">
                <a:solidFill>
                  <a:schemeClr val="tx1">
                    <a:lumMod val="75000"/>
                    <a:lumOff val="25000"/>
                  </a:schemeClr>
                </a:solidFill>
                <a:latin typeface="Consolas" pitchFamily="49" charset="0"/>
              </a:rPr>
              <a:t>: Method(</a:t>
            </a:r>
            <a:r>
              <a:rPr lang="en-US" sz="2700" dirty="0" err="1" smtClean="0">
                <a:solidFill>
                  <a:schemeClr val="tx1">
                    <a:lumMod val="75000"/>
                    <a:lumOff val="25000"/>
                  </a:schemeClr>
                </a:solidFill>
                <a:latin typeface="Consolas" pitchFamily="49" charset="0"/>
              </a:rPr>
              <a:t>byExample</a:t>
            </a:r>
            <a:r>
              <a:rPr lang="en-US" sz="2700" dirty="0" smtClean="0">
                <a:solidFill>
                  <a:schemeClr val="tx1">
                    <a:lumMod val="75000"/>
                    <a:lumOff val="25000"/>
                  </a:schemeClr>
                </a:solidFill>
                <a:latin typeface="Consolas" pitchFamily="49" charset="0"/>
              </a:rPr>
              <a:t>)</a:t>
            </a:r>
          </a:p>
          <a:p>
            <a:r>
              <a:rPr lang="en-US" sz="2700" i="1" dirty="0" smtClean="0">
                <a:solidFill>
                  <a:schemeClr val="tx1">
                    <a:lumMod val="75000"/>
                    <a:lumOff val="25000"/>
                  </a:schemeClr>
                </a:solidFill>
                <a:latin typeface="Consolas" pitchFamily="49" charset="0"/>
              </a:rPr>
              <a:t>p</a:t>
            </a:r>
            <a:r>
              <a:rPr lang="en-US" sz="2700" dirty="0" smtClean="0">
                <a:solidFill>
                  <a:schemeClr val="tx1">
                    <a:lumMod val="75000"/>
                    <a:lumOff val="25000"/>
                  </a:schemeClr>
                </a:solidFill>
                <a:latin typeface="Consolas" pitchFamily="49" charset="0"/>
              </a:rPr>
              <a:t>: UAV(name=uav1, altitude=4.0</a:t>
            </a:r>
            <a:r>
              <a:rPr lang="en-US" sz="2700" dirty="0">
                <a:solidFill>
                  <a:schemeClr val="tx1">
                    <a:lumMod val="75000"/>
                    <a:lumOff val="25000"/>
                  </a:schemeClr>
                </a:solidFill>
                <a:latin typeface="Consolas" pitchFamily="49" charset="0"/>
              </a:rPr>
              <a:t>, </a:t>
            </a:r>
            <a:endParaRPr lang="en-US" sz="2700" dirty="0" smtClean="0">
              <a:solidFill>
                <a:schemeClr val="tx1">
                  <a:lumMod val="75000"/>
                  <a:lumOff val="25000"/>
                </a:schemeClr>
              </a:solidFill>
              <a:latin typeface="Consolas" pitchFamily="49" charset="0"/>
            </a:endParaRPr>
          </a:p>
          <a:p>
            <a:r>
              <a:rPr lang="en-US" sz="2700" dirty="0" smtClean="0">
                <a:solidFill>
                  <a:schemeClr val="tx1">
                    <a:lumMod val="75000"/>
                    <a:lumOff val="25000"/>
                  </a:schemeClr>
                </a:solidFill>
                <a:latin typeface="Consolas" pitchFamily="49" charset="0"/>
              </a:rPr>
              <a:t>	 </a:t>
            </a:r>
            <a:r>
              <a:rPr lang="en-US" sz="2700" dirty="0" err="1" smtClean="0">
                <a:solidFill>
                  <a:schemeClr val="tx1">
                    <a:lumMod val="75000"/>
                    <a:lumOff val="25000"/>
                  </a:schemeClr>
                </a:solidFill>
                <a:latin typeface="Consolas" pitchFamily="49" charset="0"/>
              </a:rPr>
              <a:t>fuelCapacity</a:t>
            </a:r>
            <a:r>
              <a:rPr lang="en-US" sz="2700" dirty="0" smtClean="0">
                <a:solidFill>
                  <a:schemeClr val="tx1">
                    <a:lumMod val="75000"/>
                    <a:lumOff val="25000"/>
                  </a:schemeClr>
                </a:solidFill>
                <a:latin typeface="Consolas" pitchFamily="49" charset="0"/>
              </a:rPr>
              <a:t>=500, </a:t>
            </a:r>
            <a:r>
              <a:rPr lang="en-US" sz="2700" dirty="0" err="1" smtClean="0">
                <a:solidFill>
                  <a:schemeClr val="tx1">
                    <a:lumMod val="75000"/>
                    <a:lumOff val="25000"/>
                  </a:schemeClr>
                </a:solidFill>
                <a:latin typeface="Consolas" pitchFamily="49" charset="0"/>
              </a:rPr>
              <a:t>currentFuel</a:t>
            </a:r>
            <a:r>
              <a:rPr lang="en-US" sz="2700" dirty="0" smtClean="0">
                <a:solidFill>
                  <a:schemeClr val="tx1">
                    <a:lumMod val="75000"/>
                    <a:lumOff val="25000"/>
                  </a:schemeClr>
                </a:solidFill>
                <a:latin typeface="Consolas" pitchFamily="49" charset="0"/>
              </a:rPr>
              <a:t>=400)</a:t>
            </a:r>
          </a:p>
          <a:p>
            <a:r>
              <a:rPr lang="en-US" sz="2700" i="1" dirty="0" smtClean="0">
                <a:solidFill>
                  <a:schemeClr val="tx1">
                    <a:lumMod val="75000"/>
                    <a:lumOff val="25000"/>
                  </a:schemeClr>
                </a:solidFill>
                <a:latin typeface="Consolas" pitchFamily="49" charset="0"/>
              </a:rPr>
              <a:t>u: </a:t>
            </a:r>
            <a:r>
              <a:rPr lang="en-US" sz="2700" dirty="0" err="1" smtClean="0">
                <a:solidFill>
                  <a:schemeClr val="tx1">
                    <a:lumMod val="75000"/>
                    <a:lumOff val="25000"/>
                  </a:schemeClr>
                </a:solidFill>
                <a:latin typeface="Consolas" pitchFamily="49" charset="0"/>
              </a:rPr>
              <a:t>GestureAt</a:t>
            </a:r>
            <a:r>
              <a:rPr lang="en-US" sz="2700" dirty="0" smtClean="0">
                <a:solidFill>
                  <a:schemeClr val="tx1">
                    <a:lumMod val="75000"/>
                    <a:lumOff val="25000"/>
                  </a:schemeClr>
                </a:solidFill>
                <a:latin typeface="Consolas" pitchFamily="49" charset="0"/>
              </a:rPr>
              <a:t>(uav1</a:t>
            </a:r>
            <a:r>
              <a:rPr lang="en-US" sz="2700" dirty="0" smtClean="0">
                <a:solidFill>
                  <a:schemeClr val="tx1">
                    <a:lumMod val="75000"/>
                    <a:lumOff val="25000"/>
                  </a:schemeClr>
                </a:solidFill>
                <a:latin typeface="Consolas" pitchFamily="49" charset="0"/>
              </a:rPr>
              <a:t>)</a:t>
            </a:r>
          </a:p>
          <a:p>
            <a:r>
              <a:rPr lang="en-US" sz="2700" i="1" dirty="0" smtClean="0">
                <a:solidFill>
                  <a:schemeClr val="tx1">
                    <a:lumMod val="75000"/>
                    <a:lumOff val="25000"/>
                  </a:schemeClr>
                </a:solidFill>
                <a:latin typeface="Consolas" pitchFamily="49" charset="0"/>
              </a:rPr>
              <a:t>u</a:t>
            </a:r>
            <a:r>
              <a:rPr lang="en-US" sz="2700" dirty="0" smtClean="0">
                <a:solidFill>
                  <a:schemeClr val="tx1">
                    <a:lumMod val="75000"/>
                    <a:lumOff val="25000"/>
                  </a:schemeClr>
                </a:solidFill>
                <a:latin typeface="Consolas" pitchFamily="49" charset="0"/>
              </a:rPr>
              <a:t>: Not(Full(this))</a:t>
            </a:r>
          </a:p>
          <a:p>
            <a:r>
              <a:rPr lang="en-US" sz="2700" i="1" dirty="0" smtClean="0">
                <a:solidFill>
                  <a:schemeClr val="tx1">
                    <a:lumMod val="75000"/>
                    <a:lumOff val="25000"/>
                  </a:schemeClr>
                </a:solidFill>
                <a:latin typeface="Consolas" pitchFamily="49" charset="0"/>
              </a:rPr>
              <a:t>u</a:t>
            </a:r>
            <a:r>
              <a:rPr lang="en-US" sz="2700" dirty="0" smtClean="0">
                <a:solidFill>
                  <a:schemeClr val="tx1">
                    <a:lumMod val="75000"/>
                    <a:lumOff val="25000"/>
                  </a:schemeClr>
                </a:solidFill>
                <a:latin typeface="Consolas" pitchFamily="49" charset="0"/>
              </a:rPr>
              <a:t>: Relevant(Of(</a:t>
            </a:r>
            <a:r>
              <a:rPr lang="en-US" sz="2700" dirty="0" err="1" smtClean="0">
                <a:solidFill>
                  <a:schemeClr val="tx1">
                    <a:lumMod val="75000"/>
                    <a:lumOff val="25000"/>
                  </a:schemeClr>
                </a:solidFill>
                <a:latin typeface="Consolas" pitchFamily="49" charset="0"/>
              </a:rPr>
              <a:t>fuelCapacity</a:t>
            </a:r>
            <a:r>
              <a:rPr lang="en-US" sz="2700" dirty="0" smtClean="0">
                <a:solidFill>
                  <a:schemeClr val="tx1">
                    <a:lumMod val="75000"/>
                    <a:lumOff val="25000"/>
                  </a:schemeClr>
                </a:solidFill>
                <a:latin typeface="Consolas" pitchFamily="49" charset="0"/>
              </a:rPr>
              <a:t>, this)) </a:t>
            </a:r>
          </a:p>
          <a:p>
            <a:r>
              <a:rPr lang="en-US" sz="2700" i="1" dirty="0" smtClean="0">
                <a:solidFill>
                  <a:schemeClr val="tx1">
                    <a:lumMod val="75000"/>
                    <a:lumOff val="25000"/>
                  </a:schemeClr>
                </a:solidFill>
                <a:latin typeface="Consolas" pitchFamily="49" charset="0"/>
              </a:rPr>
              <a:t>u</a:t>
            </a:r>
            <a:r>
              <a:rPr lang="en-US" sz="2700" dirty="0" smtClean="0">
                <a:solidFill>
                  <a:schemeClr val="tx1">
                    <a:lumMod val="75000"/>
                    <a:lumOff val="25000"/>
                  </a:schemeClr>
                </a:solidFill>
                <a:latin typeface="Consolas" pitchFamily="49" charset="0"/>
              </a:rPr>
              <a:t>: Relevant(Of(</a:t>
            </a:r>
            <a:r>
              <a:rPr lang="en-US" sz="2700" dirty="0" err="1" smtClean="0">
                <a:solidFill>
                  <a:schemeClr val="tx1">
                    <a:lumMod val="75000"/>
                    <a:lumOff val="25000"/>
                  </a:schemeClr>
                </a:solidFill>
                <a:latin typeface="Consolas" pitchFamily="49" charset="0"/>
              </a:rPr>
              <a:t>currentFuel</a:t>
            </a:r>
            <a:r>
              <a:rPr lang="en-US" sz="2700" dirty="0" smtClean="0">
                <a:solidFill>
                  <a:schemeClr val="tx1">
                    <a:lumMod val="75000"/>
                    <a:lumOff val="25000"/>
                  </a:schemeClr>
                </a:solidFill>
                <a:latin typeface="Consolas" pitchFamily="49" charset="0"/>
              </a:rPr>
              <a:t>, this))</a:t>
            </a:r>
          </a:p>
          <a:p>
            <a:r>
              <a:rPr lang="en-US" sz="2700" dirty="0" smtClean="0">
                <a:solidFill>
                  <a:schemeClr val="tx1">
                    <a:lumMod val="75000"/>
                    <a:lumOff val="25000"/>
                  </a:schemeClr>
                </a:solidFill>
                <a:latin typeface="Consolas" pitchFamily="49" charset="0"/>
              </a:rPr>
              <a:t>...</a:t>
            </a:r>
          </a:p>
          <a:p>
            <a:r>
              <a:rPr lang="en-US" sz="2700" i="1" dirty="0" smtClean="0">
                <a:solidFill>
                  <a:schemeClr val="accent4">
                    <a:lumMod val="60000"/>
                    <a:lumOff val="40000"/>
                  </a:schemeClr>
                </a:solidFill>
                <a:latin typeface="Consolas" pitchFamily="49" charset="0"/>
              </a:rPr>
              <a:t>p</a:t>
            </a:r>
            <a:r>
              <a:rPr lang="en-US" sz="2700" dirty="0" smtClean="0">
                <a:solidFill>
                  <a:schemeClr val="accent4">
                    <a:lumMod val="60000"/>
                    <a:lumOff val="40000"/>
                  </a:schemeClr>
                </a:solidFill>
                <a:latin typeface="Consolas" pitchFamily="49" charset="0"/>
              </a:rPr>
              <a:t>: UAV(name=uav2, altitude=0.0, </a:t>
            </a:r>
          </a:p>
          <a:p>
            <a:r>
              <a:rPr lang="en-US" sz="2700" dirty="0" smtClean="0">
                <a:solidFill>
                  <a:schemeClr val="accent4">
                    <a:lumMod val="60000"/>
                    <a:lumOff val="40000"/>
                  </a:schemeClr>
                </a:solidFill>
                <a:latin typeface="Consolas" pitchFamily="49" charset="0"/>
              </a:rPr>
              <a:t>	 </a:t>
            </a:r>
            <a:r>
              <a:rPr lang="en-US" sz="2700" dirty="0" err="1" smtClean="0">
                <a:solidFill>
                  <a:schemeClr val="accent4">
                    <a:lumMod val="60000"/>
                    <a:lumOff val="40000"/>
                  </a:schemeClr>
                </a:solidFill>
                <a:latin typeface="Consolas" pitchFamily="49" charset="0"/>
              </a:rPr>
              <a:t>fuelCapacity</a:t>
            </a:r>
            <a:r>
              <a:rPr lang="en-US" sz="2700" dirty="0" smtClean="0">
                <a:solidFill>
                  <a:schemeClr val="accent4">
                    <a:lumMod val="60000"/>
                    <a:lumOff val="40000"/>
                  </a:schemeClr>
                </a:solidFill>
                <a:latin typeface="Consolas" pitchFamily="49" charset="0"/>
              </a:rPr>
              <a:t>=300, </a:t>
            </a:r>
            <a:r>
              <a:rPr lang="en-US" sz="2700" dirty="0" err="1" smtClean="0">
                <a:solidFill>
                  <a:schemeClr val="accent4">
                    <a:lumMod val="60000"/>
                    <a:lumOff val="40000"/>
                  </a:schemeClr>
                </a:solidFill>
                <a:latin typeface="Consolas" pitchFamily="49" charset="0"/>
              </a:rPr>
              <a:t>currentFuel</a:t>
            </a:r>
            <a:r>
              <a:rPr lang="en-US" sz="2700" dirty="0" smtClean="0">
                <a:solidFill>
                  <a:schemeClr val="accent4">
                    <a:lumMod val="60000"/>
                    <a:lumOff val="40000"/>
                  </a:schemeClr>
                </a:solidFill>
                <a:latin typeface="Consolas" pitchFamily="49" charset="0"/>
              </a:rPr>
              <a:t>=300)</a:t>
            </a:r>
            <a:endParaRPr lang="en-US" sz="2700" dirty="0">
              <a:solidFill>
                <a:schemeClr val="accent4">
                  <a:lumMod val="60000"/>
                  <a:lumOff val="40000"/>
                </a:schemeClr>
              </a:solidFill>
              <a:latin typeface="Consolas" pitchFamily="49" charset="0"/>
            </a:endParaRPr>
          </a:p>
          <a:p>
            <a:r>
              <a:rPr lang="en-US" sz="2700" i="1" dirty="0" err="1" smtClean="0">
                <a:solidFill>
                  <a:srgbClr val="0070C0"/>
                </a:solidFill>
                <a:latin typeface="Consolas" pitchFamily="49" charset="0"/>
              </a:rPr>
              <a:t>i</a:t>
            </a:r>
            <a:r>
              <a:rPr lang="en-US" sz="2700" dirty="0" smtClean="0">
                <a:solidFill>
                  <a:srgbClr val="0070C0"/>
                </a:solidFill>
                <a:latin typeface="Consolas" pitchFamily="49" charset="0"/>
              </a:rPr>
              <a:t>: Answer(response=true)</a:t>
            </a:r>
          </a:p>
          <a:p>
            <a:r>
              <a:rPr lang="en-US" sz="2700" i="1" dirty="0" err="1" smtClean="0">
                <a:solidFill>
                  <a:schemeClr val="accent6">
                    <a:lumMod val="75000"/>
                  </a:schemeClr>
                </a:solidFill>
                <a:latin typeface="Consolas" pitchFamily="49" charset="0"/>
              </a:rPr>
              <a:t>i</a:t>
            </a:r>
            <a:r>
              <a:rPr lang="en-US" sz="2700" dirty="0" smtClean="0">
                <a:solidFill>
                  <a:schemeClr val="accent6">
                    <a:lumMod val="75000"/>
                  </a:schemeClr>
                </a:solidFill>
                <a:latin typeface="Consolas" pitchFamily="49" charset="0"/>
              </a:rPr>
              <a:t>: Grade(grade=100.0)</a:t>
            </a:r>
            <a:endParaRPr lang="en-US" sz="2700" dirty="0">
              <a:solidFill>
                <a:schemeClr val="accent6">
                  <a:lumMod val="75000"/>
                </a:schemeClr>
              </a:solidFill>
              <a:latin typeface="Consolas" pitchFamily="49" charset="0"/>
            </a:endParaRPr>
          </a:p>
        </p:txBody>
      </p:sp>
      <p:sp>
        <p:nvSpPr>
          <p:cNvPr id="5" name="TextBox 4"/>
          <p:cNvSpPr txBox="1"/>
          <p:nvPr/>
        </p:nvSpPr>
        <p:spPr>
          <a:xfrm>
            <a:off x="7124700" y="4876800"/>
            <a:ext cx="2933700" cy="1778948"/>
          </a:xfrm>
          <a:prstGeom prst="rect">
            <a:avLst/>
          </a:prstGeom>
          <a:noFill/>
        </p:spPr>
        <p:txBody>
          <a:bodyPr wrap="square" lIns="101882" tIns="50941" rIns="101882" bIns="50941" rtlCol="0">
            <a:spAutoFit/>
          </a:bodyPr>
          <a:lstStyle/>
          <a:p>
            <a:pPr algn="r"/>
            <a:r>
              <a:rPr lang="en-US" sz="2700" dirty="0" smtClean="0">
                <a:solidFill>
                  <a:schemeClr val="bg1"/>
                </a:solidFill>
              </a:rPr>
              <a:t>Teacher tests the student and gives a grade</a:t>
            </a:r>
          </a:p>
          <a:p>
            <a:pPr algn="r"/>
            <a:endParaRPr lang="en-US" sz="2700"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86360"/>
            <a:ext cx="9052560" cy="1295400"/>
          </a:xfrm>
        </p:spPr>
        <p:txBody>
          <a:bodyPr/>
          <a:lstStyle/>
          <a:p>
            <a:r>
              <a:rPr lang="en-US" dirty="0" smtClean="0"/>
              <a:t>Representation for ILP</a:t>
            </a:r>
            <a:endParaRPr lang="en-US" dirty="0"/>
          </a:p>
        </p:txBody>
      </p:sp>
      <p:sp>
        <p:nvSpPr>
          <p:cNvPr id="3" name="Content Placeholder 2"/>
          <p:cNvSpPr>
            <a:spLocks noGrp="1"/>
          </p:cNvSpPr>
          <p:nvPr>
            <p:ph idx="1"/>
          </p:nvPr>
        </p:nvSpPr>
        <p:spPr>
          <a:xfrm>
            <a:off x="335280" y="1468120"/>
            <a:ext cx="9555480" cy="6075680"/>
          </a:xfrm>
        </p:spPr>
        <p:txBody>
          <a:bodyPr>
            <a:normAutofit fontScale="77500" lnSpcReduction="20000"/>
          </a:bodyPr>
          <a:lstStyle/>
          <a:p>
            <a:r>
              <a:rPr lang="en-US" dirty="0" smtClean="0"/>
              <a:t>An ILP system learns a </a:t>
            </a:r>
            <a:r>
              <a:rPr lang="en-US" b="1" dirty="0" smtClean="0">
                <a:solidFill>
                  <a:srgbClr val="FFC000"/>
                </a:solidFill>
              </a:rPr>
              <a:t>logic program </a:t>
            </a:r>
            <a:r>
              <a:rPr lang="en-US" dirty="0" smtClean="0"/>
              <a:t>given</a:t>
            </a:r>
          </a:p>
          <a:p>
            <a:pPr lvl="1"/>
            <a:r>
              <a:rPr lang="en-US" dirty="0" smtClean="0">
                <a:solidFill>
                  <a:srgbClr val="FFC000"/>
                </a:solidFill>
              </a:rPr>
              <a:t>background knowledge </a:t>
            </a:r>
            <a:r>
              <a:rPr lang="en-US" dirty="0" smtClean="0"/>
              <a:t>as a set of first-order logic (FOL) formulae</a:t>
            </a:r>
          </a:p>
          <a:p>
            <a:pPr lvl="1"/>
            <a:r>
              <a:rPr lang="en-US" dirty="0" smtClean="0">
                <a:solidFill>
                  <a:srgbClr val="FFC000"/>
                </a:solidFill>
              </a:rPr>
              <a:t>examples</a:t>
            </a:r>
            <a:r>
              <a:rPr lang="en-US" dirty="0" smtClean="0"/>
              <a:t> expressed as facts represented in logic</a:t>
            </a:r>
          </a:p>
          <a:p>
            <a:r>
              <a:rPr lang="en-US" b="1" dirty="0" smtClean="0">
                <a:solidFill>
                  <a:schemeClr val="tx1">
                    <a:lumMod val="85000"/>
                    <a:lumOff val="15000"/>
                  </a:schemeClr>
                </a:solidFill>
              </a:rPr>
              <a:t>terms</a:t>
            </a:r>
            <a:r>
              <a:rPr lang="en-US" dirty="0" smtClean="0">
                <a:solidFill>
                  <a:schemeClr val="tx1">
                    <a:lumMod val="85000"/>
                    <a:lumOff val="15000"/>
                  </a:schemeClr>
                </a:solidFill>
              </a:rPr>
              <a:t> are objects in the world</a:t>
            </a:r>
          </a:p>
          <a:p>
            <a:pPr lvl="1"/>
            <a:r>
              <a:rPr lang="en-US" dirty="0" smtClean="0">
                <a:solidFill>
                  <a:schemeClr val="tx1">
                    <a:lumMod val="85000"/>
                    <a:lumOff val="15000"/>
                  </a:schemeClr>
                </a:solidFill>
              </a:rPr>
              <a:t>constants: </a:t>
            </a:r>
            <a:r>
              <a:rPr lang="en-US" b="1" dirty="0" smtClean="0">
                <a:solidFill>
                  <a:schemeClr val="tx1">
                    <a:lumMod val="85000"/>
                    <a:lumOff val="15000"/>
                  </a:schemeClr>
                </a:solidFill>
                <a:latin typeface="Letter Gothic" pitchFamily="49" charset="0"/>
              </a:rPr>
              <a:t>uav1, uav2</a:t>
            </a:r>
          </a:p>
          <a:p>
            <a:pPr lvl="1"/>
            <a:r>
              <a:rPr lang="en-US" dirty="0" smtClean="0">
                <a:solidFill>
                  <a:schemeClr val="tx1">
                    <a:lumMod val="85000"/>
                    <a:lumOff val="15000"/>
                  </a:schemeClr>
                </a:solidFill>
              </a:rPr>
              <a:t>variables: </a:t>
            </a:r>
            <a:r>
              <a:rPr lang="en-US" b="1" dirty="0" smtClean="0">
                <a:solidFill>
                  <a:schemeClr val="tx1">
                    <a:lumMod val="85000"/>
                    <a:lumOff val="15000"/>
                  </a:schemeClr>
                </a:solidFill>
                <a:latin typeface="Letter Gothic" pitchFamily="49" charset="0"/>
              </a:rPr>
              <a:t>?</a:t>
            </a:r>
            <a:r>
              <a:rPr lang="en-US" b="1" dirty="0" err="1" smtClean="0">
                <a:solidFill>
                  <a:schemeClr val="tx1">
                    <a:lumMod val="85000"/>
                    <a:lumOff val="15000"/>
                  </a:schemeClr>
                </a:solidFill>
                <a:latin typeface="Letter Gothic" pitchFamily="49" charset="0"/>
              </a:rPr>
              <a:t>uav</a:t>
            </a:r>
            <a:endParaRPr lang="en-US" b="1" dirty="0" smtClean="0">
              <a:solidFill>
                <a:schemeClr val="tx1">
                  <a:lumMod val="85000"/>
                  <a:lumOff val="15000"/>
                </a:schemeClr>
              </a:solidFill>
              <a:latin typeface="Letter Gothic" pitchFamily="49" charset="0"/>
            </a:endParaRPr>
          </a:p>
          <a:p>
            <a:pPr lvl="1"/>
            <a:r>
              <a:rPr lang="en-US" dirty="0" smtClean="0">
                <a:solidFill>
                  <a:schemeClr val="tx1">
                    <a:lumMod val="85000"/>
                    <a:lumOff val="15000"/>
                  </a:schemeClr>
                </a:solidFill>
              </a:rPr>
              <a:t>functions: </a:t>
            </a:r>
            <a:r>
              <a:rPr lang="en-US" b="1" dirty="0" err="1" smtClean="0">
                <a:solidFill>
                  <a:schemeClr val="tx1">
                    <a:lumMod val="85000"/>
                    <a:lumOff val="15000"/>
                  </a:schemeClr>
                </a:solidFill>
                <a:latin typeface="Letter Gothic" pitchFamily="49" charset="0"/>
              </a:rPr>
              <a:t>CurrentFuel</a:t>
            </a:r>
            <a:r>
              <a:rPr lang="en-US" b="1" dirty="0" smtClean="0">
                <a:solidFill>
                  <a:schemeClr val="tx1">
                    <a:lumMod val="85000"/>
                    <a:lumOff val="15000"/>
                  </a:schemeClr>
                </a:solidFill>
                <a:latin typeface="Letter Gothic" pitchFamily="49" charset="0"/>
              </a:rPr>
              <a:t>(?</a:t>
            </a:r>
            <a:r>
              <a:rPr lang="en-US" b="1" dirty="0" err="1" smtClean="0">
                <a:solidFill>
                  <a:schemeClr val="tx1">
                    <a:lumMod val="85000"/>
                    <a:lumOff val="15000"/>
                  </a:schemeClr>
                </a:solidFill>
                <a:latin typeface="Letter Gothic" pitchFamily="49" charset="0"/>
              </a:rPr>
              <a:t>uav</a:t>
            </a:r>
            <a:r>
              <a:rPr lang="en-US" b="1" dirty="0" smtClean="0">
                <a:solidFill>
                  <a:schemeClr val="tx1">
                    <a:lumMod val="85000"/>
                    <a:lumOff val="15000"/>
                  </a:schemeClr>
                </a:solidFill>
                <a:latin typeface="Letter Gothic" pitchFamily="49" charset="0"/>
              </a:rPr>
              <a:t>, ?</a:t>
            </a:r>
            <a:r>
              <a:rPr lang="en-US" b="1" dirty="0" err="1" smtClean="0">
                <a:solidFill>
                  <a:schemeClr val="tx1">
                    <a:lumMod val="85000"/>
                    <a:lumOff val="15000"/>
                  </a:schemeClr>
                </a:solidFill>
                <a:latin typeface="Letter Gothic" pitchFamily="49" charset="0"/>
              </a:rPr>
              <a:t>currentFuel</a:t>
            </a:r>
            <a:r>
              <a:rPr lang="en-US" b="1" dirty="0" smtClean="0">
                <a:solidFill>
                  <a:schemeClr val="tx1">
                    <a:lumMod val="85000"/>
                    <a:lumOff val="15000"/>
                  </a:schemeClr>
                </a:solidFill>
                <a:latin typeface="Letter Gothic" pitchFamily="49" charset="0"/>
              </a:rPr>
              <a:t>)</a:t>
            </a:r>
          </a:p>
          <a:p>
            <a:r>
              <a:rPr lang="en-US" b="1" dirty="0" smtClean="0">
                <a:solidFill>
                  <a:schemeClr val="tx1">
                    <a:lumMod val="85000"/>
                    <a:lumOff val="15000"/>
                  </a:schemeClr>
                </a:solidFill>
              </a:rPr>
              <a:t>literals</a:t>
            </a:r>
            <a:r>
              <a:rPr lang="en-US" dirty="0" smtClean="0">
                <a:solidFill>
                  <a:schemeClr val="tx1">
                    <a:lumMod val="85000"/>
                    <a:lumOff val="15000"/>
                  </a:schemeClr>
                </a:solidFill>
              </a:rPr>
              <a:t> are truth-valued and represent relations among objects</a:t>
            </a:r>
          </a:p>
          <a:p>
            <a:pPr lvl="1"/>
            <a:r>
              <a:rPr lang="en-US" b="1" dirty="0" err="1" smtClean="0">
                <a:solidFill>
                  <a:schemeClr val="tx1">
                    <a:lumMod val="85000"/>
                    <a:lumOff val="15000"/>
                  </a:schemeClr>
                </a:solidFill>
                <a:latin typeface="Letter Gothic" pitchFamily="49" charset="0"/>
              </a:rPr>
              <a:t>sameAs</a:t>
            </a:r>
            <a:r>
              <a:rPr lang="en-US" b="1" dirty="0" smtClean="0">
                <a:solidFill>
                  <a:schemeClr val="tx1">
                    <a:lumMod val="85000"/>
                    <a:lumOff val="15000"/>
                  </a:schemeClr>
                </a:solidFill>
                <a:latin typeface="Letter Gothic" pitchFamily="49" charset="0"/>
              </a:rPr>
              <a:t>(?</a:t>
            </a:r>
            <a:r>
              <a:rPr lang="en-US" b="1" dirty="0" err="1" smtClean="0">
                <a:solidFill>
                  <a:schemeClr val="tx1">
                    <a:lumMod val="85000"/>
                    <a:lumOff val="15000"/>
                  </a:schemeClr>
                </a:solidFill>
                <a:latin typeface="Letter Gothic" pitchFamily="49" charset="0"/>
              </a:rPr>
              <a:t>fuelCapacity</a:t>
            </a:r>
            <a:r>
              <a:rPr lang="en-US" b="1" dirty="0" smtClean="0">
                <a:solidFill>
                  <a:schemeClr val="tx1">
                    <a:lumMod val="85000"/>
                    <a:lumOff val="15000"/>
                  </a:schemeClr>
                </a:solidFill>
                <a:latin typeface="Letter Gothic" pitchFamily="49" charset="0"/>
              </a:rPr>
              <a:t>, ?</a:t>
            </a:r>
            <a:r>
              <a:rPr lang="en-US" b="1" dirty="0" err="1" smtClean="0">
                <a:solidFill>
                  <a:schemeClr val="tx1">
                    <a:lumMod val="85000"/>
                    <a:lumOff val="15000"/>
                  </a:schemeClr>
                </a:solidFill>
                <a:latin typeface="Letter Gothic" pitchFamily="49" charset="0"/>
              </a:rPr>
              <a:t>currentFuel</a:t>
            </a:r>
            <a:r>
              <a:rPr lang="en-US" b="1" dirty="0" smtClean="0">
                <a:solidFill>
                  <a:schemeClr val="tx1">
                    <a:lumMod val="85000"/>
                    <a:lumOff val="15000"/>
                  </a:schemeClr>
                </a:solidFill>
                <a:latin typeface="Letter Gothic" pitchFamily="49" charset="0"/>
              </a:rPr>
              <a:t>)</a:t>
            </a:r>
          </a:p>
          <a:p>
            <a:r>
              <a:rPr lang="en-US" dirty="0" smtClean="0">
                <a:solidFill>
                  <a:schemeClr val="tx1">
                    <a:lumMod val="85000"/>
                    <a:lumOff val="15000"/>
                  </a:schemeClr>
                </a:solidFill>
              </a:rPr>
              <a:t>literals </a:t>
            </a:r>
            <a:r>
              <a:rPr lang="en-US" dirty="0">
                <a:solidFill>
                  <a:schemeClr val="tx1">
                    <a:lumMod val="85000"/>
                    <a:lumOff val="15000"/>
                  </a:schemeClr>
                </a:solidFill>
              </a:rPr>
              <a:t>can be combined into </a:t>
            </a:r>
            <a:r>
              <a:rPr lang="en-US" dirty="0" smtClean="0">
                <a:solidFill>
                  <a:schemeClr val="tx1">
                    <a:lumMod val="85000"/>
                    <a:lumOff val="15000"/>
                  </a:schemeClr>
                </a:solidFill>
              </a:rPr>
              <a:t>compound sentences </a:t>
            </a:r>
            <a:r>
              <a:rPr lang="en-US" dirty="0">
                <a:solidFill>
                  <a:schemeClr val="tx1">
                    <a:lumMod val="85000"/>
                    <a:lumOff val="15000"/>
                  </a:schemeClr>
                </a:solidFill>
              </a:rPr>
              <a:t>using </a:t>
            </a:r>
            <a:r>
              <a:rPr lang="en-US" dirty="0" smtClean="0">
                <a:solidFill>
                  <a:schemeClr val="tx1">
                    <a:lumMod val="85000"/>
                    <a:lumOff val="15000"/>
                  </a:schemeClr>
                </a:solidFill>
              </a:rPr>
              <a:t>logical connectives </a:t>
            </a:r>
            <a:r>
              <a:rPr lang="en-US" i="1" dirty="0" smtClean="0">
                <a:solidFill>
                  <a:schemeClr val="tx1">
                    <a:lumMod val="85000"/>
                    <a:lumOff val="15000"/>
                  </a:schemeClr>
                </a:solidFill>
              </a:rPr>
              <a:t>AND</a:t>
            </a:r>
            <a:r>
              <a:rPr lang="en-US" i="1" dirty="0">
                <a:solidFill>
                  <a:schemeClr val="tx1">
                    <a:lumMod val="85000"/>
                    <a:lumOff val="15000"/>
                  </a:schemeClr>
                </a:solidFill>
              </a:rPr>
              <a:t>, OR and NOT. </a:t>
            </a:r>
          </a:p>
          <a:p>
            <a:r>
              <a:rPr lang="en-US" dirty="0" smtClean="0">
                <a:solidFill>
                  <a:schemeClr val="tx1">
                    <a:lumMod val="85000"/>
                    <a:lumOff val="15000"/>
                  </a:schemeClr>
                </a:solidFill>
                <a:latin typeface="+mj-lt"/>
              </a:rPr>
              <a:t>We translate from Interlingua to an ILP representation creating background, facts and examples from messages</a:t>
            </a:r>
            <a:endParaRPr lang="en-US" dirty="0">
              <a:solidFill>
                <a:schemeClr val="tx1">
                  <a:lumMod val="85000"/>
                  <a:lumOff val="15000"/>
                </a:schemeClr>
              </a:solidFill>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86360"/>
            <a:ext cx="9052560" cy="1295400"/>
          </a:xfrm>
        </p:spPr>
        <p:txBody>
          <a:bodyPr/>
          <a:lstStyle/>
          <a:p>
            <a:r>
              <a:rPr lang="en-US" dirty="0" smtClean="0"/>
              <a:t>Representation for ILP</a:t>
            </a:r>
            <a:endParaRPr lang="en-US" dirty="0"/>
          </a:p>
        </p:txBody>
      </p:sp>
      <p:sp>
        <p:nvSpPr>
          <p:cNvPr id="3" name="Content Placeholder 2"/>
          <p:cNvSpPr>
            <a:spLocks noGrp="1"/>
          </p:cNvSpPr>
          <p:nvPr>
            <p:ph idx="1"/>
          </p:nvPr>
        </p:nvSpPr>
        <p:spPr>
          <a:xfrm>
            <a:off x="335280" y="1468120"/>
            <a:ext cx="9555480" cy="6075680"/>
          </a:xfrm>
        </p:spPr>
        <p:txBody>
          <a:bodyPr>
            <a:normAutofit fontScale="77500" lnSpcReduction="20000"/>
          </a:bodyPr>
          <a:lstStyle/>
          <a:p>
            <a:r>
              <a:rPr lang="en-US" dirty="0" smtClean="0"/>
              <a:t>An ILP system learns a </a:t>
            </a:r>
            <a:r>
              <a:rPr lang="en-US" b="1" dirty="0" smtClean="0">
                <a:solidFill>
                  <a:srgbClr val="FFC000"/>
                </a:solidFill>
              </a:rPr>
              <a:t>logic program </a:t>
            </a:r>
            <a:r>
              <a:rPr lang="en-US" dirty="0" smtClean="0"/>
              <a:t>given</a:t>
            </a:r>
          </a:p>
          <a:p>
            <a:pPr lvl="1"/>
            <a:r>
              <a:rPr lang="en-US" dirty="0" smtClean="0">
                <a:solidFill>
                  <a:srgbClr val="FFC000"/>
                </a:solidFill>
              </a:rPr>
              <a:t>background knowledge </a:t>
            </a:r>
            <a:r>
              <a:rPr lang="en-US" dirty="0" smtClean="0"/>
              <a:t>as a set of first-order logic (FOL) formulae</a:t>
            </a:r>
          </a:p>
          <a:p>
            <a:pPr lvl="1"/>
            <a:r>
              <a:rPr lang="en-US" dirty="0" smtClean="0">
                <a:solidFill>
                  <a:srgbClr val="FFC000"/>
                </a:solidFill>
              </a:rPr>
              <a:t>examples</a:t>
            </a:r>
            <a:r>
              <a:rPr lang="en-US" dirty="0" smtClean="0"/>
              <a:t> expressed as facts represented in logic</a:t>
            </a:r>
          </a:p>
          <a:p>
            <a:r>
              <a:rPr lang="en-US" b="1" dirty="0" smtClean="0">
                <a:solidFill>
                  <a:srgbClr val="FFC000"/>
                </a:solidFill>
              </a:rPr>
              <a:t>terms</a:t>
            </a:r>
            <a:r>
              <a:rPr lang="en-US" dirty="0" smtClean="0"/>
              <a:t> are objects in the world</a:t>
            </a:r>
          </a:p>
          <a:p>
            <a:pPr lvl="1"/>
            <a:r>
              <a:rPr lang="en-US" dirty="0" smtClean="0"/>
              <a:t>constants: </a:t>
            </a:r>
            <a:r>
              <a:rPr lang="en-US" b="1" dirty="0" smtClean="0">
                <a:latin typeface="Letter Gothic" pitchFamily="49" charset="0"/>
              </a:rPr>
              <a:t>uav1, uav2</a:t>
            </a:r>
          </a:p>
          <a:p>
            <a:pPr lvl="1"/>
            <a:r>
              <a:rPr lang="en-US" dirty="0" smtClean="0"/>
              <a:t>variables: </a:t>
            </a:r>
            <a:r>
              <a:rPr lang="en-US" b="1" dirty="0" smtClean="0">
                <a:latin typeface="Letter Gothic" pitchFamily="49" charset="0"/>
              </a:rPr>
              <a:t>?</a:t>
            </a:r>
            <a:r>
              <a:rPr lang="en-US" b="1" dirty="0" err="1" smtClean="0">
                <a:latin typeface="Letter Gothic" pitchFamily="49" charset="0"/>
              </a:rPr>
              <a:t>uav</a:t>
            </a:r>
            <a:endParaRPr lang="en-US" b="1" dirty="0" smtClean="0">
              <a:latin typeface="Letter Gothic" pitchFamily="49" charset="0"/>
            </a:endParaRPr>
          </a:p>
          <a:p>
            <a:pPr lvl="1"/>
            <a:r>
              <a:rPr lang="en-US" dirty="0" smtClean="0"/>
              <a:t>functions: </a:t>
            </a:r>
            <a:r>
              <a:rPr lang="en-US" b="1" dirty="0" err="1" smtClean="0">
                <a:latin typeface="Letter Gothic" pitchFamily="49" charset="0"/>
              </a:rPr>
              <a:t>CurrentFuel</a:t>
            </a:r>
            <a:r>
              <a:rPr lang="en-US" b="1" dirty="0" smtClean="0">
                <a:latin typeface="Letter Gothic" pitchFamily="49" charset="0"/>
              </a:rPr>
              <a:t>(?</a:t>
            </a:r>
            <a:r>
              <a:rPr lang="en-US" b="1" dirty="0" err="1" smtClean="0">
                <a:latin typeface="Letter Gothic" pitchFamily="49" charset="0"/>
              </a:rPr>
              <a:t>uav</a:t>
            </a:r>
            <a:r>
              <a:rPr lang="en-US" b="1" dirty="0" smtClean="0">
                <a:latin typeface="Letter Gothic" pitchFamily="49" charset="0"/>
              </a:rPr>
              <a:t>, ?</a:t>
            </a:r>
            <a:r>
              <a:rPr lang="en-US" b="1" dirty="0" err="1" smtClean="0">
                <a:latin typeface="Letter Gothic" pitchFamily="49" charset="0"/>
              </a:rPr>
              <a:t>currentFuel</a:t>
            </a:r>
            <a:r>
              <a:rPr lang="en-US" b="1" dirty="0" smtClean="0">
                <a:latin typeface="Letter Gothic" pitchFamily="49" charset="0"/>
              </a:rPr>
              <a:t>)</a:t>
            </a:r>
          </a:p>
          <a:p>
            <a:r>
              <a:rPr lang="en-US" b="1" dirty="0" smtClean="0">
                <a:solidFill>
                  <a:schemeClr val="tx1">
                    <a:lumMod val="85000"/>
                    <a:lumOff val="15000"/>
                  </a:schemeClr>
                </a:solidFill>
              </a:rPr>
              <a:t>literals</a:t>
            </a:r>
            <a:r>
              <a:rPr lang="en-US" dirty="0" smtClean="0">
                <a:solidFill>
                  <a:schemeClr val="tx1">
                    <a:lumMod val="85000"/>
                    <a:lumOff val="15000"/>
                  </a:schemeClr>
                </a:solidFill>
              </a:rPr>
              <a:t> are truth-valued and represent relations among objects</a:t>
            </a:r>
          </a:p>
          <a:p>
            <a:pPr lvl="1"/>
            <a:r>
              <a:rPr lang="en-US" b="1" dirty="0" err="1" smtClean="0">
                <a:solidFill>
                  <a:schemeClr val="tx1">
                    <a:lumMod val="85000"/>
                    <a:lumOff val="15000"/>
                  </a:schemeClr>
                </a:solidFill>
                <a:latin typeface="Letter Gothic" pitchFamily="49" charset="0"/>
              </a:rPr>
              <a:t>sameAs</a:t>
            </a:r>
            <a:r>
              <a:rPr lang="en-US" b="1" dirty="0" smtClean="0">
                <a:solidFill>
                  <a:schemeClr val="tx1">
                    <a:lumMod val="85000"/>
                    <a:lumOff val="15000"/>
                  </a:schemeClr>
                </a:solidFill>
                <a:latin typeface="Letter Gothic" pitchFamily="49" charset="0"/>
              </a:rPr>
              <a:t>(?</a:t>
            </a:r>
            <a:r>
              <a:rPr lang="en-US" b="1" dirty="0" err="1" smtClean="0">
                <a:solidFill>
                  <a:schemeClr val="tx1">
                    <a:lumMod val="85000"/>
                    <a:lumOff val="15000"/>
                  </a:schemeClr>
                </a:solidFill>
                <a:latin typeface="Letter Gothic" pitchFamily="49" charset="0"/>
              </a:rPr>
              <a:t>fuelCapacity</a:t>
            </a:r>
            <a:r>
              <a:rPr lang="en-US" b="1" dirty="0" smtClean="0">
                <a:solidFill>
                  <a:schemeClr val="tx1">
                    <a:lumMod val="85000"/>
                    <a:lumOff val="15000"/>
                  </a:schemeClr>
                </a:solidFill>
                <a:latin typeface="Letter Gothic" pitchFamily="49" charset="0"/>
              </a:rPr>
              <a:t>, ?</a:t>
            </a:r>
            <a:r>
              <a:rPr lang="en-US" b="1" dirty="0" err="1" smtClean="0">
                <a:solidFill>
                  <a:schemeClr val="tx1">
                    <a:lumMod val="85000"/>
                    <a:lumOff val="15000"/>
                  </a:schemeClr>
                </a:solidFill>
                <a:latin typeface="Letter Gothic" pitchFamily="49" charset="0"/>
              </a:rPr>
              <a:t>currentFuel</a:t>
            </a:r>
            <a:r>
              <a:rPr lang="en-US" b="1" dirty="0" smtClean="0">
                <a:solidFill>
                  <a:schemeClr val="tx1">
                    <a:lumMod val="85000"/>
                    <a:lumOff val="15000"/>
                  </a:schemeClr>
                </a:solidFill>
                <a:latin typeface="Letter Gothic" pitchFamily="49" charset="0"/>
              </a:rPr>
              <a:t>)</a:t>
            </a:r>
          </a:p>
          <a:p>
            <a:r>
              <a:rPr lang="en-US" dirty="0" smtClean="0">
                <a:solidFill>
                  <a:schemeClr val="tx1">
                    <a:lumMod val="85000"/>
                    <a:lumOff val="15000"/>
                  </a:schemeClr>
                </a:solidFill>
              </a:rPr>
              <a:t>literals </a:t>
            </a:r>
            <a:r>
              <a:rPr lang="en-US" dirty="0">
                <a:solidFill>
                  <a:schemeClr val="tx1">
                    <a:lumMod val="85000"/>
                    <a:lumOff val="15000"/>
                  </a:schemeClr>
                </a:solidFill>
              </a:rPr>
              <a:t>can be combined into </a:t>
            </a:r>
            <a:r>
              <a:rPr lang="en-US" dirty="0" smtClean="0">
                <a:solidFill>
                  <a:schemeClr val="tx1">
                    <a:lumMod val="85000"/>
                    <a:lumOff val="15000"/>
                  </a:schemeClr>
                </a:solidFill>
              </a:rPr>
              <a:t>compound sentences </a:t>
            </a:r>
            <a:r>
              <a:rPr lang="en-US" dirty="0">
                <a:solidFill>
                  <a:schemeClr val="tx1">
                    <a:lumMod val="85000"/>
                    <a:lumOff val="15000"/>
                  </a:schemeClr>
                </a:solidFill>
              </a:rPr>
              <a:t>using </a:t>
            </a:r>
            <a:r>
              <a:rPr lang="en-US" dirty="0" smtClean="0">
                <a:solidFill>
                  <a:schemeClr val="tx1">
                    <a:lumMod val="85000"/>
                    <a:lumOff val="15000"/>
                  </a:schemeClr>
                </a:solidFill>
              </a:rPr>
              <a:t>logical connectives </a:t>
            </a:r>
            <a:r>
              <a:rPr lang="en-US" i="1" dirty="0" smtClean="0">
                <a:solidFill>
                  <a:schemeClr val="tx1">
                    <a:lumMod val="85000"/>
                    <a:lumOff val="15000"/>
                  </a:schemeClr>
                </a:solidFill>
              </a:rPr>
              <a:t>AND</a:t>
            </a:r>
            <a:r>
              <a:rPr lang="en-US" i="1" dirty="0">
                <a:solidFill>
                  <a:schemeClr val="tx1">
                    <a:lumMod val="85000"/>
                    <a:lumOff val="15000"/>
                  </a:schemeClr>
                </a:solidFill>
              </a:rPr>
              <a:t>, OR and NOT. </a:t>
            </a:r>
          </a:p>
          <a:p>
            <a:r>
              <a:rPr lang="en-US" dirty="0" smtClean="0">
                <a:solidFill>
                  <a:schemeClr val="tx1">
                    <a:lumMod val="85000"/>
                    <a:lumOff val="15000"/>
                  </a:schemeClr>
                </a:solidFill>
                <a:latin typeface="+mj-lt"/>
              </a:rPr>
              <a:t>We translate from Interlingua to an ILP representation creating background, facts and examples from messages</a:t>
            </a:r>
            <a:endParaRPr lang="en-US" dirty="0">
              <a:solidFill>
                <a:schemeClr val="tx1">
                  <a:lumMod val="85000"/>
                  <a:lumOff val="15000"/>
                </a:schemeClr>
              </a:solidFill>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dirty="0" smtClean="0"/>
              <a:t>Bootstrap Learning (BL), Inductive Logic Programming (ILP) and Challenges</a:t>
            </a:r>
          </a:p>
          <a:p>
            <a:r>
              <a:rPr lang="en-US" dirty="0" smtClean="0">
                <a:solidFill>
                  <a:srgbClr val="FFC000"/>
                </a:solidFill>
              </a:rPr>
              <a:t>The Wisconsin Relevance Interpreter: </a:t>
            </a:r>
            <a:r>
              <a:rPr lang="en-US" dirty="0" smtClean="0"/>
              <a:t>Incorporating teacher advice into an ILP agent</a:t>
            </a:r>
          </a:p>
          <a:p>
            <a:r>
              <a:rPr lang="en-US" dirty="0" smtClean="0">
                <a:solidFill>
                  <a:srgbClr val="FFC000"/>
                </a:solidFill>
              </a:rPr>
              <a:t>The Onion:</a:t>
            </a:r>
            <a:r>
              <a:rPr lang="en-US" dirty="0" smtClean="0"/>
              <a:t> </a:t>
            </a:r>
            <a:br>
              <a:rPr lang="en-US" dirty="0" smtClean="0"/>
            </a:br>
            <a:r>
              <a:rPr lang="en-US" dirty="0" smtClean="0"/>
              <a:t>Automating agent’s ILP runs across tasks and domains without expert intervention</a:t>
            </a:r>
          </a:p>
          <a:p>
            <a:r>
              <a:rPr lang="en-US" dirty="0" smtClean="0"/>
              <a:t>Conclusions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86360"/>
            <a:ext cx="9052560" cy="1295400"/>
          </a:xfrm>
        </p:spPr>
        <p:txBody>
          <a:bodyPr/>
          <a:lstStyle/>
          <a:p>
            <a:r>
              <a:rPr lang="en-US" dirty="0" smtClean="0"/>
              <a:t>Representation for ILP</a:t>
            </a:r>
            <a:endParaRPr lang="en-US" dirty="0"/>
          </a:p>
        </p:txBody>
      </p:sp>
      <p:sp>
        <p:nvSpPr>
          <p:cNvPr id="3" name="Content Placeholder 2"/>
          <p:cNvSpPr>
            <a:spLocks noGrp="1"/>
          </p:cNvSpPr>
          <p:nvPr>
            <p:ph idx="1"/>
          </p:nvPr>
        </p:nvSpPr>
        <p:spPr>
          <a:xfrm>
            <a:off x="335280" y="1468120"/>
            <a:ext cx="9555480" cy="6075680"/>
          </a:xfrm>
        </p:spPr>
        <p:txBody>
          <a:bodyPr>
            <a:normAutofit fontScale="77500" lnSpcReduction="20000"/>
          </a:bodyPr>
          <a:lstStyle/>
          <a:p>
            <a:r>
              <a:rPr lang="en-US" dirty="0" smtClean="0"/>
              <a:t>An ILP system learns a </a:t>
            </a:r>
            <a:r>
              <a:rPr lang="en-US" b="1" dirty="0" smtClean="0">
                <a:solidFill>
                  <a:srgbClr val="FFC000"/>
                </a:solidFill>
              </a:rPr>
              <a:t>logic program </a:t>
            </a:r>
            <a:r>
              <a:rPr lang="en-US" dirty="0" smtClean="0"/>
              <a:t>given</a:t>
            </a:r>
          </a:p>
          <a:p>
            <a:pPr lvl="1"/>
            <a:r>
              <a:rPr lang="en-US" dirty="0" smtClean="0">
                <a:solidFill>
                  <a:srgbClr val="FFC000"/>
                </a:solidFill>
              </a:rPr>
              <a:t>background knowledge </a:t>
            </a:r>
            <a:r>
              <a:rPr lang="en-US" dirty="0" smtClean="0"/>
              <a:t>as a set of first-order logic (FOL) formulae</a:t>
            </a:r>
          </a:p>
          <a:p>
            <a:pPr lvl="1"/>
            <a:r>
              <a:rPr lang="en-US" dirty="0" smtClean="0">
                <a:solidFill>
                  <a:srgbClr val="FFC000"/>
                </a:solidFill>
              </a:rPr>
              <a:t>examples</a:t>
            </a:r>
            <a:r>
              <a:rPr lang="en-US" dirty="0" smtClean="0"/>
              <a:t> expressed as facts represented in logic</a:t>
            </a:r>
          </a:p>
          <a:p>
            <a:r>
              <a:rPr lang="en-US" b="1" dirty="0" smtClean="0">
                <a:solidFill>
                  <a:srgbClr val="FFC000"/>
                </a:solidFill>
              </a:rPr>
              <a:t>terms</a:t>
            </a:r>
            <a:r>
              <a:rPr lang="en-US" dirty="0" smtClean="0"/>
              <a:t> are objects in the world</a:t>
            </a:r>
          </a:p>
          <a:p>
            <a:pPr lvl="1"/>
            <a:r>
              <a:rPr lang="en-US" dirty="0" smtClean="0"/>
              <a:t>constants: </a:t>
            </a:r>
            <a:r>
              <a:rPr lang="en-US" b="1" dirty="0" smtClean="0">
                <a:latin typeface="Letter Gothic" pitchFamily="49" charset="0"/>
              </a:rPr>
              <a:t>uav1, uav2</a:t>
            </a:r>
          </a:p>
          <a:p>
            <a:pPr lvl="1"/>
            <a:r>
              <a:rPr lang="en-US" dirty="0" smtClean="0"/>
              <a:t>variables: </a:t>
            </a:r>
            <a:r>
              <a:rPr lang="en-US" b="1" dirty="0" smtClean="0">
                <a:latin typeface="Letter Gothic" pitchFamily="49" charset="0"/>
              </a:rPr>
              <a:t>?</a:t>
            </a:r>
            <a:r>
              <a:rPr lang="en-US" b="1" dirty="0" err="1" smtClean="0">
                <a:latin typeface="Letter Gothic" pitchFamily="49" charset="0"/>
              </a:rPr>
              <a:t>uav</a:t>
            </a:r>
            <a:endParaRPr lang="en-US" b="1" dirty="0" smtClean="0">
              <a:latin typeface="Letter Gothic" pitchFamily="49" charset="0"/>
            </a:endParaRPr>
          </a:p>
          <a:p>
            <a:pPr lvl="1"/>
            <a:r>
              <a:rPr lang="en-US" dirty="0" smtClean="0"/>
              <a:t>functions: </a:t>
            </a:r>
            <a:r>
              <a:rPr lang="en-US" b="1" dirty="0" err="1" smtClean="0">
                <a:latin typeface="Letter Gothic" pitchFamily="49" charset="0"/>
              </a:rPr>
              <a:t>CurrentFuel</a:t>
            </a:r>
            <a:r>
              <a:rPr lang="en-US" b="1" dirty="0" smtClean="0">
                <a:latin typeface="Letter Gothic" pitchFamily="49" charset="0"/>
              </a:rPr>
              <a:t>(?</a:t>
            </a:r>
            <a:r>
              <a:rPr lang="en-US" b="1" dirty="0" err="1" smtClean="0">
                <a:latin typeface="Letter Gothic" pitchFamily="49" charset="0"/>
              </a:rPr>
              <a:t>uav</a:t>
            </a:r>
            <a:r>
              <a:rPr lang="en-US" b="1" dirty="0" smtClean="0">
                <a:latin typeface="Letter Gothic" pitchFamily="49" charset="0"/>
              </a:rPr>
              <a:t>, ?</a:t>
            </a:r>
            <a:r>
              <a:rPr lang="en-US" b="1" dirty="0" err="1" smtClean="0">
                <a:latin typeface="Letter Gothic" pitchFamily="49" charset="0"/>
              </a:rPr>
              <a:t>currentFuel</a:t>
            </a:r>
            <a:r>
              <a:rPr lang="en-US" b="1" dirty="0" smtClean="0">
                <a:latin typeface="Letter Gothic" pitchFamily="49" charset="0"/>
              </a:rPr>
              <a:t>)</a:t>
            </a:r>
          </a:p>
          <a:p>
            <a:r>
              <a:rPr lang="en-US" b="1" dirty="0" smtClean="0">
                <a:solidFill>
                  <a:srgbClr val="FFC000"/>
                </a:solidFill>
              </a:rPr>
              <a:t>literals</a:t>
            </a:r>
            <a:r>
              <a:rPr lang="en-US" dirty="0" smtClean="0"/>
              <a:t> are truth-valued and represent relations among objects</a:t>
            </a:r>
          </a:p>
          <a:p>
            <a:pPr lvl="1"/>
            <a:r>
              <a:rPr lang="en-US" b="1" dirty="0" err="1" smtClean="0">
                <a:latin typeface="Letter Gothic" pitchFamily="49" charset="0"/>
              </a:rPr>
              <a:t>sameAs</a:t>
            </a:r>
            <a:r>
              <a:rPr lang="en-US" b="1" dirty="0" smtClean="0">
                <a:latin typeface="Letter Gothic" pitchFamily="49" charset="0"/>
              </a:rPr>
              <a:t>(?</a:t>
            </a:r>
            <a:r>
              <a:rPr lang="en-US" b="1" dirty="0" err="1" smtClean="0">
                <a:latin typeface="Letter Gothic" pitchFamily="49" charset="0"/>
              </a:rPr>
              <a:t>fuelCapacity</a:t>
            </a:r>
            <a:r>
              <a:rPr lang="en-US" b="1" dirty="0" smtClean="0">
                <a:latin typeface="Letter Gothic" pitchFamily="49" charset="0"/>
              </a:rPr>
              <a:t>, ?</a:t>
            </a:r>
            <a:r>
              <a:rPr lang="en-US" b="1" dirty="0" err="1" smtClean="0">
                <a:latin typeface="Letter Gothic" pitchFamily="49" charset="0"/>
              </a:rPr>
              <a:t>currentFuel</a:t>
            </a:r>
            <a:r>
              <a:rPr lang="en-US" b="1" dirty="0" smtClean="0">
                <a:latin typeface="Letter Gothic" pitchFamily="49" charset="0"/>
              </a:rPr>
              <a:t>)</a:t>
            </a:r>
          </a:p>
          <a:p>
            <a:r>
              <a:rPr lang="en-US" dirty="0" smtClean="0">
                <a:solidFill>
                  <a:schemeClr val="tx1">
                    <a:lumMod val="85000"/>
                    <a:lumOff val="15000"/>
                  </a:schemeClr>
                </a:solidFill>
              </a:rPr>
              <a:t>literals </a:t>
            </a:r>
            <a:r>
              <a:rPr lang="en-US" dirty="0">
                <a:solidFill>
                  <a:schemeClr val="tx1">
                    <a:lumMod val="85000"/>
                    <a:lumOff val="15000"/>
                  </a:schemeClr>
                </a:solidFill>
              </a:rPr>
              <a:t>can be combined into </a:t>
            </a:r>
            <a:r>
              <a:rPr lang="en-US" dirty="0" smtClean="0">
                <a:solidFill>
                  <a:schemeClr val="tx1">
                    <a:lumMod val="85000"/>
                    <a:lumOff val="15000"/>
                  </a:schemeClr>
                </a:solidFill>
              </a:rPr>
              <a:t>compound sentences </a:t>
            </a:r>
            <a:r>
              <a:rPr lang="en-US" dirty="0">
                <a:solidFill>
                  <a:schemeClr val="tx1">
                    <a:lumMod val="85000"/>
                    <a:lumOff val="15000"/>
                  </a:schemeClr>
                </a:solidFill>
              </a:rPr>
              <a:t>using </a:t>
            </a:r>
            <a:r>
              <a:rPr lang="en-US" dirty="0" smtClean="0">
                <a:solidFill>
                  <a:schemeClr val="tx1">
                    <a:lumMod val="85000"/>
                    <a:lumOff val="15000"/>
                  </a:schemeClr>
                </a:solidFill>
              </a:rPr>
              <a:t>logical connectives </a:t>
            </a:r>
            <a:r>
              <a:rPr lang="en-US" i="1" dirty="0" smtClean="0">
                <a:solidFill>
                  <a:schemeClr val="tx1">
                    <a:lumMod val="85000"/>
                    <a:lumOff val="15000"/>
                  </a:schemeClr>
                </a:solidFill>
              </a:rPr>
              <a:t>AND</a:t>
            </a:r>
            <a:r>
              <a:rPr lang="en-US" i="1" dirty="0">
                <a:solidFill>
                  <a:schemeClr val="tx1">
                    <a:lumMod val="85000"/>
                    <a:lumOff val="15000"/>
                  </a:schemeClr>
                </a:solidFill>
              </a:rPr>
              <a:t>, OR and NOT. </a:t>
            </a:r>
          </a:p>
          <a:p>
            <a:r>
              <a:rPr lang="en-US" dirty="0" smtClean="0">
                <a:solidFill>
                  <a:schemeClr val="tx1">
                    <a:lumMod val="85000"/>
                    <a:lumOff val="15000"/>
                  </a:schemeClr>
                </a:solidFill>
                <a:latin typeface="+mj-lt"/>
              </a:rPr>
              <a:t>We translate from Interlingua to an ILP representation creating background, facts and examples from messages</a:t>
            </a:r>
            <a:endParaRPr lang="en-US" dirty="0">
              <a:solidFill>
                <a:schemeClr val="tx1">
                  <a:lumMod val="85000"/>
                  <a:lumOff val="15000"/>
                </a:schemeClr>
              </a:solidFill>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86360"/>
            <a:ext cx="9052560" cy="1295400"/>
          </a:xfrm>
        </p:spPr>
        <p:txBody>
          <a:bodyPr/>
          <a:lstStyle/>
          <a:p>
            <a:r>
              <a:rPr lang="en-US" dirty="0" smtClean="0"/>
              <a:t>Representation for ILP</a:t>
            </a:r>
            <a:endParaRPr lang="en-US" dirty="0"/>
          </a:p>
        </p:txBody>
      </p:sp>
      <p:sp>
        <p:nvSpPr>
          <p:cNvPr id="3" name="Content Placeholder 2"/>
          <p:cNvSpPr>
            <a:spLocks noGrp="1"/>
          </p:cNvSpPr>
          <p:nvPr>
            <p:ph idx="1"/>
          </p:nvPr>
        </p:nvSpPr>
        <p:spPr>
          <a:xfrm>
            <a:off x="335280" y="1468120"/>
            <a:ext cx="9555480" cy="6075680"/>
          </a:xfrm>
        </p:spPr>
        <p:txBody>
          <a:bodyPr>
            <a:normAutofit fontScale="77500" lnSpcReduction="20000"/>
          </a:bodyPr>
          <a:lstStyle/>
          <a:p>
            <a:r>
              <a:rPr lang="en-US" dirty="0" smtClean="0"/>
              <a:t>An ILP system learns a </a:t>
            </a:r>
            <a:r>
              <a:rPr lang="en-US" b="1" dirty="0" smtClean="0">
                <a:solidFill>
                  <a:srgbClr val="FFC000"/>
                </a:solidFill>
              </a:rPr>
              <a:t>logic program </a:t>
            </a:r>
            <a:r>
              <a:rPr lang="en-US" dirty="0" smtClean="0"/>
              <a:t>given</a:t>
            </a:r>
          </a:p>
          <a:p>
            <a:pPr lvl="1"/>
            <a:r>
              <a:rPr lang="en-US" dirty="0" smtClean="0">
                <a:solidFill>
                  <a:srgbClr val="FFC000"/>
                </a:solidFill>
              </a:rPr>
              <a:t>background knowledge </a:t>
            </a:r>
            <a:r>
              <a:rPr lang="en-US" dirty="0" smtClean="0"/>
              <a:t>as a set of first-order logic (FOL) formulae</a:t>
            </a:r>
          </a:p>
          <a:p>
            <a:pPr lvl="1"/>
            <a:r>
              <a:rPr lang="en-US" dirty="0" smtClean="0">
                <a:solidFill>
                  <a:srgbClr val="FFC000"/>
                </a:solidFill>
              </a:rPr>
              <a:t>examples</a:t>
            </a:r>
            <a:r>
              <a:rPr lang="en-US" dirty="0" smtClean="0"/>
              <a:t> expressed as facts represented in logic</a:t>
            </a:r>
          </a:p>
          <a:p>
            <a:r>
              <a:rPr lang="en-US" b="1" dirty="0" smtClean="0">
                <a:solidFill>
                  <a:srgbClr val="FFC000"/>
                </a:solidFill>
              </a:rPr>
              <a:t>terms</a:t>
            </a:r>
            <a:r>
              <a:rPr lang="en-US" dirty="0" smtClean="0"/>
              <a:t> are objects in the world</a:t>
            </a:r>
          </a:p>
          <a:p>
            <a:pPr lvl="1"/>
            <a:r>
              <a:rPr lang="en-US" dirty="0" smtClean="0"/>
              <a:t>constants: </a:t>
            </a:r>
            <a:r>
              <a:rPr lang="en-US" b="1" dirty="0" smtClean="0">
                <a:latin typeface="Letter Gothic" pitchFamily="49" charset="0"/>
              </a:rPr>
              <a:t>uav1, uav2</a:t>
            </a:r>
          </a:p>
          <a:p>
            <a:pPr lvl="1"/>
            <a:r>
              <a:rPr lang="en-US" dirty="0" smtClean="0"/>
              <a:t>variables: </a:t>
            </a:r>
            <a:r>
              <a:rPr lang="en-US" b="1" dirty="0" smtClean="0">
                <a:latin typeface="Letter Gothic" pitchFamily="49" charset="0"/>
              </a:rPr>
              <a:t>?</a:t>
            </a:r>
            <a:r>
              <a:rPr lang="en-US" b="1" dirty="0" err="1" smtClean="0">
                <a:latin typeface="Letter Gothic" pitchFamily="49" charset="0"/>
              </a:rPr>
              <a:t>uav</a:t>
            </a:r>
            <a:endParaRPr lang="en-US" b="1" dirty="0" smtClean="0">
              <a:latin typeface="Letter Gothic" pitchFamily="49" charset="0"/>
            </a:endParaRPr>
          </a:p>
          <a:p>
            <a:pPr lvl="1"/>
            <a:r>
              <a:rPr lang="en-US" dirty="0" smtClean="0"/>
              <a:t>functions: </a:t>
            </a:r>
            <a:r>
              <a:rPr lang="en-US" b="1" dirty="0" err="1" smtClean="0">
                <a:latin typeface="Letter Gothic" pitchFamily="49" charset="0"/>
              </a:rPr>
              <a:t>CurrentFuel</a:t>
            </a:r>
            <a:r>
              <a:rPr lang="en-US" b="1" dirty="0" smtClean="0">
                <a:latin typeface="Letter Gothic" pitchFamily="49" charset="0"/>
              </a:rPr>
              <a:t>(?</a:t>
            </a:r>
            <a:r>
              <a:rPr lang="en-US" b="1" dirty="0" err="1" smtClean="0">
                <a:latin typeface="Letter Gothic" pitchFamily="49" charset="0"/>
              </a:rPr>
              <a:t>uav</a:t>
            </a:r>
            <a:r>
              <a:rPr lang="en-US" b="1" dirty="0" smtClean="0">
                <a:latin typeface="Letter Gothic" pitchFamily="49" charset="0"/>
              </a:rPr>
              <a:t>, ?</a:t>
            </a:r>
            <a:r>
              <a:rPr lang="en-US" b="1" dirty="0" err="1" smtClean="0">
                <a:latin typeface="Letter Gothic" pitchFamily="49" charset="0"/>
              </a:rPr>
              <a:t>currentFuel</a:t>
            </a:r>
            <a:r>
              <a:rPr lang="en-US" b="1" dirty="0" smtClean="0">
                <a:latin typeface="Letter Gothic" pitchFamily="49" charset="0"/>
              </a:rPr>
              <a:t>)</a:t>
            </a:r>
          </a:p>
          <a:p>
            <a:r>
              <a:rPr lang="en-US" b="1" dirty="0" smtClean="0">
                <a:solidFill>
                  <a:srgbClr val="FFC000"/>
                </a:solidFill>
              </a:rPr>
              <a:t>literals</a:t>
            </a:r>
            <a:r>
              <a:rPr lang="en-US" dirty="0" smtClean="0"/>
              <a:t> are truth-valued and represent relations among objects</a:t>
            </a:r>
          </a:p>
          <a:p>
            <a:pPr lvl="1"/>
            <a:r>
              <a:rPr lang="en-US" b="1" dirty="0" err="1" smtClean="0">
                <a:latin typeface="Letter Gothic" pitchFamily="49" charset="0"/>
              </a:rPr>
              <a:t>sameAs</a:t>
            </a:r>
            <a:r>
              <a:rPr lang="en-US" b="1" dirty="0" smtClean="0">
                <a:latin typeface="Letter Gothic" pitchFamily="49" charset="0"/>
              </a:rPr>
              <a:t>(?</a:t>
            </a:r>
            <a:r>
              <a:rPr lang="en-US" b="1" dirty="0" err="1" smtClean="0">
                <a:latin typeface="Letter Gothic" pitchFamily="49" charset="0"/>
              </a:rPr>
              <a:t>fuelCapacity</a:t>
            </a:r>
            <a:r>
              <a:rPr lang="en-US" b="1" dirty="0" smtClean="0">
                <a:latin typeface="Letter Gothic" pitchFamily="49" charset="0"/>
              </a:rPr>
              <a:t>, ?</a:t>
            </a:r>
            <a:r>
              <a:rPr lang="en-US" b="1" dirty="0" err="1" smtClean="0">
                <a:latin typeface="Letter Gothic" pitchFamily="49" charset="0"/>
              </a:rPr>
              <a:t>currentFuel</a:t>
            </a:r>
            <a:r>
              <a:rPr lang="en-US" b="1" dirty="0" smtClean="0">
                <a:latin typeface="Letter Gothic" pitchFamily="49" charset="0"/>
              </a:rPr>
              <a:t>)</a:t>
            </a:r>
          </a:p>
          <a:p>
            <a:r>
              <a:rPr lang="en-US" dirty="0" smtClean="0"/>
              <a:t>literals </a:t>
            </a:r>
            <a:r>
              <a:rPr lang="en-US" dirty="0"/>
              <a:t>can be combined into </a:t>
            </a:r>
            <a:r>
              <a:rPr lang="en-US" dirty="0" smtClean="0"/>
              <a:t>compound sentences </a:t>
            </a:r>
            <a:r>
              <a:rPr lang="en-US" dirty="0"/>
              <a:t>using </a:t>
            </a:r>
            <a:r>
              <a:rPr lang="en-US" dirty="0" smtClean="0"/>
              <a:t>logical connectives </a:t>
            </a:r>
            <a:r>
              <a:rPr lang="en-US" i="1" dirty="0" smtClean="0">
                <a:solidFill>
                  <a:srgbClr val="FFC000"/>
                </a:solidFill>
              </a:rPr>
              <a:t>AND</a:t>
            </a:r>
            <a:r>
              <a:rPr lang="en-US" i="1" dirty="0">
                <a:solidFill>
                  <a:srgbClr val="FFC000"/>
                </a:solidFill>
              </a:rPr>
              <a:t>, OR and NOT</a:t>
            </a:r>
            <a:r>
              <a:rPr lang="en-US" i="1" dirty="0"/>
              <a:t>. </a:t>
            </a:r>
          </a:p>
          <a:p>
            <a:r>
              <a:rPr lang="en-US" dirty="0" smtClean="0">
                <a:solidFill>
                  <a:schemeClr val="tx1">
                    <a:lumMod val="85000"/>
                    <a:lumOff val="15000"/>
                  </a:schemeClr>
                </a:solidFill>
                <a:latin typeface="+mj-lt"/>
              </a:rPr>
              <a:t>We translate from Interlingua to an ILP representation creating background, facts and examples from messages</a:t>
            </a:r>
            <a:endParaRPr lang="en-US" dirty="0">
              <a:solidFill>
                <a:schemeClr val="tx1">
                  <a:lumMod val="85000"/>
                  <a:lumOff val="15000"/>
                </a:schemeClr>
              </a:solidFill>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86360"/>
            <a:ext cx="9052560" cy="1295400"/>
          </a:xfrm>
        </p:spPr>
        <p:txBody>
          <a:bodyPr/>
          <a:lstStyle/>
          <a:p>
            <a:r>
              <a:rPr lang="en-US" dirty="0" smtClean="0"/>
              <a:t>Representation for ILP</a:t>
            </a:r>
            <a:endParaRPr lang="en-US" dirty="0"/>
          </a:p>
        </p:txBody>
      </p:sp>
      <p:sp>
        <p:nvSpPr>
          <p:cNvPr id="3" name="Content Placeholder 2"/>
          <p:cNvSpPr>
            <a:spLocks noGrp="1"/>
          </p:cNvSpPr>
          <p:nvPr>
            <p:ph idx="1"/>
          </p:nvPr>
        </p:nvSpPr>
        <p:spPr>
          <a:xfrm>
            <a:off x="335280" y="1468120"/>
            <a:ext cx="9555480" cy="6075680"/>
          </a:xfrm>
        </p:spPr>
        <p:txBody>
          <a:bodyPr>
            <a:normAutofit fontScale="77500" lnSpcReduction="20000"/>
          </a:bodyPr>
          <a:lstStyle/>
          <a:p>
            <a:r>
              <a:rPr lang="en-US" dirty="0" smtClean="0"/>
              <a:t>An ILP system learns a </a:t>
            </a:r>
            <a:r>
              <a:rPr lang="en-US" b="1" dirty="0" smtClean="0">
                <a:solidFill>
                  <a:srgbClr val="FFC000"/>
                </a:solidFill>
              </a:rPr>
              <a:t>logic program </a:t>
            </a:r>
            <a:r>
              <a:rPr lang="en-US" dirty="0" smtClean="0"/>
              <a:t>given</a:t>
            </a:r>
          </a:p>
          <a:p>
            <a:pPr lvl="1"/>
            <a:r>
              <a:rPr lang="en-US" dirty="0" smtClean="0">
                <a:solidFill>
                  <a:srgbClr val="FFC000"/>
                </a:solidFill>
              </a:rPr>
              <a:t>background knowledge </a:t>
            </a:r>
            <a:r>
              <a:rPr lang="en-US" dirty="0" smtClean="0"/>
              <a:t>as a set of first-order logic (FOL) formulae</a:t>
            </a:r>
          </a:p>
          <a:p>
            <a:pPr lvl="1"/>
            <a:r>
              <a:rPr lang="en-US" dirty="0" smtClean="0">
                <a:solidFill>
                  <a:srgbClr val="FFC000"/>
                </a:solidFill>
              </a:rPr>
              <a:t>examples</a:t>
            </a:r>
            <a:r>
              <a:rPr lang="en-US" dirty="0" smtClean="0"/>
              <a:t> expressed as facts represented in logic</a:t>
            </a:r>
          </a:p>
          <a:p>
            <a:r>
              <a:rPr lang="en-US" b="1" dirty="0" smtClean="0">
                <a:solidFill>
                  <a:srgbClr val="FFC000"/>
                </a:solidFill>
              </a:rPr>
              <a:t>terms</a:t>
            </a:r>
            <a:r>
              <a:rPr lang="en-US" dirty="0" smtClean="0"/>
              <a:t> are objects in the world</a:t>
            </a:r>
          </a:p>
          <a:p>
            <a:pPr lvl="1"/>
            <a:r>
              <a:rPr lang="en-US" dirty="0" smtClean="0"/>
              <a:t>constants: </a:t>
            </a:r>
            <a:r>
              <a:rPr lang="en-US" b="1" dirty="0" smtClean="0">
                <a:latin typeface="Letter Gothic" pitchFamily="49" charset="0"/>
              </a:rPr>
              <a:t>uav1, uav2</a:t>
            </a:r>
          </a:p>
          <a:p>
            <a:pPr lvl="1"/>
            <a:r>
              <a:rPr lang="en-US" dirty="0" smtClean="0"/>
              <a:t>variables: </a:t>
            </a:r>
            <a:r>
              <a:rPr lang="en-US" b="1" dirty="0" smtClean="0">
                <a:latin typeface="Letter Gothic" pitchFamily="49" charset="0"/>
              </a:rPr>
              <a:t>?</a:t>
            </a:r>
            <a:r>
              <a:rPr lang="en-US" b="1" dirty="0" err="1" smtClean="0">
                <a:latin typeface="Letter Gothic" pitchFamily="49" charset="0"/>
              </a:rPr>
              <a:t>uav</a:t>
            </a:r>
            <a:endParaRPr lang="en-US" b="1" dirty="0" smtClean="0">
              <a:latin typeface="Letter Gothic" pitchFamily="49" charset="0"/>
            </a:endParaRPr>
          </a:p>
          <a:p>
            <a:pPr lvl="1"/>
            <a:r>
              <a:rPr lang="en-US" dirty="0" smtClean="0"/>
              <a:t>functions: </a:t>
            </a:r>
            <a:r>
              <a:rPr lang="en-US" b="1" dirty="0" err="1" smtClean="0">
                <a:latin typeface="Letter Gothic" pitchFamily="49" charset="0"/>
              </a:rPr>
              <a:t>CurrentFuel</a:t>
            </a:r>
            <a:r>
              <a:rPr lang="en-US" b="1" dirty="0" smtClean="0">
                <a:latin typeface="Letter Gothic" pitchFamily="49" charset="0"/>
              </a:rPr>
              <a:t>(?</a:t>
            </a:r>
            <a:r>
              <a:rPr lang="en-US" b="1" dirty="0" err="1" smtClean="0">
                <a:latin typeface="Letter Gothic" pitchFamily="49" charset="0"/>
              </a:rPr>
              <a:t>uav</a:t>
            </a:r>
            <a:r>
              <a:rPr lang="en-US" b="1" dirty="0" smtClean="0">
                <a:latin typeface="Letter Gothic" pitchFamily="49" charset="0"/>
              </a:rPr>
              <a:t>, ?</a:t>
            </a:r>
            <a:r>
              <a:rPr lang="en-US" b="1" dirty="0" err="1" smtClean="0">
                <a:latin typeface="Letter Gothic" pitchFamily="49" charset="0"/>
              </a:rPr>
              <a:t>currentFuel</a:t>
            </a:r>
            <a:r>
              <a:rPr lang="en-US" b="1" dirty="0" smtClean="0">
                <a:latin typeface="Letter Gothic" pitchFamily="49" charset="0"/>
              </a:rPr>
              <a:t>)</a:t>
            </a:r>
          </a:p>
          <a:p>
            <a:r>
              <a:rPr lang="en-US" b="1" dirty="0" smtClean="0">
                <a:solidFill>
                  <a:srgbClr val="FFC000"/>
                </a:solidFill>
              </a:rPr>
              <a:t>literals</a:t>
            </a:r>
            <a:r>
              <a:rPr lang="en-US" dirty="0" smtClean="0"/>
              <a:t> are truth-valued and represent relations among objects</a:t>
            </a:r>
          </a:p>
          <a:p>
            <a:pPr lvl="1"/>
            <a:r>
              <a:rPr lang="en-US" b="1" dirty="0" err="1" smtClean="0">
                <a:latin typeface="Letter Gothic" pitchFamily="49" charset="0"/>
              </a:rPr>
              <a:t>sameAs</a:t>
            </a:r>
            <a:r>
              <a:rPr lang="en-US" b="1" dirty="0" smtClean="0">
                <a:latin typeface="Letter Gothic" pitchFamily="49" charset="0"/>
              </a:rPr>
              <a:t>(?</a:t>
            </a:r>
            <a:r>
              <a:rPr lang="en-US" b="1" dirty="0" err="1" smtClean="0">
                <a:latin typeface="Letter Gothic" pitchFamily="49" charset="0"/>
              </a:rPr>
              <a:t>fuelCapacity</a:t>
            </a:r>
            <a:r>
              <a:rPr lang="en-US" b="1" dirty="0" smtClean="0">
                <a:latin typeface="Letter Gothic" pitchFamily="49" charset="0"/>
              </a:rPr>
              <a:t>, ?</a:t>
            </a:r>
            <a:r>
              <a:rPr lang="en-US" b="1" dirty="0" err="1" smtClean="0">
                <a:latin typeface="Letter Gothic" pitchFamily="49" charset="0"/>
              </a:rPr>
              <a:t>currentFuel</a:t>
            </a:r>
            <a:r>
              <a:rPr lang="en-US" b="1" dirty="0" smtClean="0">
                <a:latin typeface="Letter Gothic" pitchFamily="49" charset="0"/>
              </a:rPr>
              <a:t>)</a:t>
            </a:r>
          </a:p>
          <a:p>
            <a:r>
              <a:rPr lang="en-US" dirty="0" smtClean="0"/>
              <a:t>literals </a:t>
            </a:r>
            <a:r>
              <a:rPr lang="en-US" dirty="0"/>
              <a:t>can be combined into </a:t>
            </a:r>
            <a:r>
              <a:rPr lang="en-US" dirty="0" smtClean="0"/>
              <a:t>compound sentences </a:t>
            </a:r>
            <a:r>
              <a:rPr lang="en-US" dirty="0"/>
              <a:t>using </a:t>
            </a:r>
            <a:r>
              <a:rPr lang="en-US" dirty="0" smtClean="0"/>
              <a:t>logical connectives </a:t>
            </a:r>
            <a:r>
              <a:rPr lang="en-US" i="1" dirty="0" smtClean="0">
                <a:solidFill>
                  <a:srgbClr val="FFC000"/>
                </a:solidFill>
              </a:rPr>
              <a:t>AND</a:t>
            </a:r>
            <a:r>
              <a:rPr lang="en-US" i="1" dirty="0">
                <a:solidFill>
                  <a:srgbClr val="FFC000"/>
                </a:solidFill>
              </a:rPr>
              <a:t>, OR and NOT</a:t>
            </a:r>
            <a:r>
              <a:rPr lang="en-US" i="1" dirty="0"/>
              <a:t>. </a:t>
            </a:r>
          </a:p>
          <a:p>
            <a:r>
              <a:rPr lang="en-US" dirty="0" smtClean="0">
                <a:latin typeface="+mj-lt"/>
              </a:rPr>
              <a:t>We </a:t>
            </a:r>
            <a:r>
              <a:rPr lang="en-US" dirty="0" smtClean="0">
                <a:solidFill>
                  <a:srgbClr val="FFC000"/>
                </a:solidFill>
                <a:latin typeface="+mj-lt"/>
              </a:rPr>
              <a:t>translate</a:t>
            </a:r>
            <a:r>
              <a:rPr lang="en-US" dirty="0" smtClean="0">
                <a:latin typeface="+mj-lt"/>
              </a:rPr>
              <a:t> from Interlingua to an ILP representation </a:t>
            </a:r>
            <a:r>
              <a:rPr lang="en-US" dirty="0" smtClean="0">
                <a:solidFill>
                  <a:srgbClr val="FFC000"/>
                </a:solidFill>
                <a:latin typeface="+mj-lt"/>
              </a:rPr>
              <a:t>creating background, facts and examples</a:t>
            </a:r>
            <a:r>
              <a:rPr lang="en-US" dirty="0" smtClean="0">
                <a:latin typeface="+mj-lt"/>
              </a:rPr>
              <a:t> from messages</a:t>
            </a:r>
            <a:endParaRPr lang="en-US" dirty="0">
              <a:latin typeface="+mj-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0" y="86360"/>
            <a:ext cx="6118860" cy="1295400"/>
          </a:xfrm>
        </p:spPr>
        <p:txBody>
          <a:bodyPr>
            <a:normAutofit/>
          </a:bodyPr>
          <a:lstStyle/>
          <a:p>
            <a:r>
              <a:rPr lang="en-US" dirty="0" smtClean="0"/>
              <a:t>Learning in ILP</a:t>
            </a:r>
            <a:endParaRPr lang="en-US" dirty="0"/>
          </a:p>
        </p:txBody>
      </p:sp>
      <p:sp>
        <p:nvSpPr>
          <p:cNvPr id="49" name="TextBox 48"/>
          <p:cNvSpPr txBox="1"/>
          <p:nvPr/>
        </p:nvSpPr>
        <p:spPr>
          <a:xfrm>
            <a:off x="0" y="1122680"/>
            <a:ext cx="7848600" cy="933874"/>
          </a:xfrm>
          <a:prstGeom prst="rect">
            <a:avLst/>
          </a:prstGeom>
          <a:noFill/>
        </p:spPr>
        <p:txBody>
          <a:bodyPr wrap="square" lIns="101882" tIns="50941" rIns="101882" bIns="50941" rtlCol="0">
            <a:spAutoFit/>
          </a:bodyPr>
          <a:lstStyle/>
          <a:p>
            <a:pPr>
              <a:buFont typeface="Arial" pitchFamily="34" charset="0"/>
              <a:buChar char="•"/>
            </a:pPr>
            <a:r>
              <a:rPr lang="en-US" sz="2700" dirty="0" smtClean="0">
                <a:solidFill>
                  <a:schemeClr val="bg1"/>
                </a:solidFill>
              </a:rPr>
              <a:t> Features:  A..Z</a:t>
            </a:r>
          </a:p>
          <a:p>
            <a:pPr>
              <a:buFont typeface="Arial" pitchFamily="34" charset="0"/>
              <a:buChar char="•"/>
            </a:pPr>
            <a:r>
              <a:rPr lang="en-US" sz="2700" dirty="0" smtClean="0">
                <a:solidFill>
                  <a:schemeClr val="bg1"/>
                </a:solidFill>
              </a:rPr>
              <a:t> Target Concept to be learned: A,Z,R,W</a:t>
            </a:r>
            <a:r>
              <a:rPr lang="en-US" sz="2700" dirty="0" smtClean="0">
                <a:solidFill>
                  <a:schemeClr val="bg1"/>
                </a:solidFill>
                <a:latin typeface="ESSTIXOne" pitchFamily="2" charset="0"/>
              </a:rPr>
              <a:t>/</a:t>
            </a:r>
            <a:r>
              <a:rPr lang="en-US" sz="2700" dirty="0" smtClean="0">
                <a:solidFill>
                  <a:schemeClr val="bg1"/>
                </a:solidFill>
              </a:rPr>
              <a:t>Target</a:t>
            </a:r>
          </a:p>
        </p:txBody>
      </p:sp>
      <p:sp>
        <p:nvSpPr>
          <p:cNvPr id="50" name="TextBox 49"/>
          <p:cNvSpPr txBox="1"/>
          <p:nvPr/>
        </p:nvSpPr>
        <p:spPr>
          <a:xfrm>
            <a:off x="0" y="2677160"/>
            <a:ext cx="3436620" cy="4673359"/>
          </a:xfrm>
          <a:prstGeom prst="rect">
            <a:avLst/>
          </a:prstGeom>
          <a:noFill/>
        </p:spPr>
        <p:txBody>
          <a:bodyPr wrap="square" lIns="101882" tIns="50941" rIns="101882" bIns="50941" rtlCol="0">
            <a:spAutoFit/>
          </a:bodyPr>
          <a:lstStyle/>
          <a:p>
            <a:pPr>
              <a:buFont typeface="Arial" pitchFamily="34" charset="0"/>
              <a:buChar char="•"/>
            </a:pPr>
            <a:r>
              <a:rPr lang="en-US" sz="2700" dirty="0" smtClean="0">
                <a:solidFill>
                  <a:schemeClr val="bg1"/>
                </a:solidFill>
              </a:rPr>
              <a:t> Have </a:t>
            </a:r>
            <a:r>
              <a:rPr lang="en-US" sz="2700" dirty="0" smtClean="0">
                <a:solidFill>
                  <a:srgbClr val="FFC000"/>
                </a:solidFill>
              </a:rPr>
              <a:t>background, </a:t>
            </a:r>
            <a:br>
              <a:rPr lang="en-US" sz="2700" dirty="0" smtClean="0">
                <a:solidFill>
                  <a:srgbClr val="FFC000"/>
                </a:solidFill>
              </a:rPr>
            </a:br>
            <a:r>
              <a:rPr lang="en-US" sz="2700" dirty="0" smtClean="0">
                <a:solidFill>
                  <a:srgbClr val="FFC000"/>
                </a:solidFill>
              </a:rPr>
              <a:t>  examples and facts</a:t>
            </a:r>
            <a:r>
              <a:rPr lang="en-US" sz="2700" dirty="0" smtClean="0">
                <a:solidFill>
                  <a:schemeClr val="bg1"/>
                </a:solidFill>
              </a:rPr>
              <a:t> </a:t>
            </a:r>
            <a:br>
              <a:rPr lang="en-US" sz="2700" dirty="0" smtClean="0">
                <a:solidFill>
                  <a:schemeClr val="bg1"/>
                </a:solidFill>
              </a:rPr>
            </a:br>
            <a:r>
              <a:rPr lang="en-US" sz="2700" dirty="0" smtClean="0">
                <a:solidFill>
                  <a:schemeClr val="bg1"/>
                </a:solidFill>
              </a:rPr>
              <a:t>  for learning</a:t>
            </a:r>
          </a:p>
          <a:p>
            <a:pPr>
              <a:buFont typeface="Arial" pitchFamily="34" charset="0"/>
              <a:buChar char="•"/>
            </a:pPr>
            <a:r>
              <a:rPr lang="en-US" sz="2700" dirty="0">
                <a:solidFill>
                  <a:schemeClr val="bg1"/>
                </a:solidFill>
              </a:rPr>
              <a:t> </a:t>
            </a:r>
            <a:r>
              <a:rPr lang="en-US" sz="2700" dirty="0" smtClean="0">
                <a:solidFill>
                  <a:schemeClr val="bg1"/>
                </a:solidFill>
              </a:rPr>
              <a:t>ILP search adds </a:t>
            </a:r>
            <a:r>
              <a:rPr lang="en-US" sz="2700" dirty="0" smtClean="0">
                <a:solidFill>
                  <a:srgbClr val="FFC000"/>
                </a:solidFill>
              </a:rPr>
              <a:t>one </a:t>
            </a:r>
          </a:p>
          <a:p>
            <a:r>
              <a:rPr lang="en-US" sz="2700" dirty="0" smtClean="0">
                <a:solidFill>
                  <a:srgbClr val="FFC000"/>
                </a:solidFill>
              </a:rPr>
              <a:t>  literal at a time</a:t>
            </a:r>
            <a:br>
              <a:rPr lang="en-US" sz="2700" dirty="0" smtClean="0">
                <a:solidFill>
                  <a:srgbClr val="FFC000"/>
                </a:solidFill>
              </a:rPr>
            </a:br>
            <a:endParaRPr lang="en-US" sz="2700" dirty="0" smtClean="0">
              <a:solidFill>
                <a:srgbClr val="FFC000"/>
              </a:solidFill>
            </a:endParaRPr>
          </a:p>
          <a:p>
            <a:pPr>
              <a:buFont typeface="Arial" pitchFamily="34" charset="0"/>
              <a:buChar char="•"/>
            </a:pPr>
            <a:r>
              <a:rPr lang="en-US" sz="2700" dirty="0" smtClean="0">
                <a:solidFill>
                  <a:srgbClr val="FF0000"/>
                </a:solidFill>
              </a:rPr>
              <a:t> </a:t>
            </a:r>
            <a:r>
              <a:rPr lang="en-US" sz="2700" i="1" dirty="0" smtClean="0">
                <a:solidFill>
                  <a:srgbClr val="FF0000"/>
                </a:solidFill>
              </a:rPr>
              <a:t>n</a:t>
            </a:r>
            <a:r>
              <a:rPr lang="en-US" sz="2700" dirty="0" smtClean="0">
                <a:solidFill>
                  <a:srgbClr val="FF0000"/>
                </a:solidFill>
              </a:rPr>
              <a:t> predicates leads  </a:t>
            </a:r>
            <a:br>
              <a:rPr lang="en-US" sz="2700" dirty="0" smtClean="0">
                <a:solidFill>
                  <a:srgbClr val="FF0000"/>
                </a:solidFill>
              </a:rPr>
            </a:br>
            <a:r>
              <a:rPr lang="en-US" sz="2700" dirty="0" smtClean="0">
                <a:solidFill>
                  <a:srgbClr val="FF0000"/>
                </a:solidFill>
              </a:rPr>
              <a:t>  to </a:t>
            </a:r>
            <a:r>
              <a:rPr lang="en-US" sz="2700" i="1" dirty="0" smtClean="0">
                <a:solidFill>
                  <a:srgbClr val="FF0000"/>
                </a:solidFill>
              </a:rPr>
              <a:t>O(n!)</a:t>
            </a:r>
            <a:r>
              <a:rPr lang="en-US" sz="2700" dirty="0" smtClean="0">
                <a:solidFill>
                  <a:srgbClr val="FF0000"/>
                </a:solidFill>
              </a:rPr>
              <a:t> combos </a:t>
            </a:r>
          </a:p>
          <a:p>
            <a:pPr>
              <a:buFont typeface="Arial" pitchFamily="34" charset="0"/>
              <a:buChar char="•"/>
            </a:pPr>
            <a:r>
              <a:rPr lang="en-US" sz="2700" dirty="0">
                <a:solidFill>
                  <a:srgbClr val="FF0000"/>
                </a:solidFill>
              </a:rPr>
              <a:t> </a:t>
            </a:r>
            <a:r>
              <a:rPr lang="en-US" sz="2700" dirty="0" smtClean="0">
                <a:solidFill>
                  <a:srgbClr val="FF0000"/>
                </a:solidFill>
              </a:rPr>
              <a:t>ILP requires </a:t>
            </a:r>
            <a:r>
              <a:rPr lang="en-US" sz="2700" b="1" dirty="0" smtClean="0">
                <a:solidFill>
                  <a:srgbClr val="FF0000"/>
                </a:solidFill>
              </a:rPr>
              <a:t>large </a:t>
            </a:r>
            <a:br>
              <a:rPr lang="en-US" sz="2700" b="1" dirty="0" smtClean="0">
                <a:solidFill>
                  <a:srgbClr val="FF0000"/>
                </a:solidFill>
              </a:rPr>
            </a:br>
            <a:r>
              <a:rPr lang="en-US" sz="2700" b="1" dirty="0" smtClean="0">
                <a:solidFill>
                  <a:srgbClr val="FF0000"/>
                </a:solidFill>
              </a:rPr>
              <a:t>   number of </a:t>
            </a:r>
            <a:br>
              <a:rPr lang="en-US" sz="2700" b="1" dirty="0" smtClean="0">
                <a:solidFill>
                  <a:srgbClr val="FF0000"/>
                </a:solidFill>
              </a:rPr>
            </a:br>
            <a:r>
              <a:rPr lang="en-US" sz="2700" b="1" dirty="0" smtClean="0">
                <a:solidFill>
                  <a:srgbClr val="FF0000"/>
                </a:solidFill>
              </a:rPr>
              <a:t>   examples</a:t>
            </a:r>
          </a:p>
        </p:txBody>
      </p:sp>
      <p:grpSp>
        <p:nvGrpSpPr>
          <p:cNvPr id="62" name="Group 61"/>
          <p:cNvGrpSpPr/>
          <p:nvPr/>
        </p:nvGrpSpPr>
        <p:grpSpPr>
          <a:xfrm>
            <a:off x="3268980" y="2604024"/>
            <a:ext cx="6705600" cy="4995656"/>
            <a:chOff x="2971800" y="2297668"/>
            <a:chExt cx="6096000" cy="4407932"/>
          </a:xfrm>
        </p:grpSpPr>
        <p:grpSp>
          <p:nvGrpSpPr>
            <p:cNvPr id="60" name="Group 59"/>
            <p:cNvGrpSpPr/>
            <p:nvPr/>
          </p:nvGrpSpPr>
          <p:grpSpPr>
            <a:xfrm>
              <a:off x="2971800" y="2297668"/>
              <a:ext cx="6096000" cy="4407932"/>
              <a:chOff x="2971800" y="2297668"/>
              <a:chExt cx="6096000" cy="4407932"/>
            </a:xfrm>
          </p:grpSpPr>
          <p:grpSp>
            <p:nvGrpSpPr>
              <p:cNvPr id="48" name="Group 47"/>
              <p:cNvGrpSpPr/>
              <p:nvPr/>
            </p:nvGrpSpPr>
            <p:grpSpPr>
              <a:xfrm>
                <a:off x="2971800" y="2297668"/>
                <a:ext cx="6096000" cy="4407932"/>
                <a:chOff x="1828800" y="1230868"/>
                <a:chExt cx="6096000" cy="4407932"/>
              </a:xfrm>
            </p:grpSpPr>
            <p:grpSp>
              <p:nvGrpSpPr>
                <p:cNvPr id="8" name="Group 7"/>
                <p:cNvGrpSpPr/>
                <p:nvPr/>
              </p:nvGrpSpPr>
              <p:grpSpPr>
                <a:xfrm>
                  <a:off x="1828800" y="1295400"/>
                  <a:ext cx="6096000" cy="4343400"/>
                  <a:chOff x="1828800" y="1600200"/>
                  <a:chExt cx="4572000" cy="4572000"/>
                </a:xfrm>
              </p:grpSpPr>
              <p:sp>
                <p:nvSpPr>
                  <p:cNvPr id="6" name="Rectangle 5"/>
                  <p:cNvSpPr/>
                  <p:nvPr/>
                </p:nvSpPr>
                <p:spPr>
                  <a:xfrm>
                    <a:off x="1828800" y="1600200"/>
                    <a:ext cx="4572000" cy="457200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031282" y="1600200"/>
                    <a:ext cx="1369518" cy="371619"/>
                  </a:xfrm>
                  <a:prstGeom prst="rect">
                    <a:avLst/>
                  </a:prstGeom>
                  <a:noFill/>
                </p:spPr>
                <p:txBody>
                  <a:bodyPr wrap="none" rtlCol="0">
                    <a:spAutoFit/>
                  </a:bodyPr>
                  <a:lstStyle/>
                  <a:p>
                    <a:pPr algn="r"/>
                    <a:r>
                      <a:rPr lang="en-US" b="1" i="1" dirty="0" smtClean="0">
                        <a:solidFill>
                          <a:srgbClr val="C00000"/>
                        </a:solidFill>
                      </a:rPr>
                      <a:t>Hypothesis space</a:t>
                    </a:r>
                    <a:endParaRPr lang="en-US" b="1" i="1" dirty="0">
                      <a:solidFill>
                        <a:srgbClr val="C00000"/>
                      </a:solidFill>
                    </a:endParaRPr>
                  </a:p>
                </p:txBody>
              </p:sp>
            </p:grpSp>
            <p:sp>
              <p:nvSpPr>
                <p:cNvPr id="9" name="TextBox 8"/>
                <p:cNvSpPr txBox="1"/>
                <p:nvPr/>
              </p:nvSpPr>
              <p:spPr>
                <a:xfrm>
                  <a:off x="3290378" y="1230868"/>
                  <a:ext cx="1507405" cy="353038"/>
                </a:xfrm>
                <a:prstGeom prst="rect">
                  <a:avLst/>
                </a:prstGeom>
                <a:noFill/>
              </p:spPr>
              <p:txBody>
                <a:bodyPr wrap="none" rtlCol="0">
                  <a:spAutoFit/>
                </a:bodyPr>
                <a:lstStyle/>
                <a:p>
                  <a:r>
                    <a:rPr lang="en-US" dirty="0" smtClean="0">
                      <a:solidFill>
                        <a:srgbClr val="FFC000"/>
                      </a:solidFill>
                    </a:rPr>
                    <a:t>True </a:t>
                  </a:r>
                  <a:r>
                    <a:rPr lang="en-US" dirty="0" smtClean="0">
                      <a:solidFill>
                        <a:srgbClr val="FFC000"/>
                      </a:solidFill>
                      <a:latin typeface="ESSTIXOne" pitchFamily="2" charset="0"/>
                    </a:rPr>
                    <a:t>/</a:t>
                  </a:r>
                  <a:r>
                    <a:rPr lang="en-US" dirty="0" smtClean="0">
                      <a:solidFill>
                        <a:srgbClr val="FFC000"/>
                      </a:solidFill>
                    </a:rPr>
                    <a:t>Target</a:t>
                  </a:r>
                  <a:endParaRPr lang="en-US" dirty="0">
                    <a:solidFill>
                      <a:srgbClr val="FFC000"/>
                    </a:solidFill>
                  </a:endParaRPr>
                </a:p>
              </p:txBody>
            </p:sp>
            <p:sp>
              <p:nvSpPr>
                <p:cNvPr id="10" name="TextBox 9"/>
                <p:cNvSpPr txBox="1"/>
                <p:nvPr/>
              </p:nvSpPr>
              <p:spPr>
                <a:xfrm>
                  <a:off x="3458758" y="2602468"/>
                  <a:ext cx="1570442" cy="353038"/>
                </a:xfrm>
                <a:prstGeom prst="rect">
                  <a:avLst/>
                </a:prstGeom>
                <a:noFill/>
              </p:spPr>
              <p:txBody>
                <a:bodyPr wrap="square" rtlCol="0">
                  <a:spAutoFit/>
                </a:bodyPr>
                <a:lstStyle/>
                <a:p>
                  <a:r>
                    <a:rPr lang="en-US" dirty="0" smtClean="0">
                      <a:solidFill>
                        <a:srgbClr val="FFC000"/>
                      </a:solidFill>
                    </a:rPr>
                    <a:t>A,Z</a:t>
                  </a:r>
                  <a:r>
                    <a:rPr lang="en-US" dirty="0" smtClean="0">
                      <a:solidFill>
                        <a:srgbClr val="FFC000"/>
                      </a:solidFill>
                      <a:latin typeface="ESSTIXOne" pitchFamily="2" charset="0"/>
                    </a:rPr>
                    <a:t>/</a:t>
                  </a:r>
                  <a:r>
                    <a:rPr lang="en-US" dirty="0" smtClean="0">
                      <a:solidFill>
                        <a:srgbClr val="FFC000"/>
                      </a:solidFill>
                    </a:rPr>
                    <a:t>Target</a:t>
                  </a:r>
                  <a:endParaRPr lang="en-US" dirty="0">
                    <a:solidFill>
                      <a:srgbClr val="FFC000"/>
                    </a:solidFill>
                  </a:endParaRPr>
                </a:p>
              </p:txBody>
            </p:sp>
            <p:sp>
              <p:nvSpPr>
                <p:cNvPr id="11" name="TextBox 10"/>
                <p:cNvSpPr txBox="1"/>
                <p:nvPr/>
              </p:nvSpPr>
              <p:spPr>
                <a:xfrm>
                  <a:off x="1828800" y="2602468"/>
                  <a:ext cx="1524000" cy="353038"/>
                </a:xfrm>
                <a:prstGeom prst="rect">
                  <a:avLst/>
                </a:prstGeom>
                <a:noFill/>
              </p:spPr>
              <p:txBody>
                <a:bodyPr wrap="square" rtlCol="0">
                  <a:spAutoFit/>
                </a:bodyPr>
                <a:lstStyle/>
                <a:p>
                  <a:r>
                    <a:rPr lang="en-US" dirty="0" smtClean="0">
                      <a:solidFill>
                        <a:srgbClr val="FFC000"/>
                      </a:solidFill>
                    </a:rPr>
                    <a:t>A,B</a:t>
                  </a:r>
                  <a:r>
                    <a:rPr lang="en-US" dirty="0" smtClean="0">
                      <a:solidFill>
                        <a:srgbClr val="FFC000"/>
                      </a:solidFill>
                      <a:latin typeface="ESSTIXOne" pitchFamily="2" charset="0"/>
                    </a:rPr>
                    <a:t>/</a:t>
                  </a:r>
                  <a:r>
                    <a:rPr lang="en-US" dirty="0" smtClean="0">
                      <a:solidFill>
                        <a:srgbClr val="FFC000"/>
                      </a:solidFill>
                    </a:rPr>
                    <a:t>Target</a:t>
                  </a:r>
                  <a:endParaRPr lang="en-US" dirty="0">
                    <a:solidFill>
                      <a:srgbClr val="FFC000"/>
                    </a:solidFill>
                  </a:endParaRPr>
                </a:p>
              </p:txBody>
            </p:sp>
            <p:sp>
              <p:nvSpPr>
                <p:cNvPr id="15" name="TextBox 14"/>
                <p:cNvSpPr txBox="1"/>
                <p:nvPr/>
              </p:nvSpPr>
              <p:spPr>
                <a:xfrm>
                  <a:off x="2734435" y="1905000"/>
                  <a:ext cx="1380365" cy="353038"/>
                </a:xfrm>
                <a:prstGeom prst="rect">
                  <a:avLst/>
                </a:prstGeom>
                <a:noFill/>
              </p:spPr>
              <p:txBody>
                <a:bodyPr wrap="square" rtlCol="0">
                  <a:spAutoFit/>
                </a:bodyPr>
                <a:lstStyle/>
                <a:p>
                  <a:r>
                    <a:rPr lang="en-US" dirty="0" smtClean="0">
                      <a:solidFill>
                        <a:srgbClr val="FFC000"/>
                      </a:solidFill>
                    </a:rPr>
                    <a:t>A </a:t>
                  </a:r>
                  <a:r>
                    <a:rPr lang="en-US" dirty="0" smtClean="0">
                      <a:solidFill>
                        <a:srgbClr val="FFC000"/>
                      </a:solidFill>
                      <a:latin typeface="ESSTIXOne" pitchFamily="2" charset="0"/>
                    </a:rPr>
                    <a:t>/</a:t>
                  </a:r>
                  <a:r>
                    <a:rPr lang="en-US" dirty="0" smtClean="0">
                      <a:solidFill>
                        <a:srgbClr val="FFC000"/>
                      </a:solidFill>
                    </a:rPr>
                    <a:t>Target</a:t>
                  </a:r>
                  <a:endParaRPr lang="en-US" dirty="0">
                    <a:solidFill>
                      <a:srgbClr val="FFC000"/>
                    </a:solidFill>
                  </a:endParaRPr>
                </a:p>
              </p:txBody>
            </p:sp>
            <p:sp>
              <p:nvSpPr>
                <p:cNvPr id="16" name="TextBox 15"/>
                <p:cNvSpPr txBox="1"/>
                <p:nvPr/>
              </p:nvSpPr>
              <p:spPr>
                <a:xfrm>
                  <a:off x="5334000" y="4953000"/>
                  <a:ext cx="2286000" cy="353038"/>
                </a:xfrm>
                <a:prstGeom prst="rect">
                  <a:avLst/>
                </a:prstGeom>
                <a:noFill/>
              </p:spPr>
              <p:txBody>
                <a:bodyPr wrap="square" rtlCol="0">
                  <a:spAutoFit/>
                </a:bodyPr>
                <a:lstStyle/>
                <a:p>
                  <a:r>
                    <a:rPr lang="en-US" dirty="0" smtClean="0">
                      <a:solidFill>
                        <a:srgbClr val="FFC000"/>
                      </a:solidFill>
                    </a:rPr>
                    <a:t>A, Z, R, W </a:t>
                  </a:r>
                  <a:r>
                    <a:rPr lang="en-US" dirty="0" smtClean="0">
                      <a:solidFill>
                        <a:srgbClr val="FFC000"/>
                      </a:solidFill>
                      <a:latin typeface="ESSTIXOne" pitchFamily="2" charset="0"/>
                    </a:rPr>
                    <a:t>/</a:t>
                  </a:r>
                  <a:r>
                    <a:rPr lang="en-US" dirty="0" smtClean="0">
                      <a:solidFill>
                        <a:srgbClr val="FFC000"/>
                      </a:solidFill>
                    </a:rPr>
                    <a:t>Target</a:t>
                  </a:r>
                  <a:endParaRPr lang="en-US" dirty="0">
                    <a:solidFill>
                      <a:srgbClr val="FFC000"/>
                    </a:solidFill>
                  </a:endParaRPr>
                </a:p>
              </p:txBody>
            </p:sp>
            <p:sp>
              <p:nvSpPr>
                <p:cNvPr id="17" name="TextBox 16"/>
                <p:cNvSpPr txBox="1"/>
                <p:nvPr/>
              </p:nvSpPr>
              <p:spPr>
                <a:xfrm>
                  <a:off x="4793719" y="3657600"/>
                  <a:ext cx="1835681" cy="353038"/>
                </a:xfrm>
                <a:prstGeom prst="rect">
                  <a:avLst/>
                </a:prstGeom>
                <a:noFill/>
              </p:spPr>
              <p:txBody>
                <a:bodyPr wrap="square" rtlCol="0">
                  <a:spAutoFit/>
                </a:bodyPr>
                <a:lstStyle/>
                <a:p>
                  <a:r>
                    <a:rPr lang="en-US" dirty="0" smtClean="0">
                      <a:solidFill>
                        <a:srgbClr val="FFC000"/>
                      </a:solidFill>
                    </a:rPr>
                    <a:t>A, Z, R </a:t>
                  </a:r>
                  <a:r>
                    <a:rPr lang="en-US" dirty="0" smtClean="0">
                      <a:solidFill>
                        <a:srgbClr val="FFC000"/>
                      </a:solidFill>
                      <a:latin typeface="ESSTIXOne" pitchFamily="2" charset="0"/>
                    </a:rPr>
                    <a:t>/</a:t>
                  </a:r>
                  <a:r>
                    <a:rPr lang="en-US" dirty="0" smtClean="0">
                      <a:solidFill>
                        <a:srgbClr val="FFC000"/>
                      </a:solidFill>
                    </a:rPr>
                    <a:t>Target</a:t>
                  </a:r>
                  <a:endParaRPr lang="en-US" dirty="0">
                    <a:solidFill>
                      <a:srgbClr val="FFC000"/>
                    </a:solidFill>
                  </a:endParaRPr>
                </a:p>
              </p:txBody>
            </p:sp>
            <p:cxnSp>
              <p:nvCxnSpPr>
                <p:cNvPr id="21" name="Straight Arrow Connector 20"/>
                <p:cNvCxnSpPr>
                  <a:stCxn id="10" idx="2"/>
                  <a:endCxn id="17" idx="0"/>
                </p:cNvCxnSpPr>
                <p:nvPr/>
              </p:nvCxnSpPr>
              <p:spPr>
                <a:xfrm rot="16200000" flipH="1">
                  <a:off x="4626722" y="2572762"/>
                  <a:ext cx="702094" cy="1467581"/>
                </a:xfrm>
                <a:prstGeom prst="straightConnector1">
                  <a:avLst/>
                </a:prstGeom>
                <a:ln w="2540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2"/>
                  <a:endCxn id="15" idx="0"/>
                </p:cNvCxnSpPr>
                <p:nvPr/>
              </p:nvCxnSpPr>
              <p:spPr>
                <a:xfrm rot="5400000">
                  <a:off x="3573803" y="1434722"/>
                  <a:ext cx="321094" cy="619463"/>
                </a:xfrm>
                <a:prstGeom prst="straightConnector1">
                  <a:avLst/>
                </a:prstGeom>
                <a:ln w="2540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5" idx="2"/>
                  <a:endCxn id="11" idx="0"/>
                </p:cNvCxnSpPr>
                <p:nvPr/>
              </p:nvCxnSpPr>
              <p:spPr>
                <a:xfrm rot="5400000">
                  <a:off x="2835494" y="2013344"/>
                  <a:ext cx="344430" cy="833818"/>
                </a:xfrm>
                <a:prstGeom prst="straightConnector1">
                  <a:avLst/>
                </a:prstGeom>
                <a:ln w="2540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5" idx="2"/>
                  <a:endCxn id="10" idx="0"/>
                </p:cNvCxnSpPr>
                <p:nvPr/>
              </p:nvCxnSpPr>
              <p:spPr>
                <a:xfrm rot="16200000" flipH="1">
                  <a:off x="3662083" y="2020572"/>
                  <a:ext cx="344430" cy="819361"/>
                </a:xfrm>
                <a:prstGeom prst="straightConnector1">
                  <a:avLst/>
                </a:prstGeom>
                <a:ln w="2540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7" idx="2"/>
                  <a:endCxn id="16" idx="0"/>
                </p:cNvCxnSpPr>
                <p:nvPr/>
              </p:nvCxnSpPr>
              <p:spPr>
                <a:xfrm rot="16200000" flipH="1">
                  <a:off x="5623099" y="4099099"/>
                  <a:ext cx="942362" cy="765440"/>
                </a:xfrm>
                <a:prstGeom prst="straightConnector1">
                  <a:avLst/>
                </a:prstGeom>
                <a:ln w="2540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1905000" y="3124201"/>
                  <a:ext cx="914403" cy="609598"/>
                </a:xfrm>
                <a:prstGeom prst="straightConnector1">
                  <a:avLst/>
                </a:prstGeom>
                <a:ln w="2540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124200" y="2590800"/>
                  <a:ext cx="460791" cy="353038"/>
                </a:xfrm>
                <a:prstGeom prst="rect">
                  <a:avLst/>
                </a:prstGeom>
                <a:noFill/>
              </p:spPr>
              <p:txBody>
                <a:bodyPr wrap="none" rtlCol="0">
                  <a:spAutoFit/>
                </a:bodyPr>
                <a:lstStyle/>
                <a:p>
                  <a:r>
                    <a:rPr lang="en-US" b="1" dirty="0" smtClean="0">
                      <a:solidFill>
                        <a:srgbClr val="FFC000"/>
                      </a:solidFill>
                    </a:rPr>
                    <a:t>. . .</a:t>
                  </a:r>
                  <a:endParaRPr lang="en-US" b="1" dirty="0">
                    <a:solidFill>
                      <a:srgbClr val="FFC000"/>
                    </a:solidFill>
                  </a:endParaRPr>
                </a:p>
              </p:txBody>
            </p:sp>
            <p:sp>
              <p:nvSpPr>
                <p:cNvPr id="46" name="TextBox 45"/>
                <p:cNvSpPr txBox="1"/>
                <p:nvPr/>
              </p:nvSpPr>
              <p:spPr>
                <a:xfrm>
                  <a:off x="1905000" y="3962400"/>
                  <a:ext cx="460791" cy="353038"/>
                </a:xfrm>
                <a:prstGeom prst="rect">
                  <a:avLst/>
                </a:prstGeom>
                <a:noFill/>
              </p:spPr>
              <p:txBody>
                <a:bodyPr wrap="none" rtlCol="0">
                  <a:spAutoFit/>
                </a:bodyPr>
                <a:lstStyle/>
                <a:p>
                  <a:r>
                    <a:rPr lang="en-US" b="1" dirty="0" smtClean="0">
                      <a:solidFill>
                        <a:srgbClr val="FFC000"/>
                      </a:solidFill>
                    </a:rPr>
                    <a:t>. . .</a:t>
                  </a:r>
                  <a:endParaRPr lang="en-US" b="1" dirty="0">
                    <a:solidFill>
                      <a:srgbClr val="FFC000"/>
                    </a:solidFill>
                  </a:endParaRPr>
                </a:p>
              </p:txBody>
            </p:sp>
            <p:sp>
              <p:nvSpPr>
                <p:cNvPr id="47" name="TextBox 46"/>
                <p:cNvSpPr txBox="1"/>
                <p:nvPr/>
              </p:nvSpPr>
              <p:spPr>
                <a:xfrm>
                  <a:off x="3200400" y="5105400"/>
                  <a:ext cx="460791" cy="353038"/>
                </a:xfrm>
                <a:prstGeom prst="rect">
                  <a:avLst/>
                </a:prstGeom>
                <a:noFill/>
              </p:spPr>
              <p:txBody>
                <a:bodyPr wrap="none" rtlCol="0">
                  <a:spAutoFit/>
                </a:bodyPr>
                <a:lstStyle/>
                <a:p>
                  <a:r>
                    <a:rPr lang="en-US" b="1" dirty="0" smtClean="0">
                      <a:solidFill>
                        <a:srgbClr val="FFC000"/>
                      </a:solidFill>
                    </a:rPr>
                    <a:t>. . .</a:t>
                  </a:r>
                  <a:endParaRPr lang="en-US" b="1" dirty="0">
                    <a:solidFill>
                      <a:srgbClr val="FFC000"/>
                    </a:solidFill>
                  </a:endParaRPr>
                </a:p>
              </p:txBody>
            </p:sp>
          </p:grpSp>
          <p:cxnSp>
            <p:nvCxnSpPr>
              <p:cNvPr id="33" name="Straight Arrow Connector 32"/>
              <p:cNvCxnSpPr>
                <a:stCxn id="9" idx="2"/>
              </p:cNvCxnSpPr>
              <p:nvPr/>
            </p:nvCxnSpPr>
            <p:spPr>
              <a:xfrm rot="5400000">
                <a:off x="4947593" y="2884714"/>
                <a:ext cx="473496" cy="5481"/>
              </a:xfrm>
              <a:prstGeom prst="straightConnector1">
                <a:avLst/>
              </a:prstGeom>
              <a:ln w="2540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9" idx="2"/>
              </p:cNvCxnSpPr>
              <p:nvPr/>
            </p:nvCxnSpPr>
            <p:spPr>
              <a:xfrm rot="16200000" flipH="1">
                <a:off x="5176193" y="2661594"/>
                <a:ext cx="397295" cy="375520"/>
              </a:xfrm>
              <a:prstGeom prst="straightConnector1">
                <a:avLst/>
              </a:prstGeom>
              <a:ln w="2540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9" idx="2"/>
              </p:cNvCxnSpPr>
              <p:nvPr/>
            </p:nvCxnSpPr>
            <p:spPr>
              <a:xfrm rot="16200000" flipH="1">
                <a:off x="5404792" y="2432995"/>
                <a:ext cx="168695" cy="604118"/>
              </a:xfrm>
              <a:prstGeom prst="straightConnector1">
                <a:avLst/>
              </a:prstGeom>
              <a:ln w="2540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a:off x="8213594" y="3669268"/>
              <a:ext cx="460791" cy="353038"/>
            </a:xfrm>
            <a:prstGeom prst="rect">
              <a:avLst/>
            </a:prstGeom>
            <a:noFill/>
          </p:spPr>
          <p:txBody>
            <a:bodyPr wrap="none" rtlCol="0">
              <a:spAutoFit/>
            </a:bodyPr>
            <a:lstStyle/>
            <a:p>
              <a:r>
                <a:rPr lang="en-US" b="1" dirty="0" smtClean="0">
                  <a:solidFill>
                    <a:srgbClr val="FFC000"/>
                  </a:solidFill>
                </a:rPr>
                <a:t>. . .</a:t>
              </a:r>
              <a:endParaRPr lang="en-US" b="1" dirty="0">
                <a:solidFill>
                  <a:srgbClr val="FFC000"/>
                </a:solidFill>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p:nvPr/>
        </p:nvSpPr>
        <p:spPr>
          <a:xfrm>
            <a:off x="6454140" y="5095240"/>
            <a:ext cx="3436620" cy="2159000"/>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2" name="Title 1"/>
          <p:cNvSpPr>
            <a:spLocks noGrp="1"/>
          </p:cNvSpPr>
          <p:nvPr>
            <p:ph type="title"/>
          </p:nvPr>
        </p:nvSpPr>
        <p:spPr>
          <a:xfrm>
            <a:off x="2095500" y="86360"/>
            <a:ext cx="7292340" cy="1295400"/>
          </a:xfrm>
        </p:spPr>
        <p:txBody>
          <a:bodyPr>
            <a:normAutofit fontScale="90000"/>
          </a:bodyPr>
          <a:lstStyle/>
          <a:p>
            <a:r>
              <a:rPr lang="en-US" dirty="0" smtClean="0"/>
              <a:t>Learning in ILP with Relevance</a:t>
            </a:r>
            <a:endParaRPr lang="en-US" dirty="0"/>
          </a:p>
        </p:txBody>
      </p:sp>
      <p:sp>
        <p:nvSpPr>
          <p:cNvPr id="50" name="TextBox 49"/>
          <p:cNvSpPr txBox="1"/>
          <p:nvPr/>
        </p:nvSpPr>
        <p:spPr>
          <a:xfrm>
            <a:off x="0" y="2558484"/>
            <a:ext cx="3520440" cy="4673359"/>
          </a:xfrm>
          <a:prstGeom prst="rect">
            <a:avLst/>
          </a:prstGeom>
          <a:noFill/>
        </p:spPr>
        <p:txBody>
          <a:bodyPr wrap="square" lIns="101882" tIns="50941" rIns="101882" bIns="50941" rtlCol="0">
            <a:spAutoFit/>
          </a:bodyPr>
          <a:lstStyle/>
          <a:p>
            <a:pPr>
              <a:buFont typeface="Arial" pitchFamily="34" charset="0"/>
              <a:buChar char="•"/>
            </a:pPr>
            <a:r>
              <a:rPr lang="en-US" sz="2700" dirty="0" smtClean="0">
                <a:solidFill>
                  <a:schemeClr val="bg1"/>
                </a:solidFill>
              </a:rPr>
              <a:t> Teacher tells agent </a:t>
            </a:r>
            <a:br>
              <a:rPr lang="en-US" sz="2700" dirty="0" smtClean="0">
                <a:solidFill>
                  <a:schemeClr val="bg1"/>
                </a:solidFill>
              </a:rPr>
            </a:br>
            <a:r>
              <a:rPr lang="en-US" sz="2700" dirty="0" smtClean="0">
                <a:solidFill>
                  <a:schemeClr val="bg1"/>
                </a:solidFill>
              </a:rPr>
              <a:t>   that p</a:t>
            </a:r>
            <a:r>
              <a:rPr lang="en-US" sz="2600" dirty="0" smtClean="0">
                <a:solidFill>
                  <a:schemeClr val="bg1"/>
                </a:solidFill>
              </a:rPr>
              <a:t>redicates</a:t>
            </a:r>
            <a:br>
              <a:rPr lang="en-US" sz="2600" dirty="0" smtClean="0">
                <a:solidFill>
                  <a:schemeClr val="bg1"/>
                </a:solidFill>
              </a:rPr>
            </a:br>
            <a:r>
              <a:rPr lang="en-US" sz="2600" dirty="0" smtClean="0">
                <a:solidFill>
                  <a:schemeClr val="bg1"/>
                </a:solidFill>
              </a:rPr>
              <a:t>  </a:t>
            </a:r>
            <a:r>
              <a:rPr lang="en-US" sz="2700" dirty="0" smtClean="0">
                <a:solidFill>
                  <a:schemeClr val="bg1"/>
                </a:solidFill>
              </a:rPr>
              <a:t> A, Z, R are </a:t>
            </a:r>
            <a:r>
              <a:rPr lang="en-US" sz="2700" dirty="0" smtClean="0">
                <a:solidFill>
                  <a:srgbClr val="FFC000"/>
                </a:solidFill>
              </a:rPr>
              <a:t>relevant </a:t>
            </a:r>
            <a:br>
              <a:rPr lang="en-US" sz="2700" dirty="0" smtClean="0">
                <a:solidFill>
                  <a:srgbClr val="FFC000"/>
                </a:solidFill>
              </a:rPr>
            </a:br>
            <a:r>
              <a:rPr lang="en-US" sz="2700" dirty="0" smtClean="0">
                <a:solidFill>
                  <a:srgbClr val="FFC000"/>
                </a:solidFill>
              </a:rPr>
              <a:t>   to the concept being</a:t>
            </a:r>
            <a:br>
              <a:rPr lang="en-US" sz="2700" dirty="0" smtClean="0">
                <a:solidFill>
                  <a:srgbClr val="FFC000"/>
                </a:solidFill>
              </a:rPr>
            </a:br>
            <a:r>
              <a:rPr lang="en-US" sz="2700" dirty="0" smtClean="0">
                <a:solidFill>
                  <a:srgbClr val="FFC000"/>
                </a:solidFill>
              </a:rPr>
              <a:t>   learned</a:t>
            </a:r>
          </a:p>
          <a:p>
            <a:endParaRPr lang="en-US" sz="2700" dirty="0" smtClean="0">
              <a:solidFill>
                <a:schemeClr val="bg1"/>
              </a:solidFill>
            </a:endParaRPr>
          </a:p>
          <a:p>
            <a:pPr>
              <a:buFont typeface="Arial" pitchFamily="34" charset="0"/>
              <a:buChar char="•"/>
            </a:pPr>
            <a:r>
              <a:rPr lang="en-US" sz="2700" dirty="0">
                <a:solidFill>
                  <a:srgbClr val="00B050"/>
                </a:solidFill>
              </a:rPr>
              <a:t> </a:t>
            </a:r>
            <a:r>
              <a:rPr lang="en-US" sz="2700" dirty="0" smtClean="0">
                <a:solidFill>
                  <a:srgbClr val="00B050"/>
                </a:solidFill>
              </a:rPr>
              <a:t>amount of search is </a:t>
            </a:r>
            <a:br>
              <a:rPr lang="en-US" sz="2700" dirty="0" smtClean="0">
                <a:solidFill>
                  <a:srgbClr val="00B050"/>
                </a:solidFill>
              </a:rPr>
            </a:br>
            <a:r>
              <a:rPr lang="en-US" sz="2700" dirty="0" smtClean="0">
                <a:solidFill>
                  <a:srgbClr val="00B050"/>
                </a:solidFill>
              </a:rPr>
              <a:t>   greatly reduced</a:t>
            </a:r>
          </a:p>
          <a:p>
            <a:pPr>
              <a:buFont typeface="Arial" pitchFamily="34" charset="0"/>
              <a:buChar char="•"/>
            </a:pPr>
            <a:r>
              <a:rPr lang="en-US" sz="2700" dirty="0">
                <a:solidFill>
                  <a:srgbClr val="00B050"/>
                </a:solidFill>
              </a:rPr>
              <a:t> </a:t>
            </a:r>
            <a:r>
              <a:rPr lang="en-US" sz="2700" dirty="0" smtClean="0">
                <a:solidFill>
                  <a:srgbClr val="00B050"/>
                </a:solidFill>
              </a:rPr>
              <a:t>ILP with relevance</a:t>
            </a:r>
            <a:r>
              <a:rPr lang="en-US" sz="2700" dirty="0" smtClean="0">
                <a:solidFill>
                  <a:schemeClr val="bg1"/>
                </a:solidFill>
              </a:rPr>
              <a:t/>
            </a:r>
            <a:br>
              <a:rPr lang="en-US" sz="2700" dirty="0" smtClean="0">
                <a:solidFill>
                  <a:schemeClr val="bg1"/>
                </a:solidFill>
              </a:rPr>
            </a:br>
            <a:r>
              <a:rPr lang="en-US" sz="2700" dirty="0" smtClean="0">
                <a:solidFill>
                  <a:schemeClr val="bg1"/>
                </a:solidFill>
              </a:rPr>
              <a:t>   </a:t>
            </a:r>
            <a:r>
              <a:rPr lang="en-US" sz="2700" b="1" dirty="0" smtClean="0">
                <a:solidFill>
                  <a:srgbClr val="00B050"/>
                </a:solidFill>
              </a:rPr>
              <a:t>can succeed with </a:t>
            </a:r>
            <a:br>
              <a:rPr lang="en-US" sz="2700" b="1" dirty="0" smtClean="0">
                <a:solidFill>
                  <a:srgbClr val="00B050"/>
                </a:solidFill>
              </a:rPr>
            </a:br>
            <a:r>
              <a:rPr lang="en-US" sz="2700" b="1" dirty="0" smtClean="0">
                <a:solidFill>
                  <a:srgbClr val="00B050"/>
                </a:solidFill>
              </a:rPr>
              <a:t>   fewer examples</a:t>
            </a:r>
          </a:p>
        </p:txBody>
      </p:sp>
      <p:cxnSp>
        <p:nvCxnSpPr>
          <p:cNvPr id="52" name="Straight Arrow Connector 51"/>
          <p:cNvCxnSpPr>
            <a:stCxn id="86" idx="2"/>
            <a:endCxn id="91" idx="0"/>
          </p:cNvCxnSpPr>
          <p:nvPr/>
        </p:nvCxnSpPr>
        <p:spPr>
          <a:xfrm rot="16200000" flipH="1">
            <a:off x="5447809" y="3262113"/>
            <a:ext cx="2350186" cy="1834227"/>
          </a:xfrm>
          <a:prstGeom prst="straightConnector1">
            <a:avLst/>
          </a:prstGeom>
          <a:ln w="25400">
            <a:solidFill>
              <a:srgbClr val="00B050"/>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3268980" y="2604024"/>
            <a:ext cx="6705600" cy="4995656"/>
            <a:chOff x="2971800" y="2297668"/>
            <a:chExt cx="6096000" cy="4407932"/>
          </a:xfrm>
        </p:grpSpPr>
        <p:grpSp>
          <p:nvGrpSpPr>
            <p:cNvPr id="78" name="Group 59"/>
            <p:cNvGrpSpPr/>
            <p:nvPr/>
          </p:nvGrpSpPr>
          <p:grpSpPr>
            <a:xfrm>
              <a:off x="2971800" y="2297668"/>
              <a:ext cx="6096000" cy="4407932"/>
              <a:chOff x="2971800" y="2297668"/>
              <a:chExt cx="6096000" cy="4407932"/>
            </a:xfrm>
          </p:grpSpPr>
          <p:grpSp>
            <p:nvGrpSpPr>
              <p:cNvPr id="80" name="Group 47"/>
              <p:cNvGrpSpPr/>
              <p:nvPr/>
            </p:nvGrpSpPr>
            <p:grpSpPr>
              <a:xfrm>
                <a:off x="2971800" y="2297668"/>
                <a:ext cx="6096000" cy="4407932"/>
                <a:chOff x="1828800" y="1230868"/>
                <a:chExt cx="6096000" cy="4407932"/>
              </a:xfrm>
            </p:grpSpPr>
            <p:grpSp>
              <p:nvGrpSpPr>
                <p:cNvPr id="85" name="Group 7"/>
                <p:cNvGrpSpPr/>
                <p:nvPr/>
              </p:nvGrpSpPr>
              <p:grpSpPr>
                <a:xfrm>
                  <a:off x="1828800" y="1295400"/>
                  <a:ext cx="6096000" cy="4343400"/>
                  <a:chOff x="1828800" y="1600200"/>
                  <a:chExt cx="4572000" cy="4572000"/>
                </a:xfrm>
              </p:grpSpPr>
              <p:sp>
                <p:nvSpPr>
                  <p:cNvPr id="101" name="Rectangle 100"/>
                  <p:cNvSpPr/>
                  <p:nvPr/>
                </p:nvSpPr>
                <p:spPr>
                  <a:xfrm>
                    <a:off x="1828800" y="1600200"/>
                    <a:ext cx="4572000" cy="457200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5031282" y="1600200"/>
                    <a:ext cx="1369518" cy="371619"/>
                  </a:xfrm>
                  <a:prstGeom prst="rect">
                    <a:avLst/>
                  </a:prstGeom>
                  <a:noFill/>
                </p:spPr>
                <p:txBody>
                  <a:bodyPr wrap="none" rtlCol="0">
                    <a:spAutoFit/>
                  </a:bodyPr>
                  <a:lstStyle/>
                  <a:p>
                    <a:pPr algn="r"/>
                    <a:r>
                      <a:rPr lang="en-US" b="1" i="1" dirty="0" smtClean="0">
                        <a:solidFill>
                          <a:srgbClr val="C00000"/>
                        </a:solidFill>
                      </a:rPr>
                      <a:t>Hypothesis space</a:t>
                    </a:r>
                    <a:endParaRPr lang="en-US" b="1" i="1" dirty="0">
                      <a:solidFill>
                        <a:srgbClr val="C00000"/>
                      </a:solidFill>
                    </a:endParaRPr>
                  </a:p>
                </p:txBody>
              </p:sp>
            </p:grpSp>
            <p:sp>
              <p:nvSpPr>
                <p:cNvPr id="86" name="TextBox 85"/>
                <p:cNvSpPr txBox="1"/>
                <p:nvPr/>
              </p:nvSpPr>
              <p:spPr>
                <a:xfrm>
                  <a:off x="3290378" y="1230868"/>
                  <a:ext cx="1507405" cy="353038"/>
                </a:xfrm>
                <a:prstGeom prst="rect">
                  <a:avLst/>
                </a:prstGeom>
                <a:noFill/>
              </p:spPr>
              <p:txBody>
                <a:bodyPr wrap="none" rtlCol="0">
                  <a:spAutoFit/>
                </a:bodyPr>
                <a:lstStyle/>
                <a:p>
                  <a:r>
                    <a:rPr lang="en-US" dirty="0" smtClean="0">
                      <a:solidFill>
                        <a:srgbClr val="FFC000"/>
                      </a:solidFill>
                    </a:rPr>
                    <a:t>True </a:t>
                  </a:r>
                  <a:r>
                    <a:rPr lang="en-US" dirty="0" smtClean="0">
                      <a:solidFill>
                        <a:srgbClr val="FFC000"/>
                      </a:solidFill>
                      <a:latin typeface="ESSTIXOne" pitchFamily="2" charset="0"/>
                    </a:rPr>
                    <a:t>/</a:t>
                  </a:r>
                  <a:r>
                    <a:rPr lang="en-US" dirty="0" smtClean="0">
                      <a:solidFill>
                        <a:srgbClr val="FFC000"/>
                      </a:solidFill>
                    </a:rPr>
                    <a:t>Target</a:t>
                  </a:r>
                  <a:endParaRPr lang="en-US" dirty="0">
                    <a:solidFill>
                      <a:srgbClr val="FFC000"/>
                    </a:solidFill>
                  </a:endParaRPr>
                </a:p>
              </p:txBody>
            </p:sp>
            <p:sp>
              <p:nvSpPr>
                <p:cNvPr id="87" name="TextBox 9"/>
                <p:cNvSpPr txBox="1"/>
                <p:nvPr/>
              </p:nvSpPr>
              <p:spPr>
                <a:xfrm>
                  <a:off x="3458758" y="2602468"/>
                  <a:ext cx="1494242" cy="353038"/>
                </a:xfrm>
                <a:prstGeom prst="rect">
                  <a:avLst/>
                </a:prstGeom>
                <a:noFill/>
              </p:spPr>
              <p:txBody>
                <a:bodyPr wrap="square" rtlCol="0">
                  <a:spAutoFit/>
                </a:bodyPr>
                <a:lstStyle/>
                <a:p>
                  <a:r>
                    <a:rPr lang="en-US" dirty="0" smtClean="0">
                      <a:solidFill>
                        <a:srgbClr val="FFC000"/>
                      </a:solidFill>
                    </a:rPr>
                    <a:t>A,Z</a:t>
                  </a:r>
                  <a:r>
                    <a:rPr lang="en-US" dirty="0" smtClean="0">
                      <a:solidFill>
                        <a:srgbClr val="FFC000"/>
                      </a:solidFill>
                      <a:latin typeface="ESSTIXOne" pitchFamily="2" charset="0"/>
                    </a:rPr>
                    <a:t>/</a:t>
                  </a:r>
                  <a:r>
                    <a:rPr lang="en-US" dirty="0" smtClean="0">
                      <a:solidFill>
                        <a:srgbClr val="FFC000"/>
                      </a:solidFill>
                    </a:rPr>
                    <a:t>Target</a:t>
                  </a:r>
                  <a:endParaRPr lang="en-US" dirty="0">
                    <a:solidFill>
                      <a:srgbClr val="FFC000"/>
                    </a:solidFill>
                  </a:endParaRPr>
                </a:p>
              </p:txBody>
            </p:sp>
            <p:sp>
              <p:nvSpPr>
                <p:cNvPr id="88" name="TextBox 87"/>
                <p:cNvSpPr txBox="1"/>
                <p:nvPr/>
              </p:nvSpPr>
              <p:spPr>
                <a:xfrm>
                  <a:off x="1828800" y="2602468"/>
                  <a:ext cx="1524000" cy="353038"/>
                </a:xfrm>
                <a:prstGeom prst="rect">
                  <a:avLst/>
                </a:prstGeom>
                <a:noFill/>
              </p:spPr>
              <p:txBody>
                <a:bodyPr wrap="square" rtlCol="0">
                  <a:spAutoFit/>
                </a:bodyPr>
                <a:lstStyle/>
                <a:p>
                  <a:r>
                    <a:rPr lang="en-US" dirty="0" smtClean="0">
                      <a:solidFill>
                        <a:srgbClr val="FFC000"/>
                      </a:solidFill>
                    </a:rPr>
                    <a:t>A,B</a:t>
                  </a:r>
                  <a:r>
                    <a:rPr lang="en-US" dirty="0" smtClean="0">
                      <a:solidFill>
                        <a:srgbClr val="FFC000"/>
                      </a:solidFill>
                      <a:latin typeface="ESSTIXOne" pitchFamily="2" charset="0"/>
                    </a:rPr>
                    <a:t>/</a:t>
                  </a:r>
                  <a:r>
                    <a:rPr lang="en-US" dirty="0" smtClean="0">
                      <a:solidFill>
                        <a:srgbClr val="FFC000"/>
                      </a:solidFill>
                    </a:rPr>
                    <a:t>Target</a:t>
                  </a:r>
                  <a:endParaRPr lang="en-US" dirty="0">
                    <a:solidFill>
                      <a:srgbClr val="FFC000"/>
                    </a:solidFill>
                  </a:endParaRPr>
                </a:p>
              </p:txBody>
            </p:sp>
            <p:sp>
              <p:nvSpPr>
                <p:cNvPr id="89" name="TextBox 88"/>
                <p:cNvSpPr txBox="1"/>
                <p:nvPr/>
              </p:nvSpPr>
              <p:spPr>
                <a:xfrm>
                  <a:off x="2590800" y="1905000"/>
                  <a:ext cx="1524000" cy="353038"/>
                </a:xfrm>
                <a:prstGeom prst="rect">
                  <a:avLst/>
                </a:prstGeom>
                <a:noFill/>
              </p:spPr>
              <p:txBody>
                <a:bodyPr wrap="square" rtlCol="0">
                  <a:spAutoFit/>
                </a:bodyPr>
                <a:lstStyle/>
                <a:p>
                  <a:r>
                    <a:rPr lang="en-US" dirty="0" smtClean="0">
                      <a:solidFill>
                        <a:srgbClr val="FFC000"/>
                      </a:solidFill>
                    </a:rPr>
                    <a:t>A </a:t>
                  </a:r>
                  <a:r>
                    <a:rPr lang="en-US" dirty="0" smtClean="0">
                      <a:solidFill>
                        <a:srgbClr val="FFC000"/>
                      </a:solidFill>
                      <a:latin typeface="ESSTIXOne" pitchFamily="2" charset="0"/>
                    </a:rPr>
                    <a:t>/</a:t>
                  </a:r>
                  <a:r>
                    <a:rPr lang="en-US" dirty="0" smtClean="0">
                      <a:solidFill>
                        <a:srgbClr val="FFC000"/>
                      </a:solidFill>
                    </a:rPr>
                    <a:t>Target</a:t>
                  </a:r>
                  <a:endParaRPr lang="en-US" dirty="0">
                    <a:solidFill>
                      <a:srgbClr val="FFC000"/>
                    </a:solidFill>
                  </a:endParaRPr>
                </a:p>
              </p:txBody>
            </p:sp>
            <p:sp>
              <p:nvSpPr>
                <p:cNvPr id="90" name="TextBox 89"/>
                <p:cNvSpPr txBox="1"/>
                <p:nvPr/>
              </p:nvSpPr>
              <p:spPr>
                <a:xfrm>
                  <a:off x="5410200" y="4953000"/>
                  <a:ext cx="2209800" cy="353038"/>
                </a:xfrm>
                <a:prstGeom prst="rect">
                  <a:avLst/>
                </a:prstGeom>
                <a:noFill/>
              </p:spPr>
              <p:txBody>
                <a:bodyPr wrap="square" rtlCol="0">
                  <a:spAutoFit/>
                </a:bodyPr>
                <a:lstStyle/>
                <a:p>
                  <a:r>
                    <a:rPr lang="en-US" dirty="0" smtClean="0">
                      <a:solidFill>
                        <a:srgbClr val="FFC000"/>
                      </a:solidFill>
                    </a:rPr>
                    <a:t>A, Z, R, W </a:t>
                  </a:r>
                  <a:r>
                    <a:rPr lang="en-US" dirty="0" smtClean="0">
                      <a:solidFill>
                        <a:srgbClr val="FFC000"/>
                      </a:solidFill>
                      <a:latin typeface="ESSTIXOne" pitchFamily="2" charset="0"/>
                    </a:rPr>
                    <a:t>/</a:t>
                  </a:r>
                  <a:r>
                    <a:rPr lang="en-US" dirty="0" smtClean="0">
                      <a:solidFill>
                        <a:srgbClr val="FFC000"/>
                      </a:solidFill>
                    </a:rPr>
                    <a:t>Target</a:t>
                  </a:r>
                  <a:endParaRPr lang="en-US" dirty="0">
                    <a:solidFill>
                      <a:srgbClr val="FFC000"/>
                    </a:solidFill>
                  </a:endParaRPr>
                </a:p>
              </p:txBody>
            </p:sp>
            <p:sp>
              <p:nvSpPr>
                <p:cNvPr id="91" name="TextBox 90"/>
                <p:cNvSpPr txBox="1"/>
                <p:nvPr/>
              </p:nvSpPr>
              <p:spPr>
                <a:xfrm>
                  <a:off x="4793719" y="3657600"/>
                  <a:ext cx="1835681" cy="353038"/>
                </a:xfrm>
                <a:prstGeom prst="rect">
                  <a:avLst/>
                </a:prstGeom>
                <a:noFill/>
              </p:spPr>
              <p:txBody>
                <a:bodyPr wrap="square" rtlCol="0">
                  <a:spAutoFit/>
                </a:bodyPr>
                <a:lstStyle/>
                <a:p>
                  <a:r>
                    <a:rPr lang="en-US" dirty="0" smtClean="0">
                      <a:solidFill>
                        <a:srgbClr val="FFC000"/>
                      </a:solidFill>
                    </a:rPr>
                    <a:t>A, Z, R </a:t>
                  </a:r>
                  <a:r>
                    <a:rPr lang="en-US" dirty="0" smtClean="0">
                      <a:solidFill>
                        <a:srgbClr val="FFC000"/>
                      </a:solidFill>
                      <a:latin typeface="ESSTIXOne" pitchFamily="2" charset="0"/>
                    </a:rPr>
                    <a:t>/</a:t>
                  </a:r>
                  <a:r>
                    <a:rPr lang="en-US" dirty="0" smtClean="0">
                      <a:solidFill>
                        <a:srgbClr val="FFC000"/>
                      </a:solidFill>
                    </a:rPr>
                    <a:t>Target</a:t>
                  </a:r>
                  <a:endParaRPr lang="en-US" dirty="0">
                    <a:solidFill>
                      <a:srgbClr val="FFC000"/>
                    </a:solidFill>
                  </a:endParaRPr>
                </a:p>
              </p:txBody>
            </p:sp>
            <p:cxnSp>
              <p:nvCxnSpPr>
                <p:cNvPr id="92" name="Straight Arrow Connector 91"/>
                <p:cNvCxnSpPr>
                  <a:endCxn id="91" idx="0"/>
                </p:cNvCxnSpPr>
                <p:nvPr/>
              </p:nvCxnSpPr>
              <p:spPr>
                <a:xfrm>
                  <a:off x="4129678" y="2971800"/>
                  <a:ext cx="1581882" cy="685800"/>
                </a:xfrm>
                <a:prstGeom prst="straightConnector1">
                  <a:avLst/>
                </a:prstGeom>
                <a:ln w="2540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86" idx="2"/>
                  <a:endCxn id="89" idx="0"/>
                </p:cNvCxnSpPr>
                <p:nvPr/>
              </p:nvCxnSpPr>
              <p:spPr>
                <a:xfrm rot="5400000">
                  <a:off x="3537894" y="1398813"/>
                  <a:ext cx="321094" cy="691281"/>
                </a:xfrm>
                <a:prstGeom prst="straightConnector1">
                  <a:avLst/>
                </a:prstGeom>
                <a:ln w="2540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89" idx="2"/>
                  <a:endCxn id="88" idx="0"/>
                </p:cNvCxnSpPr>
                <p:nvPr/>
              </p:nvCxnSpPr>
              <p:spPr>
                <a:xfrm rot="5400000">
                  <a:off x="2799585" y="2049253"/>
                  <a:ext cx="344430" cy="762000"/>
                </a:xfrm>
                <a:prstGeom prst="straightConnector1">
                  <a:avLst/>
                </a:prstGeom>
                <a:ln w="2540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89" idx="2"/>
                </p:cNvCxnSpPr>
                <p:nvPr/>
              </p:nvCxnSpPr>
              <p:spPr>
                <a:xfrm rot="16200000" flipH="1">
                  <a:off x="3569023" y="2041815"/>
                  <a:ext cx="344430" cy="776876"/>
                </a:xfrm>
                <a:prstGeom prst="straightConnector1">
                  <a:avLst/>
                </a:prstGeom>
                <a:ln w="2540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91" idx="2"/>
                  <a:endCxn id="90" idx="0"/>
                </p:cNvCxnSpPr>
                <p:nvPr/>
              </p:nvCxnSpPr>
              <p:spPr>
                <a:xfrm rot="16200000" flipH="1">
                  <a:off x="5642149" y="4080049"/>
                  <a:ext cx="942362" cy="803540"/>
                </a:xfrm>
                <a:prstGeom prst="straightConnector1">
                  <a:avLst/>
                </a:prstGeom>
                <a:ln w="25400">
                  <a:solidFill>
                    <a:srgbClr val="00B05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5400000">
                  <a:off x="1905000" y="3124201"/>
                  <a:ext cx="914403" cy="609598"/>
                </a:xfrm>
                <a:prstGeom prst="straightConnector1">
                  <a:avLst/>
                </a:prstGeom>
                <a:ln w="2540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3124200" y="2590800"/>
                  <a:ext cx="460791" cy="353038"/>
                </a:xfrm>
                <a:prstGeom prst="rect">
                  <a:avLst/>
                </a:prstGeom>
                <a:noFill/>
              </p:spPr>
              <p:txBody>
                <a:bodyPr wrap="none" rtlCol="0">
                  <a:spAutoFit/>
                </a:bodyPr>
                <a:lstStyle/>
                <a:p>
                  <a:r>
                    <a:rPr lang="en-US" b="1" dirty="0" smtClean="0">
                      <a:solidFill>
                        <a:srgbClr val="FFC000"/>
                      </a:solidFill>
                    </a:rPr>
                    <a:t>. . .</a:t>
                  </a:r>
                  <a:endParaRPr lang="en-US" b="1" dirty="0">
                    <a:solidFill>
                      <a:srgbClr val="FFC000"/>
                    </a:solidFill>
                  </a:endParaRPr>
                </a:p>
              </p:txBody>
            </p:sp>
            <p:sp>
              <p:nvSpPr>
                <p:cNvPr id="99" name="TextBox 98"/>
                <p:cNvSpPr txBox="1"/>
                <p:nvPr/>
              </p:nvSpPr>
              <p:spPr>
                <a:xfrm>
                  <a:off x="1905000" y="3962400"/>
                  <a:ext cx="460791" cy="353038"/>
                </a:xfrm>
                <a:prstGeom prst="rect">
                  <a:avLst/>
                </a:prstGeom>
                <a:noFill/>
              </p:spPr>
              <p:txBody>
                <a:bodyPr wrap="none" rtlCol="0">
                  <a:spAutoFit/>
                </a:bodyPr>
                <a:lstStyle/>
                <a:p>
                  <a:r>
                    <a:rPr lang="en-US" b="1" dirty="0" smtClean="0">
                      <a:solidFill>
                        <a:srgbClr val="FFC000"/>
                      </a:solidFill>
                    </a:rPr>
                    <a:t>. . .</a:t>
                  </a:r>
                  <a:endParaRPr lang="en-US" b="1" dirty="0">
                    <a:solidFill>
                      <a:srgbClr val="FFC000"/>
                    </a:solidFill>
                  </a:endParaRPr>
                </a:p>
              </p:txBody>
            </p:sp>
            <p:sp>
              <p:nvSpPr>
                <p:cNvPr id="100" name="TextBox 99"/>
                <p:cNvSpPr txBox="1"/>
                <p:nvPr/>
              </p:nvSpPr>
              <p:spPr>
                <a:xfrm>
                  <a:off x="3200400" y="5105400"/>
                  <a:ext cx="460791" cy="353038"/>
                </a:xfrm>
                <a:prstGeom prst="rect">
                  <a:avLst/>
                </a:prstGeom>
                <a:noFill/>
              </p:spPr>
              <p:txBody>
                <a:bodyPr wrap="none" rtlCol="0">
                  <a:spAutoFit/>
                </a:bodyPr>
                <a:lstStyle/>
                <a:p>
                  <a:r>
                    <a:rPr lang="en-US" b="1" dirty="0" smtClean="0">
                      <a:solidFill>
                        <a:srgbClr val="FFC000"/>
                      </a:solidFill>
                    </a:rPr>
                    <a:t>. . .</a:t>
                  </a:r>
                  <a:endParaRPr lang="en-US" b="1" dirty="0">
                    <a:solidFill>
                      <a:srgbClr val="FFC000"/>
                    </a:solidFill>
                  </a:endParaRPr>
                </a:p>
              </p:txBody>
            </p:sp>
          </p:grpSp>
          <p:cxnSp>
            <p:nvCxnSpPr>
              <p:cNvPr id="81" name="Straight Arrow Connector 80"/>
              <p:cNvCxnSpPr>
                <a:stCxn id="86" idx="2"/>
              </p:cNvCxnSpPr>
              <p:nvPr/>
            </p:nvCxnSpPr>
            <p:spPr>
              <a:xfrm rot="5400000">
                <a:off x="4947593" y="2884714"/>
                <a:ext cx="473496" cy="5481"/>
              </a:xfrm>
              <a:prstGeom prst="straightConnector1">
                <a:avLst/>
              </a:prstGeom>
              <a:ln w="2540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86" idx="2"/>
              </p:cNvCxnSpPr>
              <p:nvPr/>
            </p:nvCxnSpPr>
            <p:spPr>
              <a:xfrm rot="16200000" flipH="1">
                <a:off x="5176193" y="2661594"/>
                <a:ext cx="397295" cy="375520"/>
              </a:xfrm>
              <a:prstGeom prst="straightConnector1">
                <a:avLst/>
              </a:prstGeom>
              <a:ln w="2540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86" idx="2"/>
              </p:cNvCxnSpPr>
              <p:nvPr/>
            </p:nvCxnSpPr>
            <p:spPr>
              <a:xfrm rot="16200000" flipH="1">
                <a:off x="5404792" y="2432995"/>
                <a:ext cx="168695" cy="604118"/>
              </a:xfrm>
              <a:prstGeom prst="straightConnector1">
                <a:avLst/>
              </a:prstGeom>
              <a:ln w="2540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79" name="TextBox 78"/>
            <p:cNvSpPr txBox="1"/>
            <p:nvPr/>
          </p:nvSpPr>
          <p:spPr>
            <a:xfrm>
              <a:off x="8213594" y="3669268"/>
              <a:ext cx="460791" cy="353038"/>
            </a:xfrm>
            <a:prstGeom prst="rect">
              <a:avLst/>
            </a:prstGeom>
            <a:noFill/>
          </p:spPr>
          <p:txBody>
            <a:bodyPr wrap="none" rtlCol="0">
              <a:spAutoFit/>
            </a:bodyPr>
            <a:lstStyle/>
            <a:p>
              <a:r>
                <a:rPr lang="en-US" b="1" dirty="0" smtClean="0">
                  <a:solidFill>
                    <a:srgbClr val="FFC000"/>
                  </a:solidFill>
                </a:rPr>
                <a:t>. . .</a:t>
              </a:r>
              <a:endParaRPr lang="en-US" b="1" dirty="0">
                <a:solidFill>
                  <a:srgbClr val="FFC000"/>
                </a:solidFill>
              </a:endParaRPr>
            </a:p>
          </p:txBody>
        </p:sp>
      </p:grpSp>
      <p:sp>
        <p:nvSpPr>
          <p:cNvPr id="33" name="TextBox 32"/>
          <p:cNvSpPr txBox="1"/>
          <p:nvPr/>
        </p:nvSpPr>
        <p:spPr>
          <a:xfrm>
            <a:off x="0" y="1122680"/>
            <a:ext cx="7848600" cy="933874"/>
          </a:xfrm>
          <a:prstGeom prst="rect">
            <a:avLst/>
          </a:prstGeom>
          <a:noFill/>
        </p:spPr>
        <p:txBody>
          <a:bodyPr wrap="square" lIns="101882" tIns="50941" rIns="101882" bIns="50941" rtlCol="0">
            <a:spAutoFit/>
          </a:bodyPr>
          <a:lstStyle/>
          <a:p>
            <a:pPr>
              <a:buFont typeface="Arial" pitchFamily="34" charset="0"/>
              <a:buChar char="•"/>
            </a:pPr>
            <a:r>
              <a:rPr lang="en-US" sz="2700" dirty="0" smtClean="0">
                <a:solidFill>
                  <a:schemeClr val="bg1"/>
                </a:solidFill>
              </a:rPr>
              <a:t> Features:  A..Z</a:t>
            </a:r>
          </a:p>
          <a:p>
            <a:pPr>
              <a:buFont typeface="Arial" pitchFamily="34" charset="0"/>
              <a:buChar char="•"/>
            </a:pPr>
            <a:r>
              <a:rPr lang="en-US" sz="2700" dirty="0" smtClean="0">
                <a:solidFill>
                  <a:schemeClr val="bg1"/>
                </a:solidFill>
              </a:rPr>
              <a:t> Target Concept to be learned: A,Z,R,W</a:t>
            </a:r>
            <a:r>
              <a:rPr lang="en-US" sz="2700" dirty="0" smtClean="0">
                <a:solidFill>
                  <a:schemeClr val="bg1"/>
                </a:solidFill>
                <a:latin typeface="ESSTIXOne" pitchFamily="2" charset="0"/>
              </a:rPr>
              <a:t>/</a:t>
            </a:r>
            <a:r>
              <a:rPr lang="en-US" sz="2700" dirty="0" smtClean="0">
                <a:solidFill>
                  <a:schemeClr val="bg1"/>
                </a:solidFill>
              </a:rPr>
              <a:t>Target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BL/ILP Challenges</a:t>
            </a:r>
            <a:endParaRPr lang="en-US" dirty="0"/>
          </a:p>
        </p:txBody>
      </p:sp>
      <p:sp>
        <p:nvSpPr>
          <p:cNvPr id="3" name="Content Placeholder 2"/>
          <p:cNvSpPr>
            <a:spLocks noGrp="1"/>
          </p:cNvSpPr>
          <p:nvPr>
            <p:ph idx="1"/>
          </p:nvPr>
        </p:nvSpPr>
        <p:spPr>
          <a:xfrm>
            <a:off x="167640" y="1433936"/>
            <a:ext cx="9723120" cy="5820305"/>
          </a:xfrm>
        </p:spPr>
        <p:txBody>
          <a:bodyPr>
            <a:normAutofit fontScale="92500" lnSpcReduction="10000"/>
          </a:bodyPr>
          <a:lstStyle/>
          <a:p>
            <a:r>
              <a:rPr lang="en-US" b="1" dirty="0" smtClean="0">
                <a:solidFill>
                  <a:srgbClr val="C00000"/>
                </a:solidFill>
              </a:rPr>
              <a:t>Relevant statements specify partial theory</a:t>
            </a:r>
          </a:p>
          <a:p>
            <a:pPr lvl="1"/>
            <a:r>
              <a:rPr lang="en-US" dirty="0" smtClean="0"/>
              <a:t>how can we use relevance effectively in ILP?</a:t>
            </a:r>
          </a:p>
          <a:p>
            <a:r>
              <a:rPr lang="en-US" b="1" dirty="0" smtClean="0">
                <a:solidFill>
                  <a:schemeClr val="tx1">
                    <a:lumMod val="85000"/>
                    <a:lumOff val="15000"/>
                  </a:schemeClr>
                </a:solidFill>
              </a:rPr>
              <a:t>No </a:t>
            </a:r>
            <a:r>
              <a:rPr lang="en-US" b="1" dirty="0">
                <a:solidFill>
                  <a:schemeClr val="tx1">
                    <a:lumMod val="85000"/>
                    <a:lumOff val="15000"/>
                  </a:schemeClr>
                </a:solidFill>
              </a:rPr>
              <a:t>ILP expert in the </a:t>
            </a:r>
            <a:r>
              <a:rPr lang="en-US" b="1" dirty="0" smtClean="0">
                <a:solidFill>
                  <a:schemeClr val="tx1">
                    <a:lumMod val="85000"/>
                    <a:lumOff val="15000"/>
                  </a:schemeClr>
                </a:solidFill>
              </a:rPr>
              <a:t>loop for </a:t>
            </a:r>
            <a:r>
              <a:rPr lang="en-US" b="1" dirty="0" err="1" smtClean="0">
                <a:solidFill>
                  <a:schemeClr val="tx1">
                    <a:lumMod val="85000"/>
                    <a:lumOff val="15000"/>
                  </a:schemeClr>
                </a:solidFill>
              </a:rPr>
              <a:t>param</a:t>
            </a:r>
            <a:r>
              <a:rPr lang="en-US" b="1" dirty="0" smtClean="0">
                <a:solidFill>
                  <a:schemeClr val="tx1">
                    <a:lumMod val="85000"/>
                    <a:lumOff val="15000"/>
                  </a:schemeClr>
                </a:solidFill>
              </a:rPr>
              <a:t> selection</a:t>
            </a:r>
            <a:endParaRPr lang="en-US" b="1" dirty="0">
              <a:solidFill>
                <a:schemeClr val="tx1">
                  <a:lumMod val="85000"/>
                  <a:lumOff val="15000"/>
                </a:schemeClr>
              </a:solidFill>
            </a:endParaRPr>
          </a:p>
          <a:p>
            <a:pPr lvl="1"/>
            <a:r>
              <a:rPr lang="en-US" dirty="0" smtClean="0">
                <a:solidFill>
                  <a:schemeClr val="tx1">
                    <a:lumMod val="85000"/>
                    <a:lumOff val="15000"/>
                  </a:schemeClr>
                </a:solidFill>
              </a:rPr>
              <a:t>agent should be trainable by </a:t>
            </a:r>
            <a:r>
              <a:rPr lang="en-US" dirty="0">
                <a:solidFill>
                  <a:schemeClr val="tx1">
                    <a:lumMod val="85000"/>
                    <a:lumOff val="15000"/>
                  </a:schemeClr>
                </a:solidFill>
              </a:rPr>
              <a:t>non-ILP </a:t>
            </a:r>
            <a:r>
              <a:rPr lang="en-US" dirty="0" smtClean="0">
                <a:solidFill>
                  <a:schemeClr val="tx1">
                    <a:lumMod val="85000"/>
                    <a:lumOff val="15000"/>
                  </a:schemeClr>
                </a:solidFill>
              </a:rPr>
              <a:t>experts</a:t>
            </a:r>
          </a:p>
          <a:p>
            <a:pPr lvl="1"/>
            <a:r>
              <a:rPr lang="en-US" dirty="0" smtClean="0">
                <a:solidFill>
                  <a:schemeClr val="tx1">
                    <a:lumMod val="85000"/>
                    <a:lumOff val="15000"/>
                  </a:schemeClr>
                </a:solidFill>
              </a:rPr>
              <a:t>agent should be able to use ILP over different </a:t>
            </a:r>
            <a:r>
              <a:rPr lang="en-US" dirty="0">
                <a:solidFill>
                  <a:schemeClr val="tx1">
                    <a:lumMod val="85000"/>
                    <a:lumOff val="15000"/>
                  </a:schemeClr>
                </a:solidFill>
              </a:rPr>
              <a:t>lessons in the same domain </a:t>
            </a:r>
            <a:r>
              <a:rPr lang="en-US" dirty="0" smtClean="0">
                <a:solidFill>
                  <a:schemeClr val="tx1">
                    <a:lumMod val="85000"/>
                    <a:lumOff val="15000"/>
                  </a:schemeClr>
                </a:solidFill>
              </a:rPr>
              <a:t>AND </a:t>
            </a:r>
            <a:r>
              <a:rPr lang="en-US" dirty="0">
                <a:solidFill>
                  <a:schemeClr val="tx1">
                    <a:lumMod val="85000"/>
                    <a:lumOff val="15000"/>
                  </a:schemeClr>
                </a:solidFill>
              </a:rPr>
              <a:t>across different </a:t>
            </a:r>
            <a:r>
              <a:rPr lang="en-US" dirty="0" smtClean="0">
                <a:solidFill>
                  <a:schemeClr val="tx1">
                    <a:lumMod val="85000"/>
                    <a:lumOff val="15000"/>
                  </a:schemeClr>
                </a:solidFill>
              </a:rPr>
              <a:t>domains</a:t>
            </a:r>
          </a:p>
          <a:p>
            <a:pPr lvl="1"/>
            <a:r>
              <a:rPr lang="en-US" dirty="0">
                <a:solidFill>
                  <a:schemeClr val="tx1">
                    <a:lumMod val="85000"/>
                    <a:lumOff val="15000"/>
                  </a:schemeClr>
                </a:solidFill>
              </a:rPr>
              <a:t>c</a:t>
            </a:r>
            <a:r>
              <a:rPr lang="en-US" dirty="0" smtClean="0">
                <a:solidFill>
                  <a:schemeClr val="tx1">
                    <a:lumMod val="85000"/>
                    <a:lumOff val="15000"/>
                  </a:schemeClr>
                </a:solidFill>
              </a:rPr>
              <a:t>annot </a:t>
            </a:r>
            <a:r>
              <a:rPr lang="en-US" dirty="0">
                <a:solidFill>
                  <a:schemeClr val="tx1">
                    <a:lumMod val="85000"/>
                    <a:lumOff val="15000"/>
                  </a:schemeClr>
                </a:solidFill>
              </a:rPr>
              <a:t>exhaustively try all possible combinations</a:t>
            </a:r>
          </a:p>
          <a:p>
            <a:r>
              <a:rPr lang="en-US" b="1" dirty="0">
                <a:solidFill>
                  <a:schemeClr val="tx1">
                    <a:lumMod val="85000"/>
                    <a:lumOff val="15000"/>
                  </a:schemeClr>
                </a:solidFill>
              </a:rPr>
              <a:t>Teacher is agnostic towards </a:t>
            </a:r>
            <a:r>
              <a:rPr lang="en-US" b="1" dirty="0" smtClean="0">
                <a:solidFill>
                  <a:schemeClr val="tx1">
                    <a:lumMod val="85000"/>
                    <a:lumOff val="15000"/>
                  </a:schemeClr>
                </a:solidFill>
              </a:rPr>
              <a:t>learning </a:t>
            </a:r>
            <a:r>
              <a:rPr lang="en-US" b="1" dirty="0">
                <a:solidFill>
                  <a:schemeClr val="tx1">
                    <a:lumMod val="85000"/>
                    <a:lumOff val="15000"/>
                  </a:schemeClr>
                </a:solidFill>
              </a:rPr>
              <a:t>mechanism</a:t>
            </a:r>
          </a:p>
          <a:p>
            <a:pPr lvl="1"/>
            <a:r>
              <a:rPr lang="en-US" dirty="0" smtClean="0">
                <a:solidFill>
                  <a:schemeClr val="tx1">
                    <a:lumMod val="85000"/>
                    <a:lumOff val="15000"/>
                  </a:schemeClr>
                </a:solidFill>
              </a:rPr>
              <a:t>examples </a:t>
            </a:r>
            <a:r>
              <a:rPr lang="en-US" dirty="0">
                <a:solidFill>
                  <a:schemeClr val="tx1">
                    <a:lumMod val="85000"/>
                    <a:lumOff val="15000"/>
                  </a:schemeClr>
                </a:solidFill>
              </a:rPr>
              <a:t>may contain a very large number of features</a:t>
            </a:r>
          </a:p>
          <a:p>
            <a:pPr lvl="1"/>
            <a:r>
              <a:rPr lang="en-US" dirty="0" smtClean="0">
                <a:solidFill>
                  <a:schemeClr val="tx1">
                    <a:lumMod val="85000"/>
                    <a:lumOff val="15000"/>
                  </a:schemeClr>
                </a:solidFill>
              </a:rPr>
              <a:t>#examples very </a:t>
            </a:r>
            <a:r>
              <a:rPr lang="en-US" dirty="0">
                <a:solidFill>
                  <a:schemeClr val="tx1">
                    <a:lumMod val="85000"/>
                    <a:lumOff val="15000"/>
                  </a:schemeClr>
                </a:solidFill>
              </a:rPr>
              <a:t>low (&lt; 10 in most lessons)</a:t>
            </a:r>
          </a:p>
          <a:p>
            <a:pPr lvl="1"/>
            <a:r>
              <a:rPr lang="en-US" dirty="0" smtClean="0">
                <a:solidFill>
                  <a:schemeClr val="tx1">
                    <a:lumMod val="85000"/>
                    <a:lumOff val="15000"/>
                  </a:schemeClr>
                </a:solidFill>
              </a:rPr>
              <a:t>some </a:t>
            </a:r>
            <a:r>
              <a:rPr lang="en-US" dirty="0">
                <a:solidFill>
                  <a:schemeClr val="tx1">
                    <a:lumMod val="85000"/>
                    <a:lumOff val="15000"/>
                  </a:schemeClr>
                </a:solidFill>
              </a:rPr>
              <a:t>lessons have no negative </a:t>
            </a:r>
            <a:r>
              <a:rPr lang="en-US" dirty="0" smtClean="0">
                <a:solidFill>
                  <a:schemeClr val="tx1">
                    <a:lumMod val="85000"/>
                    <a:lumOff val="15000"/>
                  </a:schemeClr>
                </a:solidFill>
              </a:rPr>
              <a:t>examples</a:t>
            </a:r>
          </a:p>
          <a:p>
            <a:pPr>
              <a:buNone/>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BL/ILP Challenges</a:t>
            </a:r>
            <a:endParaRPr lang="en-US" dirty="0"/>
          </a:p>
        </p:txBody>
      </p:sp>
      <p:sp>
        <p:nvSpPr>
          <p:cNvPr id="3" name="Content Placeholder 2"/>
          <p:cNvSpPr>
            <a:spLocks noGrp="1"/>
          </p:cNvSpPr>
          <p:nvPr>
            <p:ph idx="1"/>
          </p:nvPr>
        </p:nvSpPr>
        <p:spPr>
          <a:xfrm>
            <a:off x="167640" y="1433936"/>
            <a:ext cx="9723120" cy="5820305"/>
          </a:xfrm>
        </p:spPr>
        <p:txBody>
          <a:bodyPr>
            <a:normAutofit fontScale="92500" lnSpcReduction="10000"/>
          </a:bodyPr>
          <a:lstStyle/>
          <a:p>
            <a:r>
              <a:rPr lang="en-US" b="1" dirty="0" smtClean="0">
                <a:solidFill>
                  <a:srgbClr val="C00000"/>
                </a:solidFill>
              </a:rPr>
              <a:t>Relevant statements specify partial theory</a:t>
            </a:r>
          </a:p>
          <a:p>
            <a:pPr lvl="1"/>
            <a:r>
              <a:rPr lang="en-US" dirty="0" smtClean="0"/>
              <a:t>how can we use relevance effectively in ILP?</a:t>
            </a:r>
          </a:p>
          <a:p>
            <a:r>
              <a:rPr lang="en-US" b="1" dirty="0" smtClean="0">
                <a:solidFill>
                  <a:srgbClr val="C00000"/>
                </a:solidFill>
              </a:rPr>
              <a:t>No </a:t>
            </a:r>
            <a:r>
              <a:rPr lang="en-US" b="1" dirty="0">
                <a:solidFill>
                  <a:srgbClr val="C00000"/>
                </a:solidFill>
              </a:rPr>
              <a:t>ILP expert in the </a:t>
            </a:r>
            <a:r>
              <a:rPr lang="en-US" b="1" dirty="0" smtClean="0">
                <a:solidFill>
                  <a:srgbClr val="C00000"/>
                </a:solidFill>
              </a:rPr>
              <a:t>loop for </a:t>
            </a:r>
            <a:r>
              <a:rPr lang="en-US" b="1" dirty="0" err="1" smtClean="0">
                <a:solidFill>
                  <a:srgbClr val="C00000"/>
                </a:solidFill>
              </a:rPr>
              <a:t>param</a:t>
            </a:r>
            <a:r>
              <a:rPr lang="en-US" b="1" dirty="0" smtClean="0">
                <a:solidFill>
                  <a:srgbClr val="C00000"/>
                </a:solidFill>
              </a:rPr>
              <a:t> selection</a:t>
            </a:r>
            <a:endParaRPr lang="en-US" b="1" dirty="0">
              <a:solidFill>
                <a:srgbClr val="C00000"/>
              </a:solidFill>
            </a:endParaRPr>
          </a:p>
          <a:p>
            <a:pPr lvl="1"/>
            <a:r>
              <a:rPr lang="en-US" dirty="0" smtClean="0"/>
              <a:t>agent should be trainable by </a:t>
            </a:r>
            <a:r>
              <a:rPr lang="en-US" dirty="0"/>
              <a:t>non-ILP </a:t>
            </a:r>
            <a:r>
              <a:rPr lang="en-US" dirty="0" smtClean="0"/>
              <a:t>experts</a:t>
            </a:r>
          </a:p>
          <a:p>
            <a:pPr lvl="1"/>
            <a:r>
              <a:rPr lang="en-US" dirty="0" smtClean="0"/>
              <a:t>agent should be able to use ILP over different </a:t>
            </a:r>
            <a:r>
              <a:rPr lang="en-US" dirty="0"/>
              <a:t>lessons in the same domain </a:t>
            </a:r>
            <a:r>
              <a:rPr lang="en-US" dirty="0" smtClean="0"/>
              <a:t>AND </a:t>
            </a:r>
            <a:r>
              <a:rPr lang="en-US" dirty="0"/>
              <a:t>across different </a:t>
            </a:r>
            <a:r>
              <a:rPr lang="en-US" dirty="0" smtClean="0"/>
              <a:t>domains</a:t>
            </a:r>
          </a:p>
          <a:p>
            <a:pPr lvl="1"/>
            <a:r>
              <a:rPr lang="en-US" dirty="0"/>
              <a:t>c</a:t>
            </a:r>
            <a:r>
              <a:rPr lang="en-US" dirty="0" smtClean="0"/>
              <a:t>annot </a:t>
            </a:r>
            <a:r>
              <a:rPr lang="en-US" dirty="0"/>
              <a:t>exhaustively try all possible combinations</a:t>
            </a:r>
          </a:p>
          <a:p>
            <a:r>
              <a:rPr lang="en-US" b="1" dirty="0">
                <a:solidFill>
                  <a:schemeClr val="tx1">
                    <a:lumMod val="85000"/>
                    <a:lumOff val="15000"/>
                  </a:schemeClr>
                </a:solidFill>
              </a:rPr>
              <a:t>Teacher is agnostic towards </a:t>
            </a:r>
            <a:r>
              <a:rPr lang="en-US" b="1" dirty="0" smtClean="0">
                <a:solidFill>
                  <a:schemeClr val="tx1">
                    <a:lumMod val="85000"/>
                    <a:lumOff val="15000"/>
                  </a:schemeClr>
                </a:solidFill>
              </a:rPr>
              <a:t>learning </a:t>
            </a:r>
            <a:r>
              <a:rPr lang="en-US" b="1" dirty="0">
                <a:solidFill>
                  <a:schemeClr val="tx1">
                    <a:lumMod val="85000"/>
                    <a:lumOff val="15000"/>
                  </a:schemeClr>
                </a:solidFill>
              </a:rPr>
              <a:t>mechanism</a:t>
            </a:r>
          </a:p>
          <a:p>
            <a:pPr lvl="1"/>
            <a:r>
              <a:rPr lang="en-US" dirty="0" smtClean="0">
                <a:solidFill>
                  <a:schemeClr val="tx1">
                    <a:lumMod val="85000"/>
                    <a:lumOff val="15000"/>
                  </a:schemeClr>
                </a:solidFill>
              </a:rPr>
              <a:t>examples </a:t>
            </a:r>
            <a:r>
              <a:rPr lang="en-US" dirty="0">
                <a:solidFill>
                  <a:schemeClr val="tx1">
                    <a:lumMod val="85000"/>
                    <a:lumOff val="15000"/>
                  </a:schemeClr>
                </a:solidFill>
              </a:rPr>
              <a:t>may contain a very large number of features</a:t>
            </a:r>
          </a:p>
          <a:p>
            <a:pPr lvl="1"/>
            <a:r>
              <a:rPr lang="en-US" dirty="0" smtClean="0">
                <a:solidFill>
                  <a:schemeClr val="tx1">
                    <a:lumMod val="85000"/>
                    <a:lumOff val="15000"/>
                  </a:schemeClr>
                </a:solidFill>
              </a:rPr>
              <a:t>#examples very </a:t>
            </a:r>
            <a:r>
              <a:rPr lang="en-US" dirty="0">
                <a:solidFill>
                  <a:schemeClr val="tx1">
                    <a:lumMod val="85000"/>
                    <a:lumOff val="15000"/>
                  </a:schemeClr>
                </a:solidFill>
              </a:rPr>
              <a:t>low (&lt; 10 in most lessons)</a:t>
            </a:r>
          </a:p>
          <a:p>
            <a:pPr lvl="1"/>
            <a:r>
              <a:rPr lang="en-US" dirty="0" smtClean="0">
                <a:solidFill>
                  <a:schemeClr val="tx1">
                    <a:lumMod val="85000"/>
                    <a:lumOff val="15000"/>
                  </a:schemeClr>
                </a:solidFill>
              </a:rPr>
              <a:t>some </a:t>
            </a:r>
            <a:r>
              <a:rPr lang="en-US" dirty="0">
                <a:solidFill>
                  <a:schemeClr val="tx1">
                    <a:lumMod val="85000"/>
                    <a:lumOff val="15000"/>
                  </a:schemeClr>
                </a:solidFill>
              </a:rPr>
              <a:t>lessons have no negative </a:t>
            </a:r>
            <a:r>
              <a:rPr lang="en-US" dirty="0" smtClean="0">
                <a:solidFill>
                  <a:schemeClr val="tx1">
                    <a:lumMod val="85000"/>
                    <a:lumOff val="15000"/>
                  </a:schemeClr>
                </a:solidFill>
              </a:rPr>
              <a:t>examples</a:t>
            </a:r>
          </a:p>
          <a:p>
            <a:pPr>
              <a:buNone/>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BL/ILP Challenges</a:t>
            </a:r>
            <a:endParaRPr lang="en-US" dirty="0"/>
          </a:p>
        </p:txBody>
      </p:sp>
      <p:sp>
        <p:nvSpPr>
          <p:cNvPr id="3" name="Content Placeholder 2"/>
          <p:cNvSpPr>
            <a:spLocks noGrp="1"/>
          </p:cNvSpPr>
          <p:nvPr>
            <p:ph idx="1"/>
          </p:nvPr>
        </p:nvSpPr>
        <p:spPr>
          <a:xfrm>
            <a:off x="167640" y="1433936"/>
            <a:ext cx="9723120" cy="5820305"/>
          </a:xfrm>
        </p:spPr>
        <p:txBody>
          <a:bodyPr>
            <a:normAutofit fontScale="92500" lnSpcReduction="10000"/>
          </a:bodyPr>
          <a:lstStyle/>
          <a:p>
            <a:r>
              <a:rPr lang="en-US" b="1" dirty="0" smtClean="0">
                <a:solidFill>
                  <a:srgbClr val="C00000"/>
                </a:solidFill>
              </a:rPr>
              <a:t>Relevant statements specify partial theory</a:t>
            </a:r>
          </a:p>
          <a:p>
            <a:pPr lvl="1"/>
            <a:r>
              <a:rPr lang="en-US" dirty="0" smtClean="0"/>
              <a:t>how can we use relevance effectively in ILP?</a:t>
            </a:r>
          </a:p>
          <a:p>
            <a:r>
              <a:rPr lang="en-US" b="1" dirty="0" smtClean="0">
                <a:solidFill>
                  <a:srgbClr val="C00000"/>
                </a:solidFill>
              </a:rPr>
              <a:t>No </a:t>
            </a:r>
            <a:r>
              <a:rPr lang="en-US" b="1" dirty="0">
                <a:solidFill>
                  <a:srgbClr val="C00000"/>
                </a:solidFill>
              </a:rPr>
              <a:t>ILP expert in the </a:t>
            </a:r>
            <a:r>
              <a:rPr lang="en-US" b="1" dirty="0" smtClean="0">
                <a:solidFill>
                  <a:srgbClr val="C00000"/>
                </a:solidFill>
              </a:rPr>
              <a:t>loop for </a:t>
            </a:r>
            <a:r>
              <a:rPr lang="en-US" b="1" dirty="0" err="1" smtClean="0">
                <a:solidFill>
                  <a:srgbClr val="C00000"/>
                </a:solidFill>
              </a:rPr>
              <a:t>param</a:t>
            </a:r>
            <a:r>
              <a:rPr lang="en-US" b="1" dirty="0" smtClean="0">
                <a:solidFill>
                  <a:srgbClr val="C00000"/>
                </a:solidFill>
              </a:rPr>
              <a:t> selection</a:t>
            </a:r>
            <a:endParaRPr lang="en-US" b="1" dirty="0">
              <a:solidFill>
                <a:srgbClr val="C00000"/>
              </a:solidFill>
            </a:endParaRPr>
          </a:p>
          <a:p>
            <a:pPr lvl="1"/>
            <a:r>
              <a:rPr lang="en-US" dirty="0" smtClean="0"/>
              <a:t>agent should be trainable by </a:t>
            </a:r>
            <a:r>
              <a:rPr lang="en-US" dirty="0"/>
              <a:t>non-ILP </a:t>
            </a:r>
            <a:r>
              <a:rPr lang="en-US" dirty="0" smtClean="0"/>
              <a:t>experts</a:t>
            </a:r>
          </a:p>
          <a:p>
            <a:pPr lvl="1"/>
            <a:r>
              <a:rPr lang="en-US" dirty="0" smtClean="0"/>
              <a:t>agent should be able to use ILP over different </a:t>
            </a:r>
            <a:r>
              <a:rPr lang="en-US" dirty="0"/>
              <a:t>lessons in the same domain </a:t>
            </a:r>
            <a:r>
              <a:rPr lang="en-US" dirty="0" smtClean="0"/>
              <a:t>AND </a:t>
            </a:r>
            <a:r>
              <a:rPr lang="en-US" dirty="0"/>
              <a:t>across different </a:t>
            </a:r>
            <a:r>
              <a:rPr lang="en-US" dirty="0" smtClean="0"/>
              <a:t>domains</a:t>
            </a:r>
          </a:p>
          <a:p>
            <a:pPr lvl="1"/>
            <a:r>
              <a:rPr lang="en-US" dirty="0"/>
              <a:t>c</a:t>
            </a:r>
            <a:r>
              <a:rPr lang="en-US" dirty="0" smtClean="0"/>
              <a:t>annot </a:t>
            </a:r>
            <a:r>
              <a:rPr lang="en-US" dirty="0"/>
              <a:t>exhaustively try all possible combinations</a:t>
            </a:r>
          </a:p>
          <a:p>
            <a:r>
              <a:rPr lang="en-US" b="1" dirty="0">
                <a:solidFill>
                  <a:srgbClr val="C00000"/>
                </a:solidFill>
              </a:rPr>
              <a:t>Teacher is agnostic towards </a:t>
            </a:r>
            <a:r>
              <a:rPr lang="en-US" b="1" dirty="0" smtClean="0">
                <a:solidFill>
                  <a:srgbClr val="C00000"/>
                </a:solidFill>
              </a:rPr>
              <a:t>learning </a:t>
            </a:r>
            <a:r>
              <a:rPr lang="en-US" b="1" dirty="0">
                <a:solidFill>
                  <a:srgbClr val="C00000"/>
                </a:solidFill>
              </a:rPr>
              <a:t>mechanism</a:t>
            </a:r>
          </a:p>
          <a:p>
            <a:pPr lvl="1"/>
            <a:r>
              <a:rPr lang="en-US" dirty="0" smtClean="0"/>
              <a:t>examples </a:t>
            </a:r>
            <a:r>
              <a:rPr lang="en-US" dirty="0"/>
              <a:t>may contain a very large number of features</a:t>
            </a:r>
          </a:p>
          <a:p>
            <a:pPr lvl="1"/>
            <a:r>
              <a:rPr lang="en-US" dirty="0" smtClean="0"/>
              <a:t>#examples very </a:t>
            </a:r>
            <a:r>
              <a:rPr lang="en-US" dirty="0"/>
              <a:t>low (&lt; 10 in most lessons)</a:t>
            </a:r>
          </a:p>
          <a:p>
            <a:pPr lvl="1"/>
            <a:r>
              <a:rPr lang="en-US" dirty="0" smtClean="0"/>
              <a:t>some </a:t>
            </a:r>
            <a:r>
              <a:rPr lang="en-US" dirty="0"/>
              <a:t>lessons have no negative </a:t>
            </a:r>
            <a:r>
              <a:rPr lang="en-US" dirty="0" smtClean="0"/>
              <a:t>examples</a:t>
            </a:r>
          </a:p>
          <a:p>
            <a:pPr>
              <a:buNone/>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BL/ILP Challenges</a:t>
            </a:r>
            <a:endParaRPr lang="en-US" dirty="0"/>
          </a:p>
        </p:txBody>
      </p:sp>
      <p:sp>
        <p:nvSpPr>
          <p:cNvPr id="3" name="Content Placeholder 2"/>
          <p:cNvSpPr>
            <a:spLocks noGrp="1"/>
          </p:cNvSpPr>
          <p:nvPr>
            <p:ph idx="1"/>
          </p:nvPr>
        </p:nvSpPr>
        <p:spPr>
          <a:xfrm>
            <a:off x="167640" y="1433936"/>
            <a:ext cx="9890760" cy="5561225"/>
          </a:xfrm>
        </p:spPr>
        <p:txBody>
          <a:bodyPr>
            <a:normAutofit fontScale="92500"/>
          </a:bodyPr>
          <a:lstStyle/>
          <a:p>
            <a:r>
              <a:rPr lang="en-US" b="1" dirty="0" smtClean="0">
                <a:solidFill>
                  <a:srgbClr val="C00000"/>
                </a:solidFill>
              </a:rPr>
              <a:t>Relevant statements specify partial theory</a:t>
            </a:r>
          </a:p>
          <a:p>
            <a:pPr lvl="1"/>
            <a:r>
              <a:rPr lang="en-US" b="1" dirty="0" smtClean="0">
                <a:solidFill>
                  <a:srgbClr val="00B050"/>
                </a:solidFill>
              </a:rPr>
              <a:t>Develop a robust strategy to interpret and incorporate relevance </a:t>
            </a:r>
            <a:r>
              <a:rPr lang="en-US" b="1" i="1" dirty="0" smtClean="0">
                <a:solidFill>
                  <a:srgbClr val="FFC000"/>
                </a:solidFill>
              </a:rPr>
              <a:t>(</a:t>
            </a:r>
            <a:r>
              <a:rPr lang="en-US" b="1" i="1" dirty="0" smtClean="0">
                <a:solidFill>
                  <a:srgbClr val="FFC000"/>
                </a:solidFill>
                <a:latin typeface="Letter Gothic" pitchFamily="49" charset="0"/>
              </a:rPr>
              <a:t>Wisconsin Relevance Interpreter)</a:t>
            </a:r>
          </a:p>
          <a:p>
            <a:r>
              <a:rPr lang="en-US" b="1" dirty="0" smtClean="0">
                <a:solidFill>
                  <a:schemeClr val="tx1">
                    <a:lumMod val="85000"/>
                    <a:lumOff val="15000"/>
                  </a:schemeClr>
                </a:solidFill>
              </a:rPr>
              <a:t>No </a:t>
            </a:r>
            <a:r>
              <a:rPr lang="en-US" b="1" dirty="0">
                <a:solidFill>
                  <a:schemeClr val="tx1">
                    <a:lumMod val="85000"/>
                    <a:lumOff val="15000"/>
                  </a:schemeClr>
                </a:solidFill>
              </a:rPr>
              <a:t>ILP expert in the </a:t>
            </a:r>
            <a:r>
              <a:rPr lang="en-US" b="1" dirty="0" smtClean="0">
                <a:solidFill>
                  <a:schemeClr val="tx1">
                    <a:lumMod val="85000"/>
                    <a:lumOff val="15000"/>
                  </a:schemeClr>
                </a:solidFill>
              </a:rPr>
              <a:t>loop for </a:t>
            </a:r>
            <a:r>
              <a:rPr lang="en-US" b="1" dirty="0" err="1" smtClean="0">
                <a:solidFill>
                  <a:schemeClr val="tx1">
                    <a:lumMod val="85000"/>
                    <a:lumOff val="15000"/>
                  </a:schemeClr>
                </a:solidFill>
              </a:rPr>
              <a:t>param</a:t>
            </a:r>
            <a:r>
              <a:rPr lang="en-US" b="1" dirty="0" smtClean="0">
                <a:solidFill>
                  <a:schemeClr val="tx1">
                    <a:lumMod val="85000"/>
                    <a:lumOff val="15000"/>
                  </a:schemeClr>
                </a:solidFill>
              </a:rPr>
              <a:t> selection</a:t>
            </a:r>
            <a:endParaRPr lang="en-US" b="1" dirty="0">
              <a:solidFill>
                <a:schemeClr val="tx1">
                  <a:lumMod val="85000"/>
                  <a:lumOff val="15000"/>
                </a:schemeClr>
              </a:solidFill>
            </a:endParaRPr>
          </a:p>
          <a:p>
            <a:pPr lvl="1"/>
            <a:r>
              <a:rPr lang="en-US" b="1" dirty="0" smtClean="0">
                <a:solidFill>
                  <a:schemeClr val="tx1">
                    <a:lumMod val="85000"/>
                    <a:lumOff val="15000"/>
                  </a:schemeClr>
                </a:solidFill>
              </a:rPr>
              <a:t>Develop a multi-layer strategy for automating ILP runs so agent can be easily trained, generalized across domains </a:t>
            </a:r>
            <a:br>
              <a:rPr lang="en-US" b="1" dirty="0" smtClean="0">
                <a:solidFill>
                  <a:schemeClr val="tx1">
                    <a:lumMod val="85000"/>
                    <a:lumOff val="15000"/>
                  </a:schemeClr>
                </a:solidFill>
              </a:rPr>
            </a:br>
            <a:r>
              <a:rPr lang="en-US" b="1" i="1" dirty="0" smtClean="0">
                <a:solidFill>
                  <a:schemeClr val="tx1">
                    <a:lumMod val="85000"/>
                    <a:lumOff val="15000"/>
                  </a:schemeClr>
                </a:solidFill>
              </a:rPr>
              <a:t>(</a:t>
            </a:r>
            <a:r>
              <a:rPr lang="en-US" b="1" i="1" dirty="0" smtClean="0">
                <a:solidFill>
                  <a:schemeClr val="tx1">
                    <a:lumMod val="85000"/>
                    <a:lumOff val="15000"/>
                  </a:schemeClr>
                </a:solidFill>
                <a:latin typeface="Letter Gothic" pitchFamily="49" charset="0"/>
              </a:rPr>
              <a:t>Onion)</a:t>
            </a:r>
            <a:endParaRPr lang="en-US" b="1" i="1" dirty="0">
              <a:solidFill>
                <a:schemeClr val="tx1">
                  <a:lumMod val="85000"/>
                  <a:lumOff val="15000"/>
                </a:schemeClr>
              </a:solidFill>
              <a:latin typeface="Letter Gothic" pitchFamily="49" charset="0"/>
            </a:endParaRPr>
          </a:p>
          <a:p>
            <a:r>
              <a:rPr lang="en-US" b="1" dirty="0">
                <a:solidFill>
                  <a:schemeClr val="tx1">
                    <a:lumMod val="85000"/>
                    <a:lumOff val="15000"/>
                  </a:schemeClr>
                </a:solidFill>
              </a:rPr>
              <a:t>Teacher is agnostic towards </a:t>
            </a:r>
            <a:r>
              <a:rPr lang="en-US" b="1" dirty="0" smtClean="0">
                <a:solidFill>
                  <a:schemeClr val="tx1">
                    <a:lumMod val="85000"/>
                    <a:lumOff val="15000"/>
                  </a:schemeClr>
                </a:solidFill>
              </a:rPr>
              <a:t>learning </a:t>
            </a:r>
            <a:r>
              <a:rPr lang="en-US" b="1" dirty="0">
                <a:solidFill>
                  <a:schemeClr val="tx1">
                    <a:lumMod val="85000"/>
                    <a:lumOff val="15000"/>
                  </a:schemeClr>
                </a:solidFill>
              </a:rPr>
              <a:t>mechanism</a:t>
            </a:r>
          </a:p>
          <a:p>
            <a:pPr lvl="1"/>
            <a:r>
              <a:rPr lang="en-US" b="1" dirty="0" smtClean="0">
                <a:solidFill>
                  <a:schemeClr val="tx1">
                    <a:lumMod val="85000"/>
                    <a:lumOff val="15000"/>
                  </a:schemeClr>
                </a:solidFill>
              </a:rPr>
              <a:t>Develop novel approaches to handle non-standard cases e.g., generation of negative examples etc.</a:t>
            </a:r>
          </a:p>
          <a:p>
            <a:pPr>
              <a:buNone/>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BL/ILP Challenges</a:t>
            </a:r>
            <a:endParaRPr lang="en-US" dirty="0"/>
          </a:p>
        </p:txBody>
      </p:sp>
      <p:sp>
        <p:nvSpPr>
          <p:cNvPr id="3" name="Content Placeholder 2"/>
          <p:cNvSpPr>
            <a:spLocks noGrp="1"/>
          </p:cNvSpPr>
          <p:nvPr>
            <p:ph idx="1"/>
          </p:nvPr>
        </p:nvSpPr>
        <p:spPr>
          <a:xfrm>
            <a:off x="167640" y="1433936"/>
            <a:ext cx="9890760" cy="5561225"/>
          </a:xfrm>
        </p:spPr>
        <p:txBody>
          <a:bodyPr>
            <a:normAutofit fontScale="92500"/>
          </a:bodyPr>
          <a:lstStyle/>
          <a:p>
            <a:r>
              <a:rPr lang="en-US" b="1" dirty="0" smtClean="0">
                <a:solidFill>
                  <a:srgbClr val="C00000"/>
                </a:solidFill>
              </a:rPr>
              <a:t>Relevant statements specify partial theory</a:t>
            </a:r>
          </a:p>
          <a:p>
            <a:pPr lvl="1"/>
            <a:r>
              <a:rPr lang="en-US" b="1" dirty="0" smtClean="0">
                <a:solidFill>
                  <a:srgbClr val="00B050"/>
                </a:solidFill>
              </a:rPr>
              <a:t>Develop a robust strategy to interpret and incorporate relevance </a:t>
            </a:r>
            <a:r>
              <a:rPr lang="en-US" b="1" i="1" dirty="0" smtClean="0">
                <a:solidFill>
                  <a:srgbClr val="FFC000"/>
                </a:solidFill>
              </a:rPr>
              <a:t>(</a:t>
            </a:r>
            <a:r>
              <a:rPr lang="en-US" b="1" i="1" dirty="0" smtClean="0">
                <a:solidFill>
                  <a:srgbClr val="FFC000"/>
                </a:solidFill>
                <a:latin typeface="Letter Gothic" pitchFamily="49" charset="0"/>
              </a:rPr>
              <a:t>Wisconsin Relevance Interpreter)</a:t>
            </a:r>
          </a:p>
          <a:p>
            <a:r>
              <a:rPr lang="en-US" b="1" dirty="0" smtClean="0">
                <a:solidFill>
                  <a:srgbClr val="C00000"/>
                </a:solidFill>
              </a:rPr>
              <a:t>No </a:t>
            </a:r>
            <a:r>
              <a:rPr lang="en-US" b="1" dirty="0">
                <a:solidFill>
                  <a:srgbClr val="C00000"/>
                </a:solidFill>
              </a:rPr>
              <a:t>ILP expert in the </a:t>
            </a:r>
            <a:r>
              <a:rPr lang="en-US" b="1" dirty="0" smtClean="0">
                <a:solidFill>
                  <a:srgbClr val="C00000"/>
                </a:solidFill>
              </a:rPr>
              <a:t>loop for </a:t>
            </a:r>
            <a:r>
              <a:rPr lang="en-US" b="1" dirty="0" err="1" smtClean="0">
                <a:solidFill>
                  <a:srgbClr val="C00000"/>
                </a:solidFill>
              </a:rPr>
              <a:t>param</a:t>
            </a:r>
            <a:r>
              <a:rPr lang="en-US" b="1" dirty="0" smtClean="0">
                <a:solidFill>
                  <a:srgbClr val="C00000"/>
                </a:solidFill>
              </a:rPr>
              <a:t> selection</a:t>
            </a:r>
            <a:endParaRPr lang="en-US" b="1" dirty="0">
              <a:solidFill>
                <a:srgbClr val="C00000"/>
              </a:solidFill>
            </a:endParaRPr>
          </a:p>
          <a:p>
            <a:pPr lvl="1"/>
            <a:r>
              <a:rPr lang="en-US" b="1" dirty="0" smtClean="0">
                <a:solidFill>
                  <a:srgbClr val="00B050"/>
                </a:solidFill>
              </a:rPr>
              <a:t>Develop a multi-layer strategy for automating ILP runs so agent can be easily trained, generalized across domains</a:t>
            </a:r>
            <a:r>
              <a:rPr lang="en-US" b="1" dirty="0" smtClean="0">
                <a:solidFill>
                  <a:schemeClr val="accent3">
                    <a:lumMod val="75000"/>
                  </a:schemeClr>
                </a:solidFill>
              </a:rPr>
              <a:t/>
            </a:r>
            <a:br>
              <a:rPr lang="en-US" b="1" dirty="0" smtClean="0">
                <a:solidFill>
                  <a:schemeClr val="accent3">
                    <a:lumMod val="75000"/>
                  </a:schemeClr>
                </a:solidFill>
              </a:rPr>
            </a:br>
            <a:r>
              <a:rPr lang="en-US" b="1" i="1" dirty="0" smtClean="0">
                <a:solidFill>
                  <a:srgbClr val="FFC000"/>
                </a:solidFill>
              </a:rPr>
              <a:t>(</a:t>
            </a:r>
            <a:r>
              <a:rPr lang="en-US" b="1" i="1" dirty="0" smtClean="0">
                <a:solidFill>
                  <a:srgbClr val="FFC000"/>
                </a:solidFill>
                <a:latin typeface="Letter Gothic" pitchFamily="49" charset="0"/>
              </a:rPr>
              <a:t>Onion)</a:t>
            </a:r>
            <a:endParaRPr lang="en-US" b="1" i="1" dirty="0">
              <a:solidFill>
                <a:srgbClr val="FFC000"/>
              </a:solidFill>
              <a:latin typeface="Letter Gothic" pitchFamily="49" charset="0"/>
            </a:endParaRPr>
          </a:p>
          <a:p>
            <a:r>
              <a:rPr lang="en-US" b="1" dirty="0">
                <a:solidFill>
                  <a:schemeClr val="tx1">
                    <a:lumMod val="85000"/>
                    <a:lumOff val="15000"/>
                  </a:schemeClr>
                </a:solidFill>
              </a:rPr>
              <a:t>Teacher is agnostic towards </a:t>
            </a:r>
            <a:r>
              <a:rPr lang="en-US" b="1" dirty="0" smtClean="0">
                <a:solidFill>
                  <a:schemeClr val="tx1">
                    <a:lumMod val="85000"/>
                    <a:lumOff val="15000"/>
                  </a:schemeClr>
                </a:solidFill>
              </a:rPr>
              <a:t>learning </a:t>
            </a:r>
            <a:r>
              <a:rPr lang="en-US" b="1" dirty="0">
                <a:solidFill>
                  <a:schemeClr val="tx1">
                    <a:lumMod val="85000"/>
                    <a:lumOff val="15000"/>
                  </a:schemeClr>
                </a:solidFill>
              </a:rPr>
              <a:t>mechanism</a:t>
            </a:r>
          </a:p>
          <a:p>
            <a:pPr lvl="1"/>
            <a:r>
              <a:rPr lang="en-US" b="1" dirty="0" smtClean="0">
                <a:solidFill>
                  <a:schemeClr val="tx1">
                    <a:lumMod val="85000"/>
                    <a:lumOff val="15000"/>
                  </a:schemeClr>
                </a:solidFill>
              </a:rPr>
              <a:t>Develop novel approaches to handle non-standard cases e.g., generation of negative examples etc.</a:t>
            </a:r>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FFC000"/>
                </a:solidFill>
              </a:rPr>
              <a:t>Bootstrap Learning (BL), Inductive Logic Programming (ILP) and Challenges</a:t>
            </a:r>
          </a:p>
          <a:p>
            <a:r>
              <a:rPr lang="en-US" dirty="0" smtClean="0">
                <a:solidFill>
                  <a:schemeClr val="tx1">
                    <a:lumMod val="85000"/>
                    <a:lumOff val="15000"/>
                  </a:schemeClr>
                </a:solidFill>
              </a:rPr>
              <a:t>The Wisconsin Relevance Interpreter: Incorporating teacher advice into an ILP agent</a:t>
            </a:r>
          </a:p>
          <a:p>
            <a:r>
              <a:rPr lang="en-US" dirty="0" smtClean="0">
                <a:solidFill>
                  <a:schemeClr val="tx1">
                    <a:lumMod val="85000"/>
                    <a:lumOff val="15000"/>
                  </a:schemeClr>
                </a:solidFill>
              </a:rPr>
              <a:t>The Onion: </a:t>
            </a:r>
            <a:br>
              <a:rPr lang="en-US" dirty="0" smtClean="0">
                <a:solidFill>
                  <a:schemeClr val="tx1">
                    <a:lumMod val="85000"/>
                    <a:lumOff val="15000"/>
                  </a:schemeClr>
                </a:solidFill>
              </a:rPr>
            </a:br>
            <a:r>
              <a:rPr lang="en-US" dirty="0" smtClean="0">
                <a:solidFill>
                  <a:schemeClr val="tx1">
                    <a:lumMod val="85000"/>
                    <a:lumOff val="15000"/>
                  </a:schemeClr>
                </a:solidFill>
              </a:rPr>
              <a:t>Automating agent’s ILP runs across tasks and domains without expert intervention</a:t>
            </a:r>
          </a:p>
          <a:p>
            <a:r>
              <a:rPr lang="en-US" dirty="0" smtClean="0">
                <a:solidFill>
                  <a:schemeClr val="tx1">
                    <a:lumMod val="85000"/>
                    <a:lumOff val="15000"/>
                  </a:schemeClr>
                </a:solidFill>
              </a:rPr>
              <a:t>Conclusions</a:t>
            </a:r>
            <a:endParaRPr lang="en-US"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BL/ILP Challenges</a:t>
            </a:r>
            <a:endParaRPr lang="en-US" dirty="0"/>
          </a:p>
        </p:txBody>
      </p:sp>
      <p:sp>
        <p:nvSpPr>
          <p:cNvPr id="3" name="Content Placeholder 2"/>
          <p:cNvSpPr>
            <a:spLocks noGrp="1"/>
          </p:cNvSpPr>
          <p:nvPr>
            <p:ph idx="1"/>
          </p:nvPr>
        </p:nvSpPr>
        <p:spPr>
          <a:xfrm>
            <a:off x="167640" y="1433936"/>
            <a:ext cx="9890760" cy="5561225"/>
          </a:xfrm>
        </p:spPr>
        <p:txBody>
          <a:bodyPr>
            <a:normAutofit fontScale="92500"/>
          </a:bodyPr>
          <a:lstStyle/>
          <a:p>
            <a:r>
              <a:rPr lang="en-US" b="1" dirty="0" smtClean="0">
                <a:solidFill>
                  <a:srgbClr val="C00000"/>
                </a:solidFill>
              </a:rPr>
              <a:t>Relevant statements specify partial theory</a:t>
            </a:r>
          </a:p>
          <a:p>
            <a:pPr lvl="1"/>
            <a:r>
              <a:rPr lang="en-US" b="1" dirty="0" smtClean="0">
                <a:solidFill>
                  <a:srgbClr val="00B050"/>
                </a:solidFill>
              </a:rPr>
              <a:t>Develop a robust strategy to interpret and incorporate relevance </a:t>
            </a:r>
            <a:r>
              <a:rPr lang="en-US" b="1" i="1" dirty="0" smtClean="0">
                <a:solidFill>
                  <a:srgbClr val="FFC000"/>
                </a:solidFill>
              </a:rPr>
              <a:t>(</a:t>
            </a:r>
            <a:r>
              <a:rPr lang="en-US" b="1" i="1" dirty="0" smtClean="0">
                <a:solidFill>
                  <a:srgbClr val="FFC000"/>
                </a:solidFill>
                <a:latin typeface="Letter Gothic" pitchFamily="49" charset="0"/>
              </a:rPr>
              <a:t>Wisconsin Relevance Interpreter)</a:t>
            </a:r>
          </a:p>
          <a:p>
            <a:r>
              <a:rPr lang="en-US" b="1" dirty="0" smtClean="0">
                <a:solidFill>
                  <a:srgbClr val="C00000"/>
                </a:solidFill>
              </a:rPr>
              <a:t>No </a:t>
            </a:r>
            <a:r>
              <a:rPr lang="en-US" b="1" dirty="0">
                <a:solidFill>
                  <a:srgbClr val="C00000"/>
                </a:solidFill>
              </a:rPr>
              <a:t>ILP expert in the </a:t>
            </a:r>
            <a:r>
              <a:rPr lang="en-US" b="1" dirty="0" smtClean="0">
                <a:solidFill>
                  <a:srgbClr val="C00000"/>
                </a:solidFill>
              </a:rPr>
              <a:t>loop for </a:t>
            </a:r>
            <a:r>
              <a:rPr lang="en-US" b="1" dirty="0" err="1" smtClean="0">
                <a:solidFill>
                  <a:srgbClr val="C00000"/>
                </a:solidFill>
              </a:rPr>
              <a:t>param</a:t>
            </a:r>
            <a:r>
              <a:rPr lang="en-US" b="1" dirty="0" smtClean="0">
                <a:solidFill>
                  <a:srgbClr val="C00000"/>
                </a:solidFill>
              </a:rPr>
              <a:t> selection</a:t>
            </a:r>
            <a:endParaRPr lang="en-US" b="1" dirty="0">
              <a:solidFill>
                <a:srgbClr val="C00000"/>
              </a:solidFill>
            </a:endParaRPr>
          </a:p>
          <a:p>
            <a:pPr lvl="1"/>
            <a:r>
              <a:rPr lang="en-US" b="1" dirty="0" smtClean="0">
                <a:solidFill>
                  <a:srgbClr val="00B050"/>
                </a:solidFill>
              </a:rPr>
              <a:t>Develop a multi-layer strategy for automating ILP runs so agent can be easily trained, generalized across domains </a:t>
            </a:r>
            <a:br>
              <a:rPr lang="en-US" b="1" dirty="0" smtClean="0">
                <a:solidFill>
                  <a:srgbClr val="00B050"/>
                </a:solidFill>
              </a:rPr>
            </a:br>
            <a:r>
              <a:rPr lang="en-US" b="1" i="1" dirty="0" smtClean="0">
                <a:solidFill>
                  <a:srgbClr val="FFC000"/>
                </a:solidFill>
              </a:rPr>
              <a:t>(</a:t>
            </a:r>
            <a:r>
              <a:rPr lang="en-US" b="1" i="1" dirty="0" smtClean="0">
                <a:solidFill>
                  <a:srgbClr val="FFC000"/>
                </a:solidFill>
                <a:latin typeface="Letter Gothic" pitchFamily="49" charset="0"/>
              </a:rPr>
              <a:t>Onion)</a:t>
            </a:r>
            <a:endParaRPr lang="en-US" b="1" i="1" dirty="0">
              <a:solidFill>
                <a:srgbClr val="FFC000"/>
              </a:solidFill>
              <a:latin typeface="Letter Gothic" pitchFamily="49" charset="0"/>
            </a:endParaRPr>
          </a:p>
          <a:p>
            <a:r>
              <a:rPr lang="en-US" b="1" dirty="0">
                <a:solidFill>
                  <a:srgbClr val="C00000"/>
                </a:solidFill>
              </a:rPr>
              <a:t>Teacher is agnostic towards </a:t>
            </a:r>
            <a:r>
              <a:rPr lang="en-US" b="1" dirty="0" smtClean="0">
                <a:solidFill>
                  <a:srgbClr val="C00000"/>
                </a:solidFill>
              </a:rPr>
              <a:t>learning </a:t>
            </a:r>
            <a:r>
              <a:rPr lang="en-US" b="1" dirty="0">
                <a:solidFill>
                  <a:srgbClr val="C00000"/>
                </a:solidFill>
              </a:rPr>
              <a:t>mechanism</a:t>
            </a:r>
          </a:p>
          <a:p>
            <a:pPr lvl="1"/>
            <a:r>
              <a:rPr lang="en-US" b="1" dirty="0" smtClean="0">
                <a:solidFill>
                  <a:srgbClr val="00B050"/>
                </a:solidFill>
              </a:rPr>
              <a:t>Develop novel approaches to handle non-standard cases e.g., generation of negative examples etc.</a:t>
            </a:r>
          </a:p>
          <a:p>
            <a:pPr>
              <a:buNone/>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tx1">
                    <a:lumMod val="85000"/>
                    <a:lumOff val="15000"/>
                  </a:schemeClr>
                </a:solidFill>
              </a:rPr>
              <a:t>Bootstrap Learning (BL), Inductive Logic Programming (ILP) and Challenges</a:t>
            </a:r>
          </a:p>
          <a:p>
            <a:r>
              <a:rPr lang="en-US" dirty="0" smtClean="0">
                <a:solidFill>
                  <a:srgbClr val="FFC000"/>
                </a:solidFill>
              </a:rPr>
              <a:t>The Wisconsin Relevance Interpreter: </a:t>
            </a:r>
            <a:r>
              <a:rPr lang="en-US" dirty="0" smtClean="0"/>
              <a:t>Incorporating teacher advice into an ILP agent</a:t>
            </a:r>
          </a:p>
          <a:p>
            <a:r>
              <a:rPr lang="en-US" dirty="0" smtClean="0">
                <a:solidFill>
                  <a:schemeClr val="tx1">
                    <a:lumMod val="85000"/>
                    <a:lumOff val="15000"/>
                  </a:schemeClr>
                </a:solidFill>
              </a:rPr>
              <a:t>The Onion: </a:t>
            </a:r>
            <a:br>
              <a:rPr lang="en-US" dirty="0" smtClean="0">
                <a:solidFill>
                  <a:schemeClr val="tx1">
                    <a:lumMod val="85000"/>
                    <a:lumOff val="15000"/>
                  </a:schemeClr>
                </a:solidFill>
              </a:rPr>
            </a:br>
            <a:r>
              <a:rPr lang="en-US" dirty="0" smtClean="0">
                <a:solidFill>
                  <a:schemeClr val="tx1">
                    <a:lumMod val="85000"/>
                    <a:lumOff val="15000"/>
                  </a:schemeClr>
                </a:solidFill>
              </a:rPr>
              <a:t>Automating agent’s ILP runs across tasks and domains without expert intervention</a:t>
            </a:r>
          </a:p>
          <a:p>
            <a:r>
              <a:rPr lang="en-US" dirty="0" smtClean="0">
                <a:solidFill>
                  <a:schemeClr val="tx1">
                    <a:lumMod val="85000"/>
                    <a:lumOff val="15000"/>
                  </a:schemeClr>
                </a:solidFill>
              </a:rPr>
              <a:t>Conclusions</a:t>
            </a:r>
            <a:endParaRPr lang="en-US"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Teacher Hints</a:t>
            </a:r>
            <a:endParaRPr lang="en-US" dirty="0"/>
          </a:p>
        </p:txBody>
      </p:sp>
      <p:sp>
        <p:nvSpPr>
          <p:cNvPr id="3" name="Content Placeholder 2"/>
          <p:cNvSpPr>
            <a:spLocks noGrp="1"/>
          </p:cNvSpPr>
          <p:nvPr>
            <p:ph idx="1"/>
          </p:nvPr>
        </p:nvSpPr>
        <p:spPr>
          <a:xfrm>
            <a:off x="167640" y="1381760"/>
            <a:ext cx="9723120" cy="6131560"/>
          </a:xfrm>
        </p:spPr>
        <p:txBody>
          <a:bodyPr>
            <a:normAutofit/>
          </a:bodyPr>
          <a:lstStyle/>
          <a:p>
            <a:r>
              <a:rPr lang="en-US" sz="3300" dirty="0" smtClean="0"/>
              <a:t>relevance can be specified at </a:t>
            </a:r>
            <a:r>
              <a:rPr lang="en-US" sz="3300" dirty="0" smtClean="0">
                <a:solidFill>
                  <a:srgbClr val="FFC000"/>
                </a:solidFill>
              </a:rPr>
              <a:t>different “resolutions” </a:t>
            </a:r>
          </a:p>
          <a:p>
            <a:pPr lvl="1"/>
            <a:r>
              <a:rPr lang="en-US" sz="2900" dirty="0" smtClean="0"/>
              <a:t>certain </a:t>
            </a:r>
            <a:r>
              <a:rPr lang="en-US" sz="2900" dirty="0" smtClean="0">
                <a:solidFill>
                  <a:srgbClr val="FFC000"/>
                </a:solidFill>
              </a:rPr>
              <a:t>constants</a:t>
            </a:r>
            <a:r>
              <a:rPr lang="en-US" sz="2900" dirty="0" smtClean="0"/>
              <a:t> are relevant (e.g., </a:t>
            </a:r>
            <a:r>
              <a:rPr lang="en-US" sz="2900" dirty="0" smtClean="0">
                <a:latin typeface="Symbol" pitchFamily="18" charset="2"/>
              </a:rPr>
              <a:t>p</a:t>
            </a:r>
            <a:r>
              <a:rPr lang="en-US" sz="2900" dirty="0" smtClean="0"/>
              <a:t>)</a:t>
            </a:r>
          </a:p>
          <a:p>
            <a:pPr lvl="1"/>
            <a:r>
              <a:rPr lang="en-US" sz="2900" dirty="0" smtClean="0">
                <a:solidFill>
                  <a:srgbClr val="FFC000"/>
                </a:solidFill>
              </a:rPr>
              <a:t>attribute (incl. type) </a:t>
            </a:r>
            <a:r>
              <a:rPr lang="en-US" sz="2900" dirty="0" smtClean="0"/>
              <a:t>is relevant (e. g., </a:t>
            </a:r>
            <a:r>
              <a:rPr lang="en-US" sz="2900" dirty="0" err="1" smtClean="0"/>
              <a:t>UAV.currentFuel</a:t>
            </a:r>
            <a:r>
              <a:rPr lang="en-US" sz="2900" dirty="0" smtClean="0"/>
              <a:t>)</a:t>
            </a:r>
          </a:p>
          <a:p>
            <a:pPr lvl="1"/>
            <a:r>
              <a:rPr lang="en-US" sz="2900" dirty="0" smtClean="0">
                <a:solidFill>
                  <a:srgbClr val="FFC000"/>
                </a:solidFill>
              </a:rPr>
              <a:t>object</a:t>
            </a:r>
            <a:r>
              <a:rPr lang="en-US" sz="2900" dirty="0" smtClean="0"/>
              <a:t> is relevant (e.g., Truck3)</a:t>
            </a:r>
          </a:p>
          <a:p>
            <a:pPr lvl="1"/>
            <a:r>
              <a:rPr lang="en-US" sz="2900" dirty="0" smtClean="0">
                <a:solidFill>
                  <a:schemeClr val="tx1">
                    <a:lumMod val="75000"/>
                    <a:lumOff val="25000"/>
                  </a:schemeClr>
                </a:solidFill>
              </a:rPr>
              <a:t>relationship among attributes/objects is relevant</a:t>
            </a:r>
            <a:br>
              <a:rPr lang="en-US" sz="2900" dirty="0" smtClean="0">
                <a:solidFill>
                  <a:schemeClr val="tx1">
                    <a:lumMod val="75000"/>
                    <a:lumOff val="25000"/>
                  </a:schemeClr>
                </a:solidFill>
              </a:rPr>
            </a:br>
            <a:r>
              <a:rPr lang="en-US" sz="2900" dirty="0" smtClean="0">
                <a:solidFill>
                  <a:schemeClr val="tx1">
                    <a:lumMod val="75000"/>
                    <a:lumOff val="25000"/>
                  </a:schemeClr>
                </a:solidFill>
              </a:rPr>
              <a:t>(e.g., </a:t>
            </a:r>
            <a:r>
              <a:rPr lang="en-US" sz="2900" dirty="0" err="1" smtClean="0">
                <a:solidFill>
                  <a:schemeClr val="tx1">
                    <a:lumMod val="75000"/>
                    <a:lumOff val="25000"/>
                  </a:schemeClr>
                </a:solidFill>
              </a:rPr>
              <a:t>lessThan</a:t>
            </a:r>
            <a:r>
              <a:rPr lang="en-US" sz="2900" dirty="0" smtClean="0">
                <a:solidFill>
                  <a:schemeClr val="tx1">
                    <a:lumMod val="75000"/>
                    <a:lumOff val="25000"/>
                  </a:schemeClr>
                </a:solidFill>
              </a:rPr>
              <a:t>, </a:t>
            </a:r>
            <a:r>
              <a:rPr lang="en-US" sz="2900" dirty="0" err="1" smtClean="0">
                <a:solidFill>
                  <a:schemeClr val="tx1">
                    <a:lumMod val="75000"/>
                    <a:lumOff val="25000"/>
                  </a:schemeClr>
                </a:solidFill>
              </a:rPr>
              <a:t>greaterThan</a:t>
            </a:r>
            <a:r>
              <a:rPr lang="en-US" sz="2900" dirty="0" smtClean="0">
                <a:solidFill>
                  <a:schemeClr val="tx1">
                    <a:lumMod val="75000"/>
                    <a:lumOff val="25000"/>
                  </a:schemeClr>
                </a:solidFill>
              </a:rPr>
              <a:t>, </a:t>
            </a:r>
            <a:r>
              <a:rPr lang="en-US" sz="2900" dirty="0" err="1" smtClean="0">
                <a:solidFill>
                  <a:schemeClr val="tx1">
                    <a:lumMod val="75000"/>
                    <a:lumOff val="25000"/>
                  </a:schemeClr>
                </a:solidFill>
              </a:rPr>
              <a:t>sameAs</a:t>
            </a:r>
            <a:r>
              <a:rPr lang="en-US" sz="2900" dirty="0" smtClean="0">
                <a:solidFill>
                  <a:schemeClr val="tx1">
                    <a:lumMod val="75000"/>
                    <a:lumOff val="25000"/>
                  </a:schemeClr>
                </a:solidFill>
              </a:rPr>
              <a:t>)</a:t>
            </a:r>
          </a:p>
          <a:p>
            <a:pPr lvl="1"/>
            <a:r>
              <a:rPr lang="en-US" sz="2900" dirty="0" smtClean="0">
                <a:solidFill>
                  <a:schemeClr val="tx1">
                    <a:lumMod val="75000"/>
                    <a:lumOff val="25000"/>
                  </a:schemeClr>
                </a:solidFill>
              </a:rPr>
              <a:t>previously learned concepts (bootstrapping)</a:t>
            </a:r>
          </a:p>
          <a:p>
            <a:pPr lvl="1"/>
            <a:r>
              <a:rPr lang="en-US" sz="2900" dirty="0" smtClean="0">
                <a:solidFill>
                  <a:schemeClr val="tx1">
                    <a:lumMod val="75000"/>
                    <a:lumOff val="25000"/>
                  </a:schemeClr>
                </a:solidFill>
              </a:rPr>
              <a:t>partial theory (e.g., combinations of the above)</a:t>
            </a:r>
          </a:p>
          <a:p>
            <a:r>
              <a:rPr lang="en-US" sz="3100" dirty="0" smtClean="0">
                <a:solidFill>
                  <a:schemeClr val="tx1">
                    <a:lumMod val="85000"/>
                    <a:lumOff val="15000"/>
                  </a:schemeClr>
                </a:solidFill>
              </a:rPr>
              <a:t>teacher gives hints about specific examples</a:t>
            </a:r>
          </a:p>
          <a:p>
            <a:pPr lvl="1"/>
            <a:r>
              <a:rPr lang="en-US" sz="2700" b="1" dirty="0" smtClean="0">
                <a:solidFill>
                  <a:schemeClr val="tx1">
                    <a:lumMod val="85000"/>
                    <a:lumOff val="15000"/>
                  </a:schemeClr>
                </a:solidFill>
              </a:rPr>
              <a:t>key challenge</a:t>
            </a:r>
            <a:r>
              <a:rPr lang="en-US" sz="2700" dirty="0" smtClean="0">
                <a:solidFill>
                  <a:schemeClr val="tx1">
                    <a:lumMod val="85000"/>
                    <a:lumOff val="15000"/>
                  </a:schemeClr>
                </a:solidFill>
              </a:rPr>
              <a:t>: what should be generalized (to a logical variable) and what should remain constant?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Teacher Hints</a:t>
            </a:r>
            <a:endParaRPr lang="en-US" dirty="0"/>
          </a:p>
        </p:txBody>
      </p:sp>
      <p:sp>
        <p:nvSpPr>
          <p:cNvPr id="3" name="Content Placeholder 2"/>
          <p:cNvSpPr>
            <a:spLocks noGrp="1"/>
          </p:cNvSpPr>
          <p:nvPr>
            <p:ph idx="1"/>
          </p:nvPr>
        </p:nvSpPr>
        <p:spPr>
          <a:xfrm>
            <a:off x="167640" y="1381760"/>
            <a:ext cx="9723120" cy="6131560"/>
          </a:xfrm>
        </p:spPr>
        <p:txBody>
          <a:bodyPr>
            <a:normAutofit/>
          </a:bodyPr>
          <a:lstStyle/>
          <a:p>
            <a:r>
              <a:rPr lang="en-US" sz="3300" dirty="0" smtClean="0"/>
              <a:t>relevance can be specified at </a:t>
            </a:r>
            <a:r>
              <a:rPr lang="en-US" sz="3300" dirty="0" smtClean="0">
                <a:solidFill>
                  <a:srgbClr val="FFC000"/>
                </a:solidFill>
              </a:rPr>
              <a:t>different “resolutions” </a:t>
            </a:r>
          </a:p>
          <a:p>
            <a:pPr lvl="1"/>
            <a:r>
              <a:rPr lang="en-US" sz="2900" dirty="0" smtClean="0"/>
              <a:t>certain </a:t>
            </a:r>
            <a:r>
              <a:rPr lang="en-US" sz="2900" dirty="0" smtClean="0">
                <a:solidFill>
                  <a:srgbClr val="FFC000"/>
                </a:solidFill>
              </a:rPr>
              <a:t>constants</a:t>
            </a:r>
            <a:r>
              <a:rPr lang="en-US" sz="2900" dirty="0" smtClean="0"/>
              <a:t> are relevant (e.g., </a:t>
            </a:r>
            <a:r>
              <a:rPr lang="en-US" sz="2900" dirty="0" smtClean="0">
                <a:latin typeface="Symbol" pitchFamily="18" charset="2"/>
              </a:rPr>
              <a:t>p</a:t>
            </a:r>
            <a:r>
              <a:rPr lang="en-US" sz="2900" dirty="0" smtClean="0"/>
              <a:t>)</a:t>
            </a:r>
          </a:p>
          <a:p>
            <a:pPr lvl="1"/>
            <a:r>
              <a:rPr lang="en-US" sz="2900" dirty="0" smtClean="0">
                <a:solidFill>
                  <a:srgbClr val="FFC000"/>
                </a:solidFill>
              </a:rPr>
              <a:t>attribute (incl. type) </a:t>
            </a:r>
            <a:r>
              <a:rPr lang="en-US" sz="2900" dirty="0" smtClean="0"/>
              <a:t>is relevant (e. g., </a:t>
            </a:r>
            <a:r>
              <a:rPr lang="en-US" sz="2900" dirty="0" err="1" smtClean="0"/>
              <a:t>UAV.currentFuel</a:t>
            </a:r>
            <a:r>
              <a:rPr lang="en-US" sz="2900" dirty="0" smtClean="0"/>
              <a:t>)</a:t>
            </a:r>
          </a:p>
          <a:p>
            <a:pPr lvl="1"/>
            <a:r>
              <a:rPr lang="en-US" sz="2900" dirty="0" smtClean="0">
                <a:solidFill>
                  <a:srgbClr val="FFC000"/>
                </a:solidFill>
              </a:rPr>
              <a:t>object</a:t>
            </a:r>
            <a:r>
              <a:rPr lang="en-US" sz="2900" dirty="0" smtClean="0"/>
              <a:t> is relevant (e.g., Truck3)</a:t>
            </a:r>
          </a:p>
          <a:p>
            <a:pPr lvl="1"/>
            <a:r>
              <a:rPr lang="en-US" sz="2900" dirty="0" smtClean="0">
                <a:solidFill>
                  <a:srgbClr val="FFC000"/>
                </a:solidFill>
              </a:rPr>
              <a:t>relationship among attributes/objects</a:t>
            </a:r>
            <a:r>
              <a:rPr lang="en-US" sz="2900" dirty="0" smtClean="0"/>
              <a:t> is relevant</a:t>
            </a:r>
            <a:br>
              <a:rPr lang="en-US" sz="2900" dirty="0" smtClean="0"/>
            </a:br>
            <a:r>
              <a:rPr lang="en-US" sz="2900" dirty="0" smtClean="0"/>
              <a:t>(e.g., </a:t>
            </a:r>
            <a:r>
              <a:rPr lang="en-US" sz="2900" dirty="0" err="1" smtClean="0"/>
              <a:t>lessThan</a:t>
            </a:r>
            <a:r>
              <a:rPr lang="en-US" sz="2900" dirty="0" smtClean="0"/>
              <a:t>, </a:t>
            </a:r>
            <a:r>
              <a:rPr lang="en-US" sz="2900" dirty="0" err="1" smtClean="0"/>
              <a:t>greaterThan</a:t>
            </a:r>
            <a:r>
              <a:rPr lang="en-US" sz="2900" dirty="0" smtClean="0"/>
              <a:t>, </a:t>
            </a:r>
            <a:r>
              <a:rPr lang="en-US" sz="2900" dirty="0" err="1" smtClean="0"/>
              <a:t>sameAs</a:t>
            </a:r>
            <a:r>
              <a:rPr lang="en-US" sz="2900" dirty="0" smtClean="0"/>
              <a:t>)</a:t>
            </a:r>
          </a:p>
          <a:p>
            <a:pPr lvl="1"/>
            <a:r>
              <a:rPr lang="en-US" sz="2900" dirty="0" smtClean="0">
                <a:solidFill>
                  <a:schemeClr val="tx1">
                    <a:lumMod val="75000"/>
                    <a:lumOff val="25000"/>
                  </a:schemeClr>
                </a:solidFill>
              </a:rPr>
              <a:t>previously learned concepts (bootstrapping)</a:t>
            </a:r>
          </a:p>
          <a:p>
            <a:pPr lvl="1"/>
            <a:r>
              <a:rPr lang="en-US" sz="2900" dirty="0" smtClean="0">
                <a:solidFill>
                  <a:schemeClr val="tx1">
                    <a:lumMod val="75000"/>
                    <a:lumOff val="25000"/>
                  </a:schemeClr>
                </a:solidFill>
              </a:rPr>
              <a:t>partial theory (e.g., combinations of the above)</a:t>
            </a:r>
          </a:p>
          <a:p>
            <a:r>
              <a:rPr lang="en-US" sz="3100" dirty="0" smtClean="0">
                <a:solidFill>
                  <a:schemeClr val="tx1">
                    <a:lumMod val="85000"/>
                    <a:lumOff val="15000"/>
                  </a:schemeClr>
                </a:solidFill>
              </a:rPr>
              <a:t>teacher gives hints about specific examples</a:t>
            </a:r>
          </a:p>
          <a:p>
            <a:pPr lvl="1"/>
            <a:r>
              <a:rPr lang="en-US" sz="2700" b="1" dirty="0" smtClean="0">
                <a:solidFill>
                  <a:schemeClr val="tx1">
                    <a:lumMod val="85000"/>
                    <a:lumOff val="15000"/>
                  </a:schemeClr>
                </a:solidFill>
              </a:rPr>
              <a:t>key challenge</a:t>
            </a:r>
            <a:r>
              <a:rPr lang="en-US" sz="2700" dirty="0" smtClean="0">
                <a:solidFill>
                  <a:schemeClr val="tx1">
                    <a:lumMod val="85000"/>
                    <a:lumOff val="15000"/>
                  </a:schemeClr>
                </a:solidFill>
              </a:rPr>
              <a:t>: what should be generalized (to a logical variable) and what should remain constant?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Teacher Hints</a:t>
            </a:r>
            <a:endParaRPr lang="en-US" dirty="0"/>
          </a:p>
        </p:txBody>
      </p:sp>
      <p:sp>
        <p:nvSpPr>
          <p:cNvPr id="3" name="Content Placeholder 2"/>
          <p:cNvSpPr>
            <a:spLocks noGrp="1"/>
          </p:cNvSpPr>
          <p:nvPr>
            <p:ph idx="1"/>
          </p:nvPr>
        </p:nvSpPr>
        <p:spPr>
          <a:xfrm>
            <a:off x="167640" y="1381760"/>
            <a:ext cx="9723120" cy="6131560"/>
          </a:xfrm>
        </p:spPr>
        <p:txBody>
          <a:bodyPr>
            <a:normAutofit/>
          </a:bodyPr>
          <a:lstStyle/>
          <a:p>
            <a:r>
              <a:rPr lang="en-US" sz="3300" dirty="0" smtClean="0"/>
              <a:t>relevance can be specified at </a:t>
            </a:r>
            <a:r>
              <a:rPr lang="en-US" sz="3300" dirty="0" smtClean="0">
                <a:solidFill>
                  <a:srgbClr val="FFC000"/>
                </a:solidFill>
              </a:rPr>
              <a:t>different “resolutions” </a:t>
            </a:r>
          </a:p>
          <a:p>
            <a:pPr lvl="1"/>
            <a:r>
              <a:rPr lang="en-US" sz="2900" dirty="0" smtClean="0"/>
              <a:t>certain </a:t>
            </a:r>
            <a:r>
              <a:rPr lang="en-US" sz="2900" dirty="0" smtClean="0">
                <a:solidFill>
                  <a:srgbClr val="FFC000"/>
                </a:solidFill>
              </a:rPr>
              <a:t>constants</a:t>
            </a:r>
            <a:r>
              <a:rPr lang="en-US" sz="2900" dirty="0" smtClean="0"/>
              <a:t> are relevant (e.g., </a:t>
            </a:r>
            <a:r>
              <a:rPr lang="en-US" sz="2900" dirty="0" smtClean="0">
                <a:latin typeface="Symbol" pitchFamily="18" charset="2"/>
              </a:rPr>
              <a:t>p</a:t>
            </a:r>
            <a:r>
              <a:rPr lang="en-US" sz="2900" dirty="0" smtClean="0"/>
              <a:t>)</a:t>
            </a:r>
          </a:p>
          <a:p>
            <a:pPr lvl="1"/>
            <a:r>
              <a:rPr lang="en-US" sz="2900" dirty="0" smtClean="0">
                <a:solidFill>
                  <a:srgbClr val="FFC000"/>
                </a:solidFill>
              </a:rPr>
              <a:t>attribute (incl. type) </a:t>
            </a:r>
            <a:r>
              <a:rPr lang="en-US" sz="2900" dirty="0" smtClean="0"/>
              <a:t>is relevant (e. g., </a:t>
            </a:r>
            <a:r>
              <a:rPr lang="en-US" sz="2900" dirty="0" err="1" smtClean="0"/>
              <a:t>UAV.currentFuel</a:t>
            </a:r>
            <a:r>
              <a:rPr lang="en-US" sz="2900" dirty="0" smtClean="0"/>
              <a:t>)</a:t>
            </a:r>
          </a:p>
          <a:p>
            <a:pPr lvl="1"/>
            <a:r>
              <a:rPr lang="en-US" sz="2900" dirty="0" smtClean="0">
                <a:solidFill>
                  <a:srgbClr val="FFC000"/>
                </a:solidFill>
              </a:rPr>
              <a:t>object</a:t>
            </a:r>
            <a:r>
              <a:rPr lang="en-US" sz="2900" dirty="0" smtClean="0"/>
              <a:t> is relevant (e.g., Truck3)</a:t>
            </a:r>
          </a:p>
          <a:p>
            <a:pPr lvl="1"/>
            <a:r>
              <a:rPr lang="en-US" sz="2900" dirty="0" smtClean="0">
                <a:solidFill>
                  <a:srgbClr val="FFC000"/>
                </a:solidFill>
              </a:rPr>
              <a:t>relationship among attributes/objects</a:t>
            </a:r>
            <a:r>
              <a:rPr lang="en-US" sz="2900" dirty="0" smtClean="0"/>
              <a:t> is relevant</a:t>
            </a:r>
            <a:br>
              <a:rPr lang="en-US" sz="2900" dirty="0" smtClean="0"/>
            </a:br>
            <a:r>
              <a:rPr lang="en-US" sz="2900" dirty="0" smtClean="0"/>
              <a:t>(e.g., </a:t>
            </a:r>
            <a:r>
              <a:rPr lang="en-US" sz="2900" dirty="0" err="1" smtClean="0"/>
              <a:t>lessThan</a:t>
            </a:r>
            <a:r>
              <a:rPr lang="en-US" sz="2900" dirty="0" smtClean="0"/>
              <a:t>, </a:t>
            </a:r>
            <a:r>
              <a:rPr lang="en-US" sz="2900" dirty="0" err="1" smtClean="0"/>
              <a:t>greaterThan</a:t>
            </a:r>
            <a:r>
              <a:rPr lang="en-US" sz="2900" dirty="0" smtClean="0"/>
              <a:t>, </a:t>
            </a:r>
            <a:r>
              <a:rPr lang="en-US" sz="2900" dirty="0" err="1" smtClean="0"/>
              <a:t>sameAs</a:t>
            </a:r>
            <a:r>
              <a:rPr lang="en-US" sz="2900" dirty="0" smtClean="0"/>
              <a:t>)</a:t>
            </a:r>
          </a:p>
          <a:p>
            <a:pPr lvl="1"/>
            <a:r>
              <a:rPr lang="en-US" sz="2900" dirty="0" smtClean="0"/>
              <a:t>previously learned concepts </a:t>
            </a:r>
            <a:r>
              <a:rPr lang="en-US" sz="2900" dirty="0" smtClean="0">
                <a:solidFill>
                  <a:srgbClr val="FFC000"/>
                </a:solidFill>
              </a:rPr>
              <a:t>(bootstrapping)</a:t>
            </a:r>
          </a:p>
          <a:p>
            <a:pPr lvl="1"/>
            <a:r>
              <a:rPr lang="en-US" sz="2900" dirty="0" smtClean="0">
                <a:solidFill>
                  <a:schemeClr val="tx1">
                    <a:lumMod val="75000"/>
                    <a:lumOff val="25000"/>
                  </a:schemeClr>
                </a:solidFill>
              </a:rPr>
              <a:t>partial theory (e.g., combinations of the above)</a:t>
            </a:r>
          </a:p>
          <a:p>
            <a:r>
              <a:rPr lang="en-US" sz="3100" dirty="0" smtClean="0">
                <a:solidFill>
                  <a:schemeClr val="tx1">
                    <a:lumMod val="85000"/>
                    <a:lumOff val="15000"/>
                  </a:schemeClr>
                </a:solidFill>
              </a:rPr>
              <a:t>teacher gives hints about specific examples</a:t>
            </a:r>
          </a:p>
          <a:p>
            <a:pPr lvl="1"/>
            <a:r>
              <a:rPr lang="en-US" sz="2700" b="1" dirty="0" smtClean="0">
                <a:solidFill>
                  <a:schemeClr val="tx1">
                    <a:lumMod val="85000"/>
                    <a:lumOff val="15000"/>
                  </a:schemeClr>
                </a:solidFill>
              </a:rPr>
              <a:t>key challenge</a:t>
            </a:r>
            <a:r>
              <a:rPr lang="en-US" sz="2700" dirty="0" smtClean="0">
                <a:solidFill>
                  <a:schemeClr val="tx1">
                    <a:lumMod val="85000"/>
                    <a:lumOff val="15000"/>
                  </a:schemeClr>
                </a:solidFill>
              </a:rPr>
              <a:t>: what should be generalized (to a logical variable) and what should remain constant?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Teacher Hints</a:t>
            </a:r>
            <a:endParaRPr lang="en-US" dirty="0"/>
          </a:p>
        </p:txBody>
      </p:sp>
      <p:sp>
        <p:nvSpPr>
          <p:cNvPr id="3" name="Content Placeholder 2"/>
          <p:cNvSpPr>
            <a:spLocks noGrp="1"/>
          </p:cNvSpPr>
          <p:nvPr>
            <p:ph idx="1"/>
          </p:nvPr>
        </p:nvSpPr>
        <p:spPr>
          <a:xfrm>
            <a:off x="167640" y="1381760"/>
            <a:ext cx="9723120" cy="6131560"/>
          </a:xfrm>
        </p:spPr>
        <p:txBody>
          <a:bodyPr>
            <a:normAutofit/>
          </a:bodyPr>
          <a:lstStyle/>
          <a:p>
            <a:r>
              <a:rPr lang="en-US" sz="3300" dirty="0" smtClean="0"/>
              <a:t>relevance can be specified at </a:t>
            </a:r>
            <a:r>
              <a:rPr lang="en-US" sz="3300" dirty="0" smtClean="0">
                <a:solidFill>
                  <a:srgbClr val="FFC000"/>
                </a:solidFill>
              </a:rPr>
              <a:t>different “resolutions” </a:t>
            </a:r>
          </a:p>
          <a:p>
            <a:pPr lvl="1"/>
            <a:r>
              <a:rPr lang="en-US" sz="2900" dirty="0" smtClean="0"/>
              <a:t>certain </a:t>
            </a:r>
            <a:r>
              <a:rPr lang="en-US" sz="2900" dirty="0" smtClean="0">
                <a:solidFill>
                  <a:srgbClr val="FFC000"/>
                </a:solidFill>
              </a:rPr>
              <a:t>constants</a:t>
            </a:r>
            <a:r>
              <a:rPr lang="en-US" sz="2900" dirty="0" smtClean="0"/>
              <a:t> are relevant (e.g., </a:t>
            </a:r>
            <a:r>
              <a:rPr lang="en-US" sz="2900" dirty="0" smtClean="0">
                <a:latin typeface="Symbol" pitchFamily="18" charset="2"/>
              </a:rPr>
              <a:t>p</a:t>
            </a:r>
            <a:r>
              <a:rPr lang="en-US" sz="2900" dirty="0" smtClean="0"/>
              <a:t>)</a:t>
            </a:r>
          </a:p>
          <a:p>
            <a:pPr lvl="1"/>
            <a:r>
              <a:rPr lang="en-US" sz="2900" dirty="0" smtClean="0">
                <a:solidFill>
                  <a:srgbClr val="FFC000"/>
                </a:solidFill>
              </a:rPr>
              <a:t>attribute (incl. type) </a:t>
            </a:r>
            <a:r>
              <a:rPr lang="en-US" sz="2900" dirty="0" smtClean="0"/>
              <a:t>is relevant (e. g., </a:t>
            </a:r>
            <a:r>
              <a:rPr lang="en-US" sz="2900" dirty="0" err="1" smtClean="0"/>
              <a:t>UAV.currentFuel</a:t>
            </a:r>
            <a:r>
              <a:rPr lang="en-US" sz="2900" dirty="0" smtClean="0"/>
              <a:t>)</a:t>
            </a:r>
          </a:p>
          <a:p>
            <a:pPr lvl="1"/>
            <a:r>
              <a:rPr lang="en-US" sz="2900" dirty="0" smtClean="0">
                <a:solidFill>
                  <a:srgbClr val="FFC000"/>
                </a:solidFill>
              </a:rPr>
              <a:t>object</a:t>
            </a:r>
            <a:r>
              <a:rPr lang="en-US" sz="2900" dirty="0" smtClean="0"/>
              <a:t> is relevant (e.g., Truck3)</a:t>
            </a:r>
          </a:p>
          <a:p>
            <a:pPr lvl="1"/>
            <a:r>
              <a:rPr lang="en-US" sz="2900" dirty="0" smtClean="0">
                <a:solidFill>
                  <a:srgbClr val="FFC000"/>
                </a:solidFill>
              </a:rPr>
              <a:t>relationship among attributes/objects</a:t>
            </a:r>
            <a:r>
              <a:rPr lang="en-US" sz="2900" dirty="0" smtClean="0"/>
              <a:t> is relevant</a:t>
            </a:r>
            <a:br>
              <a:rPr lang="en-US" sz="2900" dirty="0" smtClean="0"/>
            </a:br>
            <a:r>
              <a:rPr lang="en-US" sz="2900" dirty="0" smtClean="0"/>
              <a:t>(e.g., </a:t>
            </a:r>
            <a:r>
              <a:rPr lang="en-US" sz="2900" dirty="0" err="1" smtClean="0"/>
              <a:t>lessThan</a:t>
            </a:r>
            <a:r>
              <a:rPr lang="en-US" sz="2900" dirty="0" smtClean="0"/>
              <a:t>, </a:t>
            </a:r>
            <a:r>
              <a:rPr lang="en-US" sz="2900" dirty="0" err="1" smtClean="0"/>
              <a:t>greaterThan</a:t>
            </a:r>
            <a:r>
              <a:rPr lang="en-US" sz="2900" dirty="0" smtClean="0"/>
              <a:t>, </a:t>
            </a:r>
            <a:r>
              <a:rPr lang="en-US" sz="2900" dirty="0" err="1" smtClean="0"/>
              <a:t>sameAs</a:t>
            </a:r>
            <a:r>
              <a:rPr lang="en-US" sz="2900" dirty="0" smtClean="0"/>
              <a:t>)</a:t>
            </a:r>
          </a:p>
          <a:p>
            <a:pPr lvl="1"/>
            <a:r>
              <a:rPr lang="en-US" sz="2900" dirty="0" smtClean="0"/>
              <a:t>previously learned concepts </a:t>
            </a:r>
            <a:r>
              <a:rPr lang="en-US" sz="2900" dirty="0" smtClean="0">
                <a:solidFill>
                  <a:srgbClr val="FFC000"/>
                </a:solidFill>
              </a:rPr>
              <a:t>(bootstrapping)</a:t>
            </a:r>
          </a:p>
          <a:p>
            <a:pPr lvl="1"/>
            <a:r>
              <a:rPr lang="en-US" sz="2900" dirty="0" smtClean="0">
                <a:solidFill>
                  <a:srgbClr val="FFC000"/>
                </a:solidFill>
              </a:rPr>
              <a:t>partial theory </a:t>
            </a:r>
            <a:r>
              <a:rPr lang="en-US" sz="2900" dirty="0" smtClean="0"/>
              <a:t>(e.g., combinations of the above)</a:t>
            </a:r>
          </a:p>
          <a:p>
            <a:r>
              <a:rPr lang="en-US" sz="3100" dirty="0" smtClean="0">
                <a:solidFill>
                  <a:schemeClr val="tx1">
                    <a:lumMod val="85000"/>
                    <a:lumOff val="15000"/>
                  </a:schemeClr>
                </a:solidFill>
              </a:rPr>
              <a:t>teacher gives hints about specific examples</a:t>
            </a:r>
          </a:p>
          <a:p>
            <a:pPr lvl="1"/>
            <a:r>
              <a:rPr lang="en-US" sz="2700" b="1" dirty="0" smtClean="0">
                <a:solidFill>
                  <a:schemeClr val="tx1">
                    <a:lumMod val="85000"/>
                    <a:lumOff val="15000"/>
                  </a:schemeClr>
                </a:solidFill>
              </a:rPr>
              <a:t>key challenge</a:t>
            </a:r>
            <a:r>
              <a:rPr lang="en-US" sz="2700" dirty="0" smtClean="0">
                <a:solidFill>
                  <a:schemeClr val="tx1">
                    <a:lumMod val="85000"/>
                    <a:lumOff val="15000"/>
                  </a:schemeClr>
                </a:solidFill>
              </a:rPr>
              <a:t>: what should be generalized (to a logical variable) and what should remain constant?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Teacher Hints</a:t>
            </a:r>
            <a:endParaRPr lang="en-US" dirty="0"/>
          </a:p>
        </p:txBody>
      </p:sp>
      <p:sp>
        <p:nvSpPr>
          <p:cNvPr id="3" name="Content Placeholder 2"/>
          <p:cNvSpPr>
            <a:spLocks noGrp="1"/>
          </p:cNvSpPr>
          <p:nvPr>
            <p:ph idx="1"/>
          </p:nvPr>
        </p:nvSpPr>
        <p:spPr>
          <a:xfrm>
            <a:off x="167640" y="1381760"/>
            <a:ext cx="9723120" cy="6131560"/>
          </a:xfrm>
        </p:spPr>
        <p:txBody>
          <a:bodyPr>
            <a:normAutofit/>
          </a:bodyPr>
          <a:lstStyle/>
          <a:p>
            <a:r>
              <a:rPr lang="en-US" sz="3300" dirty="0" smtClean="0"/>
              <a:t>relevance can be specified at </a:t>
            </a:r>
            <a:r>
              <a:rPr lang="en-US" sz="3300" dirty="0" smtClean="0">
                <a:solidFill>
                  <a:srgbClr val="FFC000"/>
                </a:solidFill>
              </a:rPr>
              <a:t>different “resolutions” </a:t>
            </a:r>
          </a:p>
          <a:p>
            <a:pPr lvl="1"/>
            <a:r>
              <a:rPr lang="en-US" sz="2900" dirty="0" smtClean="0"/>
              <a:t>certain </a:t>
            </a:r>
            <a:r>
              <a:rPr lang="en-US" sz="2900" dirty="0" smtClean="0">
                <a:solidFill>
                  <a:srgbClr val="FFC000"/>
                </a:solidFill>
              </a:rPr>
              <a:t>constants</a:t>
            </a:r>
            <a:r>
              <a:rPr lang="en-US" sz="2900" dirty="0" smtClean="0"/>
              <a:t> are relevant (e.g., </a:t>
            </a:r>
            <a:r>
              <a:rPr lang="en-US" sz="2900" dirty="0" smtClean="0">
                <a:latin typeface="Symbol" pitchFamily="18" charset="2"/>
              </a:rPr>
              <a:t>p</a:t>
            </a:r>
            <a:r>
              <a:rPr lang="en-US" sz="2900" dirty="0" smtClean="0"/>
              <a:t>)</a:t>
            </a:r>
          </a:p>
          <a:p>
            <a:pPr lvl="1"/>
            <a:r>
              <a:rPr lang="en-US" sz="2900" dirty="0" smtClean="0">
                <a:solidFill>
                  <a:srgbClr val="FFC000"/>
                </a:solidFill>
              </a:rPr>
              <a:t>attribute (incl. type) </a:t>
            </a:r>
            <a:r>
              <a:rPr lang="en-US" sz="2900" dirty="0" smtClean="0"/>
              <a:t>is relevant (e. g., </a:t>
            </a:r>
            <a:r>
              <a:rPr lang="en-US" sz="2900" dirty="0" err="1" smtClean="0"/>
              <a:t>UAV.currentFuel</a:t>
            </a:r>
            <a:r>
              <a:rPr lang="en-US" sz="2900" dirty="0" smtClean="0"/>
              <a:t>)</a:t>
            </a:r>
          </a:p>
          <a:p>
            <a:pPr lvl="1"/>
            <a:r>
              <a:rPr lang="en-US" sz="2900" dirty="0" smtClean="0">
                <a:solidFill>
                  <a:srgbClr val="FFC000"/>
                </a:solidFill>
              </a:rPr>
              <a:t>object</a:t>
            </a:r>
            <a:r>
              <a:rPr lang="en-US" sz="2900" dirty="0" smtClean="0"/>
              <a:t> is relevant (e.g., Truck3)</a:t>
            </a:r>
          </a:p>
          <a:p>
            <a:pPr lvl="1"/>
            <a:r>
              <a:rPr lang="en-US" sz="2900" dirty="0" smtClean="0">
                <a:solidFill>
                  <a:srgbClr val="FFC000"/>
                </a:solidFill>
              </a:rPr>
              <a:t>relationship among attributes/objects</a:t>
            </a:r>
            <a:r>
              <a:rPr lang="en-US" sz="2900" dirty="0" smtClean="0"/>
              <a:t> is relevant</a:t>
            </a:r>
            <a:br>
              <a:rPr lang="en-US" sz="2900" dirty="0" smtClean="0"/>
            </a:br>
            <a:r>
              <a:rPr lang="en-US" sz="2900" dirty="0" smtClean="0"/>
              <a:t>(e.g., </a:t>
            </a:r>
            <a:r>
              <a:rPr lang="en-US" sz="2900" dirty="0" err="1" smtClean="0"/>
              <a:t>lessThan</a:t>
            </a:r>
            <a:r>
              <a:rPr lang="en-US" sz="2900" dirty="0" smtClean="0"/>
              <a:t>, </a:t>
            </a:r>
            <a:r>
              <a:rPr lang="en-US" sz="2900" dirty="0" err="1" smtClean="0"/>
              <a:t>greaterThan</a:t>
            </a:r>
            <a:r>
              <a:rPr lang="en-US" sz="2900" dirty="0" smtClean="0"/>
              <a:t>, </a:t>
            </a:r>
            <a:r>
              <a:rPr lang="en-US" sz="2900" dirty="0" err="1" smtClean="0"/>
              <a:t>sameAs</a:t>
            </a:r>
            <a:r>
              <a:rPr lang="en-US" sz="2900" dirty="0" smtClean="0"/>
              <a:t>)</a:t>
            </a:r>
          </a:p>
          <a:p>
            <a:pPr lvl="1"/>
            <a:r>
              <a:rPr lang="en-US" sz="2900" dirty="0" smtClean="0"/>
              <a:t>previously learned concepts </a:t>
            </a:r>
            <a:r>
              <a:rPr lang="en-US" sz="2900" dirty="0" smtClean="0">
                <a:solidFill>
                  <a:srgbClr val="FFC000"/>
                </a:solidFill>
              </a:rPr>
              <a:t>(bootstrapping)</a:t>
            </a:r>
          </a:p>
          <a:p>
            <a:pPr lvl="1"/>
            <a:r>
              <a:rPr lang="en-US" sz="2900" dirty="0" smtClean="0">
                <a:solidFill>
                  <a:srgbClr val="FFC000"/>
                </a:solidFill>
              </a:rPr>
              <a:t>partial theory </a:t>
            </a:r>
            <a:r>
              <a:rPr lang="en-US" sz="2900" dirty="0" smtClean="0"/>
              <a:t>(e.g., combinations of the above)</a:t>
            </a:r>
          </a:p>
          <a:p>
            <a:r>
              <a:rPr lang="en-US" sz="3100" dirty="0" smtClean="0"/>
              <a:t>teacher gives hints about </a:t>
            </a:r>
            <a:r>
              <a:rPr lang="en-US" sz="3100" dirty="0" smtClean="0">
                <a:solidFill>
                  <a:srgbClr val="FFC000"/>
                </a:solidFill>
              </a:rPr>
              <a:t>specific examples</a:t>
            </a:r>
          </a:p>
          <a:p>
            <a:pPr lvl="1"/>
            <a:r>
              <a:rPr lang="en-US" sz="2700" b="1" dirty="0" smtClean="0"/>
              <a:t>key challenge</a:t>
            </a:r>
            <a:r>
              <a:rPr lang="en-US" sz="2700" dirty="0" smtClean="0"/>
              <a:t>: </a:t>
            </a:r>
            <a:r>
              <a:rPr lang="en-US" sz="2700" dirty="0" smtClean="0">
                <a:solidFill>
                  <a:srgbClr val="FFC000"/>
                </a:solidFill>
              </a:rPr>
              <a:t>what should be generalized</a:t>
            </a:r>
            <a:r>
              <a:rPr lang="en-US" sz="2700" dirty="0" smtClean="0"/>
              <a:t> (to a logical variable) and what should remain constant?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52400"/>
            <a:ext cx="9052560" cy="1295400"/>
          </a:xfrm>
        </p:spPr>
        <p:txBody>
          <a:bodyPr>
            <a:normAutofit/>
          </a:bodyPr>
          <a:lstStyle/>
          <a:p>
            <a:r>
              <a:rPr lang="en-US" sz="4000" dirty="0" smtClean="0"/>
              <a:t>Handling Relevance: One Example</a:t>
            </a:r>
            <a:endParaRPr lang="en-US" sz="4000" dirty="0"/>
          </a:p>
        </p:txBody>
      </p:sp>
      <p:sp>
        <p:nvSpPr>
          <p:cNvPr id="3" name="Content Placeholder 2"/>
          <p:cNvSpPr>
            <a:spLocks noGrp="1"/>
          </p:cNvSpPr>
          <p:nvPr>
            <p:ph idx="1"/>
          </p:nvPr>
        </p:nvSpPr>
        <p:spPr>
          <a:xfrm>
            <a:off x="502920" y="3540760"/>
            <a:ext cx="9052560" cy="4231640"/>
          </a:xfrm>
        </p:spPr>
        <p:txBody>
          <a:bodyPr/>
          <a:lstStyle/>
          <a:p>
            <a:r>
              <a:rPr lang="en-US" sz="3100" dirty="0" smtClean="0">
                <a:solidFill>
                  <a:srgbClr val="FFC000"/>
                </a:solidFill>
              </a:rPr>
              <a:t>identify “interesting” candidate constants</a:t>
            </a:r>
          </a:p>
          <a:p>
            <a:pPr>
              <a:buNone/>
            </a:pPr>
            <a:r>
              <a:rPr lang="en-US" sz="2700" b="1" dirty="0" smtClean="0">
                <a:latin typeface="Letter Gothic" pitchFamily="49" charset="0"/>
              </a:rPr>
              <a:t>		</a:t>
            </a:r>
            <a:r>
              <a:rPr lang="en-US" sz="2700" b="1" dirty="0" err="1" smtClean="0">
                <a:latin typeface="Letter Gothic" pitchFamily="49" charset="0"/>
              </a:rPr>
              <a:t>isInteresting</a:t>
            </a:r>
            <a:r>
              <a:rPr lang="en-US" sz="2700" b="1" dirty="0" smtClean="0">
                <a:latin typeface="Letter Gothic" pitchFamily="49" charset="0"/>
              </a:rPr>
              <a:t>(</a:t>
            </a:r>
            <a:r>
              <a:rPr lang="en-US" sz="2700" b="1" i="1" dirty="0" smtClean="0">
                <a:solidFill>
                  <a:schemeClr val="tx2">
                    <a:lumMod val="60000"/>
                    <a:lumOff val="40000"/>
                  </a:schemeClr>
                </a:solidFill>
                <a:latin typeface="Letter Gothic" pitchFamily="49" charset="0"/>
              </a:rPr>
              <a:t>Truck17</a:t>
            </a:r>
            <a:r>
              <a:rPr lang="en-US" sz="2700" b="1" dirty="0" smtClean="0">
                <a:latin typeface="Letter Gothic" pitchFamily="49" charset="0"/>
              </a:rPr>
              <a:t>)</a:t>
            </a:r>
          </a:p>
          <a:p>
            <a:pPr>
              <a:buNone/>
            </a:pPr>
            <a:r>
              <a:rPr lang="en-US" sz="2700" b="1" dirty="0" smtClean="0">
                <a:latin typeface="Letter Gothic" pitchFamily="49" charset="0"/>
              </a:rPr>
              <a:t>		</a:t>
            </a:r>
            <a:r>
              <a:rPr lang="en-US" sz="2700" b="1" dirty="0" err="1" smtClean="0">
                <a:latin typeface="Letter Gothic" pitchFamily="49" charset="0"/>
              </a:rPr>
              <a:t>isInteresting</a:t>
            </a:r>
            <a:r>
              <a:rPr lang="en-US" sz="2700" b="1" dirty="0" smtClean="0">
                <a:latin typeface="Letter Gothic" pitchFamily="49" charset="0"/>
              </a:rPr>
              <a:t>(</a:t>
            </a:r>
            <a:r>
              <a:rPr lang="en-US" sz="2700" b="1" i="1" dirty="0" smtClean="0">
                <a:solidFill>
                  <a:schemeClr val="tx2">
                    <a:lumMod val="60000"/>
                    <a:lumOff val="40000"/>
                  </a:schemeClr>
                </a:solidFill>
                <a:latin typeface="Letter Gothic" pitchFamily="49" charset="0"/>
              </a:rPr>
              <a:t>Stopped</a:t>
            </a:r>
            <a:r>
              <a:rPr lang="en-US" sz="2700" b="1" dirty="0" smtClean="0">
                <a:latin typeface="Letter Gothic" pitchFamily="49" charset="0"/>
              </a:rPr>
              <a:t>)</a:t>
            </a:r>
          </a:p>
          <a:p>
            <a:r>
              <a:rPr lang="en-US" sz="3100" dirty="0" smtClean="0">
                <a:solidFill>
                  <a:srgbClr val="FFC000"/>
                </a:solidFill>
              </a:rPr>
              <a:t>identify “relevant” predicates for the target concept</a:t>
            </a:r>
            <a:endParaRPr lang="en-US" sz="2700" dirty="0" smtClean="0">
              <a:solidFill>
                <a:srgbClr val="FFC000"/>
              </a:solidFill>
            </a:endParaRPr>
          </a:p>
          <a:p>
            <a:pPr>
              <a:buNone/>
            </a:pPr>
            <a:r>
              <a:rPr lang="en-US" sz="2700" b="1" dirty="0" smtClean="0">
                <a:latin typeface="Letter Gothic" pitchFamily="49" charset="0"/>
              </a:rPr>
              <a:t>		relevant: </a:t>
            </a:r>
            <a:r>
              <a:rPr lang="en-US" sz="2700" b="1" i="1" dirty="0" err="1" smtClean="0">
                <a:solidFill>
                  <a:schemeClr val="tx2">
                    <a:lumMod val="60000"/>
                    <a:lumOff val="40000"/>
                  </a:schemeClr>
                </a:solidFill>
                <a:latin typeface="Letter Gothic" pitchFamily="49" charset="0"/>
              </a:rPr>
              <a:t>Truck.moveStatus</a:t>
            </a:r>
            <a:endParaRPr lang="en-US" sz="2700" b="1" i="1" dirty="0" smtClean="0">
              <a:solidFill>
                <a:schemeClr val="tx2">
                  <a:lumMod val="60000"/>
                  <a:lumOff val="40000"/>
                </a:schemeClr>
              </a:solidFill>
              <a:latin typeface="Letter Gothic" pitchFamily="49" charset="0"/>
            </a:endParaRPr>
          </a:p>
          <a:p>
            <a:pPr>
              <a:buNone/>
            </a:pPr>
            <a:r>
              <a:rPr lang="en-US" sz="2700" b="1" dirty="0" smtClean="0">
                <a:latin typeface="Letter Gothic" pitchFamily="49" charset="0"/>
              </a:rPr>
              <a:t>		relevant: </a:t>
            </a:r>
            <a:r>
              <a:rPr lang="en-US" sz="2700" b="1" i="1" dirty="0" smtClean="0">
                <a:solidFill>
                  <a:schemeClr val="tx2">
                    <a:lumMod val="60000"/>
                    <a:lumOff val="40000"/>
                  </a:schemeClr>
                </a:solidFill>
                <a:latin typeface="Letter Gothic" pitchFamily="49" charset="0"/>
              </a:rPr>
              <a:t>Truck</a:t>
            </a:r>
          </a:p>
          <a:p>
            <a:pPr>
              <a:buNone/>
            </a:pPr>
            <a:r>
              <a:rPr lang="en-US" sz="2700" b="1" dirty="0" smtClean="0">
                <a:latin typeface="Letter Gothic" pitchFamily="49" charset="0"/>
              </a:rPr>
              <a:t>		relevant: </a:t>
            </a:r>
            <a:r>
              <a:rPr lang="en-US" sz="2700" b="1" i="1" dirty="0" err="1" smtClean="0">
                <a:solidFill>
                  <a:schemeClr val="tx2">
                    <a:lumMod val="60000"/>
                    <a:lumOff val="40000"/>
                  </a:schemeClr>
                </a:solidFill>
                <a:latin typeface="Letter Gothic" pitchFamily="49" charset="0"/>
              </a:rPr>
              <a:t>sameAs</a:t>
            </a:r>
            <a:endParaRPr lang="en-US" sz="2700" b="1" i="1" dirty="0" smtClean="0">
              <a:solidFill>
                <a:schemeClr val="tx2">
                  <a:lumMod val="60000"/>
                  <a:lumOff val="40000"/>
                </a:schemeClr>
              </a:solidFill>
              <a:latin typeface="Letter Gothic" pitchFamily="49" charset="0"/>
            </a:endParaRPr>
          </a:p>
          <a:p>
            <a:pPr>
              <a:buNone/>
            </a:pPr>
            <a:r>
              <a:rPr lang="en-US" sz="2700" dirty="0" smtClean="0">
                <a:solidFill>
                  <a:srgbClr val="FFC000"/>
                </a:solidFill>
              </a:rPr>
              <a:t>	(these get lower cost during search)</a:t>
            </a:r>
          </a:p>
        </p:txBody>
      </p:sp>
      <p:sp>
        <p:nvSpPr>
          <p:cNvPr id="4" name="TextBox 3"/>
          <p:cNvSpPr txBox="1"/>
          <p:nvPr/>
        </p:nvSpPr>
        <p:spPr>
          <a:xfrm>
            <a:off x="152400" y="1404752"/>
            <a:ext cx="9677400" cy="1795648"/>
          </a:xfrm>
          <a:prstGeom prst="rect">
            <a:avLst/>
          </a:prstGeom>
          <a:noFill/>
          <a:ln>
            <a:solidFill>
              <a:srgbClr val="FFC000"/>
            </a:solidFill>
          </a:ln>
        </p:spPr>
        <p:txBody>
          <a:bodyPr wrap="square" lIns="101882" tIns="50941" rIns="101882" bIns="50941" rtlCol="0">
            <a:spAutoFit/>
          </a:bodyPr>
          <a:lstStyle/>
          <a:p>
            <a:pPr>
              <a:buNone/>
            </a:pPr>
            <a:r>
              <a:rPr lang="en-US" sz="2200" b="1" dirty="0" err="1" smtClean="0">
                <a:solidFill>
                  <a:srgbClr val="FFFFFF"/>
                </a:solidFill>
                <a:latin typeface="Letter Gothic"/>
              </a:rPr>
              <a:t>GestureAt</a:t>
            </a:r>
            <a:r>
              <a:rPr lang="en-US" sz="2200" b="1" dirty="0" smtClean="0">
                <a:solidFill>
                  <a:srgbClr val="FFFFFF"/>
                </a:solidFill>
                <a:latin typeface="Letter Gothic"/>
              </a:rPr>
              <a:t>(</a:t>
            </a:r>
            <a:r>
              <a:rPr lang="en-US" sz="2200" b="1" dirty="0" smtClean="0">
                <a:solidFill>
                  <a:srgbClr val="FFC000"/>
                </a:solidFill>
                <a:latin typeface="Letter Gothic" pitchFamily="49" charset="0"/>
              </a:rPr>
              <a:t>Truck(name=Truck17, latitude=-10, </a:t>
            </a:r>
            <a:br>
              <a:rPr lang="en-US" sz="2200" b="1" dirty="0" smtClean="0">
                <a:solidFill>
                  <a:srgbClr val="FFC000"/>
                </a:solidFill>
                <a:latin typeface="Letter Gothic" pitchFamily="49" charset="0"/>
              </a:rPr>
            </a:br>
            <a:r>
              <a:rPr lang="en-US" sz="2200" b="1" dirty="0" smtClean="0">
                <a:solidFill>
                  <a:srgbClr val="FFC000"/>
                </a:solidFill>
                <a:latin typeface="Letter Gothic" pitchFamily="49" charset="0"/>
              </a:rPr>
              <a:t>                longitude=10, </a:t>
            </a:r>
            <a:r>
              <a:rPr lang="en-US" sz="2200" b="1" dirty="0" err="1" smtClean="0">
                <a:solidFill>
                  <a:srgbClr val="FFC000"/>
                </a:solidFill>
                <a:latin typeface="Letter Gothic" pitchFamily="49" charset="0"/>
              </a:rPr>
              <a:t>moveStatus</a:t>
            </a:r>
            <a:r>
              <a:rPr lang="en-US" sz="2200" b="1" dirty="0" smtClean="0">
                <a:solidFill>
                  <a:srgbClr val="FFC000"/>
                </a:solidFill>
                <a:latin typeface="Letter Gothic" pitchFamily="49" charset="0"/>
              </a:rPr>
              <a:t>=“Stopped”)</a:t>
            </a:r>
            <a:r>
              <a:rPr lang="en-US" sz="2200" b="1" dirty="0" smtClean="0">
                <a:solidFill>
                  <a:srgbClr val="FFFFFF"/>
                </a:solidFill>
                <a:latin typeface="Letter Gothic"/>
              </a:rPr>
              <a:t>)</a:t>
            </a:r>
            <a:br>
              <a:rPr lang="en-US" sz="2200" b="1" dirty="0" smtClean="0">
                <a:solidFill>
                  <a:srgbClr val="FFFFFF"/>
                </a:solidFill>
                <a:latin typeface="Letter Gothic"/>
              </a:rPr>
            </a:br>
            <a:endParaRPr lang="en-US" sz="2200" b="1" dirty="0" smtClean="0">
              <a:solidFill>
                <a:srgbClr val="FFFFFF"/>
              </a:solidFill>
              <a:latin typeface="Letter Gothic"/>
            </a:endParaRPr>
          </a:p>
          <a:p>
            <a:pPr>
              <a:buNone/>
            </a:pPr>
            <a:r>
              <a:rPr lang="en-US" sz="2200" b="1" dirty="0" err="1" smtClean="0">
                <a:solidFill>
                  <a:srgbClr val="FFFFFF"/>
                </a:solidFill>
                <a:latin typeface="Letter Gothic"/>
              </a:rPr>
              <a:t>RelevantRelationship</a:t>
            </a:r>
            <a:r>
              <a:rPr lang="en-US" sz="2200" b="1" dirty="0" smtClean="0">
                <a:solidFill>
                  <a:srgbClr val="FFFFFF"/>
                </a:solidFill>
                <a:latin typeface="Letter Gothic"/>
              </a:rPr>
              <a:t>(</a:t>
            </a:r>
            <a:r>
              <a:rPr lang="en-US" sz="2200" b="1" i="1" dirty="0" err="1" smtClean="0">
                <a:solidFill>
                  <a:srgbClr val="558ED5"/>
                </a:solidFill>
                <a:latin typeface="Letter Gothic"/>
              </a:rPr>
              <a:t>InstanceOf</a:t>
            </a:r>
            <a:r>
              <a:rPr lang="en-US" sz="2200" b="1" i="1" dirty="0" smtClean="0">
                <a:solidFill>
                  <a:srgbClr val="FFFFFF"/>
                </a:solidFill>
                <a:latin typeface="Letter Gothic"/>
              </a:rPr>
              <a:t>(</a:t>
            </a:r>
            <a:r>
              <a:rPr lang="en-US" sz="2200" b="1" dirty="0" smtClean="0">
                <a:solidFill>
                  <a:srgbClr val="FFC000"/>
                </a:solidFill>
                <a:latin typeface="Letter Gothic"/>
              </a:rPr>
              <a:t>this</a:t>
            </a:r>
            <a:r>
              <a:rPr lang="en-US" sz="2200" b="1" dirty="0" smtClean="0">
                <a:solidFill>
                  <a:srgbClr val="FFFFFF"/>
                </a:solidFill>
                <a:latin typeface="Letter Gothic"/>
              </a:rPr>
              <a:t>, </a:t>
            </a:r>
            <a:r>
              <a:rPr lang="en-US" sz="2200" b="1" i="1" dirty="0" smtClean="0">
                <a:solidFill>
                  <a:schemeClr val="tx2">
                    <a:lumMod val="60000"/>
                    <a:lumOff val="40000"/>
                  </a:schemeClr>
                </a:solidFill>
                <a:latin typeface="Letter Gothic"/>
              </a:rPr>
              <a:t>Truck</a:t>
            </a:r>
            <a:r>
              <a:rPr lang="en-US" sz="2200" b="1" dirty="0" smtClean="0">
                <a:solidFill>
                  <a:srgbClr val="FFFFFF"/>
                </a:solidFill>
                <a:latin typeface="Letter Gothic"/>
              </a:rPr>
              <a:t>))</a:t>
            </a:r>
          </a:p>
          <a:p>
            <a:r>
              <a:rPr lang="en-US" sz="2200" b="1" dirty="0" err="1" smtClean="0">
                <a:solidFill>
                  <a:srgbClr val="FFFFFF"/>
                </a:solidFill>
                <a:latin typeface="Letter Gothic"/>
              </a:rPr>
              <a:t>RelevantRelationship</a:t>
            </a:r>
            <a:r>
              <a:rPr lang="en-US" sz="2200" b="1" dirty="0" smtClean="0">
                <a:solidFill>
                  <a:srgbClr val="FFFFFF"/>
                </a:solidFill>
                <a:latin typeface="Letter Gothic"/>
              </a:rPr>
              <a:t>(</a:t>
            </a:r>
            <a:r>
              <a:rPr lang="en-US" sz="2200" b="1" i="1" dirty="0" err="1" smtClean="0">
                <a:solidFill>
                  <a:srgbClr val="558ED5"/>
                </a:solidFill>
                <a:latin typeface="Letter Gothic"/>
              </a:rPr>
              <a:t>SameAs</a:t>
            </a:r>
            <a:r>
              <a:rPr lang="en-US" sz="2200" b="1" i="1" dirty="0" smtClean="0">
                <a:solidFill>
                  <a:srgbClr val="FFFFFF"/>
                </a:solidFill>
                <a:latin typeface="Letter Gothic"/>
              </a:rPr>
              <a:t>(</a:t>
            </a:r>
            <a:r>
              <a:rPr lang="en-US" sz="2200" b="1" dirty="0" err="1" smtClean="0">
                <a:solidFill>
                  <a:srgbClr val="FFC000"/>
                </a:solidFill>
                <a:latin typeface="Letter Gothic"/>
              </a:rPr>
              <a:t>this.</a:t>
            </a:r>
            <a:r>
              <a:rPr lang="en-US" sz="2200" b="1" i="1" dirty="0" err="1" smtClean="0">
                <a:solidFill>
                  <a:schemeClr val="tx2">
                    <a:lumMod val="60000"/>
                    <a:lumOff val="40000"/>
                  </a:schemeClr>
                </a:solidFill>
                <a:latin typeface="Letter Gothic"/>
              </a:rPr>
              <a:t>moveStatus</a:t>
            </a:r>
            <a:r>
              <a:rPr lang="en-US" sz="2200" b="1" dirty="0" smtClean="0">
                <a:solidFill>
                  <a:srgbClr val="FFFFFF"/>
                </a:solidFill>
                <a:latin typeface="Letter Gothic"/>
              </a:rPr>
              <a:t>, </a:t>
            </a:r>
            <a:r>
              <a:rPr lang="en-US" sz="2200" b="1" i="1" dirty="0" smtClean="0">
                <a:solidFill>
                  <a:schemeClr val="tx2">
                    <a:lumMod val="60000"/>
                    <a:lumOff val="40000"/>
                  </a:schemeClr>
                </a:solidFill>
                <a:latin typeface="Letter Gothic"/>
              </a:rPr>
              <a:t>“Stopped”</a:t>
            </a:r>
            <a:r>
              <a:rPr lang="en-US" sz="2200" b="1" dirty="0" smtClean="0">
                <a:solidFill>
                  <a:srgbClr val="FFFFFF"/>
                </a:solidFill>
                <a:latin typeface="Letter Gothic"/>
              </a:rPr>
              <a:t>))</a:t>
            </a:r>
            <a:endParaRPr lang="en-US" sz="2200" b="1" dirty="0" smtClean="0">
              <a:latin typeface="Letter Gothic" pitchFamily="49"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04800" y="3454400"/>
            <a:ext cx="9753600" cy="4231640"/>
          </a:xfrm>
        </p:spPr>
        <p:txBody>
          <a:bodyPr>
            <a:normAutofit/>
          </a:bodyPr>
          <a:lstStyle/>
          <a:p>
            <a:r>
              <a:rPr lang="en-US" sz="3100" dirty="0" smtClean="0">
                <a:solidFill>
                  <a:srgbClr val="FFC000"/>
                </a:solidFill>
              </a:rPr>
              <a:t>construct rules for each relevance statement</a:t>
            </a:r>
          </a:p>
          <a:p>
            <a:pPr>
              <a:buNone/>
            </a:pPr>
            <a:r>
              <a:rPr lang="en-US" sz="2700" b="1" dirty="0" smtClean="0">
                <a:latin typeface="Letter Gothic" pitchFamily="49" charset="0"/>
              </a:rPr>
              <a:t>		pred1(?T) IF </a:t>
            </a:r>
            <a:r>
              <a:rPr lang="en-US" sz="2700" b="1" i="1" dirty="0" smtClean="0">
                <a:solidFill>
                  <a:schemeClr val="tx2">
                    <a:lumMod val="60000"/>
                    <a:lumOff val="40000"/>
                  </a:schemeClr>
                </a:solidFill>
                <a:latin typeface="Letter Gothic" pitchFamily="49" charset="0"/>
              </a:rPr>
              <a:t>Truck(?T)</a:t>
            </a:r>
          </a:p>
          <a:p>
            <a:pPr>
              <a:buNone/>
            </a:pPr>
            <a:r>
              <a:rPr lang="en-US" sz="2700" b="1" dirty="0" smtClean="0">
                <a:latin typeface="Letter Gothic" pitchFamily="49" charset="0"/>
              </a:rPr>
              <a:t>		pred2(?T) IF </a:t>
            </a:r>
            <a:r>
              <a:rPr lang="en-US" sz="2700" b="1" i="1" dirty="0" err="1" smtClean="0">
                <a:solidFill>
                  <a:schemeClr val="tx2">
                    <a:lumMod val="60000"/>
                    <a:lumOff val="40000"/>
                  </a:schemeClr>
                </a:solidFill>
                <a:latin typeface="Letter Gothic" pitchFamily="49" charset="0"/>
              </a:rPr>
              <a:t>moveStatus</a:t>
            </a:r>
            <a:r>
              <a:rPr lang="en-US" sz="2700" b="1" i="1" dirty="0" smtClean="0">
                <a:solidFill>
                  <a:schemeClr val="tx2">
                    <a:lumMod val="60000"/>
                    <a:lumOff val="40000"/>
                  </a:schemeClr>
                </a:solidFill>
                <a:latin typeface="Letter Gothic" pitchFamily="49" charset="0"/>
              </a:rPr>
              <a:t>(?T, ?S)</a:t>
            </a:r>
            <a:r>
              <a:rPr lang="en-US" sz="2700" b="1" dirty="0" smtClean="0">
                <a:solidFill>
                  <a:schemeClr val="tx2">
                    <a:lumMod val="60000"/>
                    <a:lumOff val="40000"/>
                  </a:schemeClr>
                </a:solidFill>
                <a:latin typeface="Letter Gothic" pitchFamily="49" charset="0"/>
              </a:rPr>
              <a:t>,</a:t>
            </a:r>
            <a:r>
              <a:rPr lang="en-US" sz="2700" b="1" dirty="0" smtClean="0">
                <a:latin typeface="Letter Gothic" pitchFamily="49" charset="0"/>
              </a:rPr>
              <a:t> </a:t>
            </a:r>
          </a:p>
          <a:p>
            <a:pPr>
              <a:buNone/>
            </a:pPr>
            <a:r>
              <a:rPr lang="en-US" sz="2700" b="1" dirty="0" smtClean="0">
                <a:latin typeface="Letter Gothic" pitchFamily="49" charset="0"/>
              </a:rPr>
              <a:t>                  </a:t>
            </a:r>
            <a:r>
              <a:rPr lang="en-US" sz="2700" b="1" i="1" dirty="0" err="1" smtClean="0">
                <a:solidFill>
                  <a:schemeClr val="tx2">
                    <a:lumMod val="60000"/>
                    <a:lumOff val="40000"/>
                  </a:schemeClr>
                </a:solidFill>
                <a:latin typeface="Letter Gothic" pitchFamily="49" charset="0"/>
              </a:rPr>
              <a:t>sameAs</a:t>
            </a:r>
            <a:r>
              <a:rPr lang="en-US" sz="2700" b="1" i="1" dirty="0" smtClean="0">
                <a:solidFill>
                  <a:schemeClr val="tx2">
                    <a:lumMod val="60000"/>
                    <a:lumOff val="40000"/>
                  </a:schemeClr>
                </a:solidFill>
                <a:latin typeface="Letter Gothic" pitchFamily="49" charset="0"/>
              </a:rPr>
              <a:t>(?S, stopped)</a:t>
            </a:r>
          </a:p>
          <a:p>
            <a:r>
              <a:rPr lang="en-US" sz="3100" dirty="0" smtClean="0">
                <a:solidFill>
                  <a:srgbClr val="FFC000"/>
                </a:solidFill>
              </a:rPr>
              <a:t>create combo rule from all the relevance for this example</a:t>
            </a:r>
          </a:p>
          <a:p>
            <a:pPr>
              <a:buNone/>
            </a:pPr>
            <a:r>
              <a:rPr lang="en-US" sz="2700" b="1" dirty="0" smtClean="0">
                <a:latin typeface="Letter Gothic" pitchFamily="49" charset="0"/>
              </a:rPr>
              <a:t>     relevantFromPosEx1(?T) IF pred1(?T),</a:t>
            </a:r>
            <a:br>
              <a:rPr lang="en-US" sz="2700" b="1" dirty="0" smtClean="0">
                <a:latin typeface="Letter Gothic" pitchFamily="49" charset="0"/>
              </a:rPr>
            </a:br>
            <a:r>
              <a:rPr lang="en-US" sz="2700" b="1" dirty="0" smtClean="0">
                <a:latin typeface="Letter Gothic" pitchFamily="49" charset="0"/>
              </a:rPr>
              <a:t>                             pred2(?T)</a:t>
            </a:r>
            <a:endParaRPr lang="en-US" sz="2700" b="1" i="1" dirty="0" smtClean="0">
              <a:latin typeface="Letter Gothic" pitchFamily="49" charset="0"/>
            </a:endParaRPr>
          </a:p>
        </p:txBody>
      </p:sp>
      <p:sp>
        <p:nvSpPr>
          <p:cNvPr id="9" name="Title 1"/>
          <p:cNvSpPr>
            <a:spLocks noGrp="1"/>
          </p:cNvSpPr>
          <p:nvPr>
            <p:ph type="title"/>
          </p:nvPr>
        </p:nvSpPr>
        <p:spPr>
          <a:xfrm>
            <a:off x="502920" y="152400"/>
            <a:ext cx="9052560" cy="1295400"/>
          </a:xfrm>
        </p:spPr>
        <p:txBody>
          <a:bodyPr>
            <a:normAutofit/>
          </a:bodyPr>
          <a:lstStyle/>
          <a:p>
            <a:r>
              <a:rPr lang="en-US" sz="4000" dirty="0" smtClean="0"/>
              <a:t>Handling Relevance: One Example</a:t>
            </a:r>
            <a:endParaRPr lang="en-US" sz="4000" dirty="0"/>
          </a:p>
        </p:txBody>
      </p:sp>
      <p:sp>
        <p:nvSpPr>
          <p:cNvPr id="10" name="TextBox 9"/>
          <p:cNvSpPr txBox="1"/>
          <p:nvPr/>
        </p:nvSpPr>
        <p:spPr>
          <a:xfrm>
            <a:off x="152400" y="1404752"/>
            <a:ext cx="9677400" cy="1795648"/>
          </a:xfrm>
          <a:prstGeom prst="rect">
            <a:avLst/>
          </a:prstGeom>
          <a:noFill/>
          <a:ln>
            <a:solidFill>
              <a:srgbClr val="FFC000"/>
            </a:solidFill>
          </a:ln>
        </p:spPr>
        <p:txBody>
          <a:bodyPr wrap="square" lIns="101882" tIns="50941" rIns="101882" bIns="50941" rtlCol="0">
            <a:spAutoFit/>
          </a:bodyPr>
          <a:lstStyle/>
          <a:p>
            <a:pPr>
              <a:buNone/>
            </a:pPr>
            <a:r>
              <a:rPr lang="en-US" sz="2200" b="1" dirty="0" err="1" smtClean="0">
                <a:solidFill>
                  <a:srgbClr val="FFFFFF"/>
                </a:solidFill>
                <a:latin typeface="Letter Gothic"/>
              </a:rPr>
              <a:t>GestureAt</a:t>
            </a:r>
            <a:r>
              <a:rPr lang="en-US" sz="2200" b="1" dirty="0" smtClean="0">
                <a:solidFill>
                  <a:srgbClr val="FFFFFF"/>
                </a:solidFill>
                <a:latin typeface="Letter Gothic"/>
              </a:rPr>
              <a:t>(</a:t>
            </a:r>
            <a:r>
              <a:rPr lang="en-US" sz="2200" b="1" dirty="0" smtClean="0">
                <a:solidFill>
                  <a:srgbClr val="FFC000"/>
                </a:solidFill>
                <a:latin typeface="Letter Gothic" pitchFamily="49" charset="0"/>
              </a:rPr>
              <a:t>Truck(name=Truck17, latitude=-10, </a:t>
            </a:r>
            <a:br>
              <a:rPr lang="en-US" sz="2200" b="1" dirty="0" smtClean="0">
                <a:solidFill>
                  <a:srgbClr val="FFC000"/>
                </a:solidFill>
                <a:latin typeface="Letter Gothic" pitchFamily="49" charset="0"/>
              </a:rPr>
            </a:br>
            <a:r>
              <a:rPr lang="en-US" sz="2200" b="1" dirty="0" smtClean="0">
                <a:solidFill>
                  <a:srgbClr val="FFC000"/>
                </a:solidFill>
                <a:latin typeface="Letter Gothic" pitchFamily="49" charset="0"/>
              </a:rPr>
              <a:t>                longitude=10, </a:t>
            </a:r>
            <a:r>
              <a:rPr lang="en-US" sz="2200" b="1" dirty="0" err="1" smtClean="0">
                <a:solidFill>
                  <a:srgbClr val="FFC000"/>
                </a:solidFill>
                <a:latin typeface="Letter Gothic" pitchFamily="49" charset="0"/>
              </a:rPr>
              <a:t>moveStatus</a:t>
            </a:r>
            <a:r>
              <a:rPr lang="en-US" sz="2200" b="1" dirty="0" smtClean="0">
                <a:solidFill>
                  <a:srgbClr val="FFC000"/>
                </a:solidFill>
                <a:latin typeface="Letter Gothic" pitchFamily="49" charset="0"/>
              </a:rPr>
              <a:t>=“Stopped”)</a:t>
            </a:r>
            <a:r>
              <a:rPr lang="en-US" sz="2200" b="1" dirty="0" smtClean="0">
                <a:solidFill>
                  <a:srgbClr val="FFFFFF"/>
                </a:solidFill>
                <a:latin typeface="Letter Gothic"/>
              </a:rPr>
              <a:t>)</a:t>
            </a:r>
            <a:br>
              <a:rPr lang="en-US" sz="2200" b="1" dirty="0" smtClean="0">
                <a:solidFill>
                  <a:srgbClr val="FFFFFF"/>
                </a:solidFill>
                <a:latin typeface="Letter Gothic"/>
              </a:rPr>
            </a:br>
            <a:endParaRPr lang="en-US" sz="2200" b="1" dirty="0" smtClean="0">
              <a:solidFill>
                <a:srgbClr val="FFFFFF"/>
              </a:solidFill>
              <a:latin typeface="Letter Gothic"/>
            </a:endParaRPr>
          </a:p>
          <a:p>
            <a:pPr>
              <a:buNone/>
            </a:pPr>
            <a:r>
              <a:rPr lang="en-US" sz="2200" b="1" dirty="0" err="1" smtClean="0">
                <a:solidFill>
                  <a:srgbClr val="FFFFFF"/>
                </a:solidFill>
                <a:latin typeface="Letter Gothic"/>
              </a:rPr>
              <a:t>RelevantRelationship</a:t>
            </a:r>
            <a:r>
              <a:rPr lang="en-US" sz="2200" b="1" dirty="0" smtClean="0">
                <a:solidFill>
                  <a:srgbClr val="FFFFFF"/>
                </a:solidFill>
                <a:latin typeface="Letter Gothic"/>
              </a:rPr>
              <a:t>(</a:t>
            </a:r>
            <a:r>
              <a:rPr lang="en-US" sz="2200" b="1" i="1" dirty="0" err="1" smtClean="0">
                <a:solidFill>
                  <a:srgbClr val="558ED5"/>
                </a:solidFill>
                <a:latin typeface="Letter Gothic"/>
              </a:rPr>
              <a:t>InstanceOf</a:t>
            </a:r>
            <a:r>
              <a:rPr lang="en-US" sz="2200" b="1" i="1" dirty="0" smtClean="0">
                <a:solidFill>
                  <a:srgbClr val="FFFFFF"/>
                </a:solidFill>
                <a:latin typeface="Letter Gothic"/>
              </a:rPr>
              <a:t>(</a:t>
            </a:r>
            <a:r>
              <a:rPr lang="en-US" sz="2200" b="1" dirty="0" smtClean="0">
                <a:solidFill>
                  <a:srgbClr val="FFC000"/>
                </a:solidFill>
                <a:latin typeface="Letter Gothic"/>
              </a:rPr>
              <a:t>this</a:t>
            </a:r>
            <a:r>
              <a:rPr lang="en-US" sz="2200" b="1" dirty="0" smtClean="0">
                <a:solidFill>
                  <a:srgbClr val="FFFFFF"/>
                </a:solidFill>
                <a:latin typeface="Letter Gothic"/>
              </a:rPr>
              <a:t>, </a:t>
            </a:r>
            <a:r>
              <a:rPr lang="en-US" sz="2200" b="1" i="1" dirty="0" smtClean="0">
                <a:solidFill>
                  <a:schemeClr val="tx2">
                    <a:lumMod val="60000"/>
                    <a:lumOff val="40000"/>
                  </a:schemeClr>
                </a:solidFill>
                <a:latin typeface="Letter Gothic"/>
              </a:rPr>
              <a:t>Truck</a:t>
            </a:r>
            <a:r>
              <a:rPr lang="en-US" sz="2200" b="1" dirty="0" smtClean="0">
                <a:solidFill>
                  <a:srgbClr val="FFFFFF"/>
                </a:solidFill>
                <a:latin typeface="Letter Gothic"/>
              </a:rPr>
              <a:t>))</a:t>
            </a:r>
          </a:p>
          <a:p>
            <a:r>
              <a:rPr lang="en-US" sz="2200" b="1" dirty="0" err="1" smtClean="0">
                <a:solidFill>
                  <a:srgbClr val="FFFFFF"/>
                </a:solidFill>
                <a:latin typeface="Letter Gothic"/>
              </a:rPr>
              <a:t>RelevantRelationship</a:t>
            </a:r>
            <a:r>
              <a:rPr lang="en-US" sz="2200" b="1" dirty="0" smtClean="0">
                <a:solidFill>
                  <a:srgbClr val="FFFFFF"/>
                </a:solidFill>
                <a:latin typeface="Letter Gothic"/>
              </a:rPr>
              <a:t>(</a:t>
            </a:r>
            <a:r>
              <a:rPr lang="en-US" sz="2200" b="1" i="1" dirty="0" err="1" smtClean="0">
                <a:solidFill>
                  <a:srgbClr val="558ED5"/>
                </a:solidFill>
                <a:latin typeface="Letter Gothic"/>
              </a:rPr>
              <a:t>SameAs</a:t>
            </a:r>
            <a:r>
              <a:rPr lang="en-US" sz="2200" b="1" i="1" dirty="0" smtClean="0">
                <a:solidFill>
                  <a:srgbClr val="FFFFFF"/>
                </a:solidFill>
                <a:latin typeface="Letter Gothic"/>
              </a:rPr>
              <a:t>(</a:t>
            </a:r>
            <a:r>
              <a:rPr lang="en-US" sz="2200" b="1" dirty="0" err="1" smtClean="0">
                <a:solidFill>
                  <a:srgbClr val="FFC000"/>
                </a:solidFill>
                <a:latin typeface="Letter Gothic"/>
              </a:rPr>
              <a:t>this.</a:t>
            </a:r>
            <a:r>
              <a:rPr lang="en-US" sz="2200" b="1" i="1" dirty="0" err="1" smtClean="0">
                <a:solidFill>
                  <a:schemeClr val="tx2">
                    <a:lumMod val="60000"/>
                    <a:lumOff val="40000"/>
                  </a:schemeClr>
                </a:solidFill>
                <a:latin typeface="Letter Gothic"/>
              </a:rPr>
              <a:t>moveStatus</a:t>
            </a:r>
            <a:r>
              <a:rPr lang="en-US" sz="2200" b="1" dirty="0" smtClean="0">
                <a:solidFill>
                  <a:srgbClr val="FFFFFF"/>
                </a:solidFill>
                <a:latin typeface="Letter Gothic"/>
              </a:rPr>
              <a:t>, </a:t>
            </a:r>
            <a:r>
              <a:rPr lang="en-US" sz="2200" b="1" i="1" dirty="0" smtClean="0">
                <a:solidFill>
                  <a:schemeClr val="tx2">
                    <a:lumMod val="60000"/>
                    <a:lumOff val="40000"/>
                  </a:schemeClr>
                </a:solidFill>
                <a:latin typeface="Letter Gothic"/>
              </a:rPr>
              <a:t>“Stopped”</a:t>
            </a:r>
            <a:r>
              <a:rPr lang="en-US" sz="2200" b="1" dirty="0" smtClean="0">
                <a:solidFill>
                  <a:srgbClr val="FFFFFF"/>
                </a:solidFill>
                <a:latin typeface="Letter Gothic"/>
              </a:rPr>
              <a:t>))</a:t>
            </a:r>
            <a:endParaRPr lang="en-US" sz="2200" b="1" dirty="0" smtClean="0">
              <a:latin typeface="Letter Gothic" pitchFamily="49"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6740" y="2677160"/>
            <a:ext cx="9220200" cy="4922520"/>
          </a:xfrm>
        </p:spPr>
        <p:txBody>
          <a:bodyPr>
            <a:normAutofit lnSpcReduction="10000"/>
          </a:bodyPr>
          <a:lstStyle/>
          <a:p>
            <a:r>
              <a:rPr lang="en-US" sz="3100" dirty="0" smtClean="0">
                <a:solidFill>
                  <a:srgbClr val="FFC000"/>
                </a:solidFill>
              </a:rPr>
              <a:t>construct combinations of rules from all pos examples</a:t>
            </a:r>
          </a:p>
          <a:p>
            <a:pPr>
              <a:buNone/>
            </a:pPr>
            <a:r>
              <a:rPr lang="en-US" sz="2700" b="1" dirty="0" err="1" smtClean="0">
                <a:latin typeface="Letter Gothic" pitchFamily="49" charset="0"/>
              </a:rPr>
              <a:t>posCombo</a:t>
            </a:r>
            <a:r>
              <a:rPr lang="en-US" sz="2700" b="1" dirty="0" smtClean="0">
                <a:latin typeface="Letter Gothic" pitchFamily="49" charset="0"/>
              </a:rPr>
              <a:t>(?T) IF relevantFromPosEx1(?T),</a:t>
            </a:r>
          </a:p>
          <a:p>
            <a:pPr>
              <a:buNone/>
            </a:pPr>
            <a:r>
              <a:rPr lang="en-US" sz="2700" b="1" dirty="0" smtClean="0">
                <a:latin typeface="Letter Gothic" pitchFamily="49" charset="0"/>
              </a:rPr>
              <a:t> 	 			 relevantFromPosEx2(?T), 			 ...,</a:t>
            </a:r>
          </a:p>
          <a:p>
            <a:pPr>
              <a:buNone/>
            </a:pPr>
            <a:r>
              <a:rPr lang="en-US" sz="2700" b="1" dirty="0" smtClean="0">
                <a:latin typeface="Letter Gothic" pitchFamily="49" charset="0"/>
              </a:rPr>
              <a:t>				 </a:t>
            </a:r>
            <a:r>
              <a:rPr lang="en-US" sz="2700" b="1" dirty="0" err="1" smtClean="0">
                <a:latin typeface="Letter Gothic" pitchFamily="49" charset="0"/>
              </a:rPr>
              <a:t>relevantFromPosExN</a:t>
            </a:r>
            <a:r>
              <a:rPr lang="en-US" sz="2700" b="1" dirty="0" smtClean="0">
                <a:latin typeface="Letter Gothic" pitchFamily="49" charset="0"/>
              </a:rPr>
              <a:t>(?T)</a:t>
            </a:r>
          </a:p>
          <a:p>
            <a:r>
              <a:rPr lang="en-US" sz="3100" dirty="0" smtClean="0">
                <a:solidFill>
                  <a:srgbClr val="FFC000"/>
                </a:solidFill>
              </a:rPr>
              <a:t>and </a:t>
            </a:r>
            <a:r>
              <a:rPr lang="en-US" sz="3100" dirty="0" err="1" smtClean="0">
                <a:solidFill>
                  <a:srgbClr val="FFC000"/>
                </a:solidFill>
              </a:rPr>
              <a:t>neg</a:t>
            </a:r>
            <a:r>
              <a:rPr lang="en-US" sz="3100" dirty="0" smtClean="0">
                <a:solidFill>
                  <a:srgbClr val="FFC000"/>
                </a:solidFill>
              </a:rPr>
              <a:t> examples</a:t>
            </a:r>
          </a:p>
          <a:p>
            <a:pPr>
              <a:buNone/>
            </a:pPr>
            <a:r>
              <a:rPr lang="en-US" sz="2900" b="1" dirty="0" err="1" smtClean="0">
                <a:latin typeface="Letter Gothic" pitchFamily="49" charset="0"/>
              </a:rPr>
              <a:t>negCombo</a:t>
            </a:r>
            <a:r>
              <a:rPr lang="en-US" sz="2900" b="1" dirty="0" smtClean="0">
                <a:latin typeface="Letter Gothic" pitchFamily="49" charset="0"/>
              </a:rPr>
              <a:t>(?T) IF ~relevantFromNegEx1(?T),</a:t>
            </a:r>
          </a:p>
          <a:p>
            <a:pPr>
              <a:buNone/>
            </a:pPr>
            <a:r>
              <a:rPr lang="en-US" sz="2900" b="1" dirty="0" smtClean="0">
                <a:latin typeface="Letter Gothic" pitchFamily="49" charset="0"/>
              </a:rPr>
              <a:t> 	 			  ~relevantFromNegEx2(?T), 			  ...,</a:t>
            </a:r>
          </a:p>
          <a:p>
            <a:pPr>
              <a:buNone/>
            </a:pPr>
            <a:r>
              <a:rPr lang="en-US" sz="2900" b="1" dirty="0" smtClean="0">
                <a:latin typeface="Letter Gothic" pitchFamily="49" charset="0"/>
              </a:rPr>
              <a:t>				  ~</a:t>
            </a:r>
            <a:r>
              <a:rPr lang="en-US" sz="2900" b="1" dirty="0" err="1" smtClean="0">
                <a:latin typeface="Letter Gothic" pitchFamily="49" charset="0"/>
              </a:rPr>
              <a:t>relevantFromNegExN</a:t>
            </a:r>
            <a:r>
              <a:rPr lang="en-US" sz="2900" b="1" dirty="0" smtClean="0">
                <a:latin typeface="Letter Gothic" pitchFamily="49" charset="0"/>
              </a:rPr>
              <a:t>(?T)</a:t>
            </a:r>
            <a:endParaRPr lang="en-US" sz="3100" dirty="0" smtClean="0">
              <a:solidFill>
                <a:srgbClr val="FFC000"/>
              </a:solidFill>
            </a:endParaRPr>
          </a:p>
        </p:txBody>
      </p:sp>
      <p:sp>
        <p:nvSpPr>
          <p:cNvPr id="4" name="TextBox 3"/>
          <p:cNvSpPr txBox="1"/>
          <p:nvPr/>
        </p:nvSpPr>
        <p:spPr>
          <a:xfrm>
            <a:off x="685800" y="1488393"/>
            <a:ext cx="8763000" cy="1026207"/>
          </a:xfrm>
          <a:prstGeom prst="rect">
            <a:avLst/>
          </a:prstGeom>
          <a:noFill/>
          <a:ln>
            <a:solidFill>
              <a:srgbClr val="FFC000"/>
            </a:solidFill>
          </a:ln>
        </p:spPr>
        <p:txBody>
          <a:bodyPr wrap="square" lIns="101882" tIns="50941" rIns="101882" bIns="50941" rtlCol="0">
            <a:spAutoFit/>
          </a:bodyPr>
          <a:lstStyle/>
          <a:p>
            <a:pPr>
              <a:buNone/>
            </a:pPr>
            <a:r>
              <a:rPr lang="en-US" b="1" dirty="0" err="1" smtClean="0">
                <a:solidFill>
                  <a:srgbClr val="FFFFFF"/>
                </a:solidFill>
                <a:latin typeface="Letter Gothic"/>
              </a:rPr>
              <a:t>GestureAt</a:t>
            </a:r>
            <a:r>
              <a:rPr lang="en-US" b="1" dirty="0" smtClean="0">
                <a:solidFill>
                  <a:srgbClr val="FFFFFF"/>
                </a:solidFill>
                <a:latin typeface="Letter Gothic"/>
              </a:rPr>
              <a:t>(</a:t>
            </a:r>
            <a:r>
              <a:rPr lang="en-US" b="1" dirty="0" smtClean="0">
                <a:solidFill>
                  <a:srgbClr val="FFC000"/>
                </a:solidFill>
                <a:latin typeface="Letter Gothic"/>
              </a:rPr>
              <a:t>Car12</a:t>
            </a:r>
            <a:r>
              <a:rPr lang="en-US" b="1" dirty="0" smtClean="0">
                <a:solidFill>
                  <a:srgbClr val="FFFFFF"/>
                </a:solidFill>
                <a:latin typeface="Letter Gothic"/>
              </a:rPr>
              <a:t>) // Negative Example relevance</a:t>
            </a:r>
          </a:p>
          <a:p>
            <a:pPr>
              <a:buNone/>
            </a:pPr>
            <a:r>
              <a:rPr lang="en-US" b="1" dirty="0" err="1" smtClean="0">
                <a:solidFill>
                  <a:srgbClr val="FFFFFF"/>
                </a:solidFill>
                <a:latin typeface="Letter Gothic"/>
              </a:rPr>
              <a:t>RelevantRelationship</a:t>
            </a:r>
            <a:r>
              <a:rPr lang="en-US" b="1" dirty="0" smtClean="0">
                <a:solidFill>
                  <a:srgbClr val="FFFFFF"/>
                </a:solidFill>
                <a:latin typeface="Letter Gothic"/>
              </a:rPr>
              <a:t>(arg1 = </a:t>
            </a:r>
          </a:p>
          <a:p>
            <a:r>
              <a:rPr lang="en-US" b="1" i="1" dirty="0" smtClean="0">
                <a:solidFill>
                  <a:srgbClr val="FFFFFF"/>
                </a:solidFill>
                <a:latin typeface="Letter Gothic"/>
              </a:rPr>
              <a:t>     </a:t>
            </a:r>
            <a:r>
              <a:rPr lang="en-US" b="1" i="1" dirty="0" smtClean="0">
                <a:solidFill>
                  <a:schemeClr val="tx2">
                    <a:lumMod val="60000"/>
                    <a:lumOff val="40000"/>
                  </a:schemeClr>
                </a:solidFill>
                <a:latin typeface="Letter Gothic"/>
              </a:rPr>
              <a:t>Not</a:t>
            </a:r>
            <a:r>
              <a:rPr lang="en-US" b="1" i="1" dirty="0" smtClean="0">
                <a:solidFill>
                  <a:srgbClr val="FFFFFF"/>
                </a:solidFill>
                <a:latin typeface="Letter Gothic"/>
              </a:rPr>
              <a:t>(</a:t>
            </a:r>
            <a:r>
              <a:rPr lang="en-US" b="1" i="1" dirty="0" err="1" smtClean="0">
                <a:solidFill>
                  <a:srgbClr val="558ED5"/>
                </a:solidFill>
                <a:latin typeface="Letter Gothic"/>
              </a:rPr>
              <a:t>InstanceOf</a:t>
            </a:r>
            <a:r>
              <a:rPr lang="en-US" b="1" i="1" dirty="0" smtClean="0">
                <a:solidFill>
                  <a:srgbClr val="FFFFFF"/>
                </a:solidFill>
                <a:latin typeface="Letter Gothic"/>
              </a:rPr>
              <a:t>(</a:t>
            </a:r>
            <a:r>
              <a:rPr lang="en-US" b="1" dirty="0" smtClean="0">
                <a:solidFill>
                  <a:srgbClr val="FFFFFF"/>
                </a:solidFill>
                <a:latin typeface="Letter Gothic"/>
              </a:rPr>
              <a:t>arg1 = </a:t>
            </a:r>
            <a:r>
              <a:rPr lang="en-US" b="1" dirty="0" smtClean="0">
                <a:solidFill>
                  <a:srgbClr val="FFC000"/>
                </a:solidFill>
                <a:latin typeface="Letter Gothic"/>
              </a:rPr>
              <a:t>this</a:t>
            </a:r>
            <a:r>
              <a:rPr lang="en-US" b="1" dirty="0" smtClean="0">
                <a:solidFill>
                  <a:srgbClr val="FFFFFF"/>
                </a:solidFill>
                <a:latin typeface="Letter Gothic"/>
              </a:rPr>
              <a:t>, arg2 = </a:t>
            </a:r>
            <a:r>
              <a:rPr lang="en-US" b="1" i="1" dirty="0" smtClean="0">
                <a:solidFill>
                  <a:schemeClr val="tx2">
                    <a:lumMod val="60000"/>
                    <a:lumOff val="40000"/>
                  </a:schemeClr>
                </a:solidFill>
                <a:latin typeface="Letter Gothic"/>
              </a:rPr>
              <a:t>Truck</a:t>
            </a:r>
            <a:r>
              <a:rPr lang="en-US" b="1" dirty="0" smtClean="0">
                <a:solidFill>
                  <a:srgbClr val="FFFFFF"/>
                </a:solidFill>
                <a:latin typeface="Letter Gothic"/>
              </a:rPr>
              <a:t>)))</a:t>
            </a:r>
          </a:p>
        </p:txBody>
      </p:sp>
      <p:sp>
        <p:nvSpPr>
          <p:cNvPr id="7" name="Title 1"/>
          <p:cNvSpPr>
            <a:spLocks noGrp="1"/>
          </p:cNvSpPr>
          <p:nvPr>
            <p:ph type="title"/>
          </p:nvPr>
        </p:nvSpPr>
        <p:spPr>
          <a:xfrm>
            <a:off x="502920" y="228600"/>
            <a:ext cx="9052560" cy="1295400"/>
          </a:xfrm>
        </p:spPr>
        <p:txBody>
          <a:bodyPr>
            <a:normAutofit/>
          </a:bodyPr>
          <a:lstStyle/>
          <a:p>
            <a:r>
              <a:rPr lang="en-US" sz="4000" dirty="0" smtClean="0"/>
              <a:t>Handling Relevance: Across All Examples</a:t>
            </a:r>
            <a:endParaRPr lang="en-US" sz="4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5364481" y="1640840"/>
            <a:ext cx="4693920" cy="3296999"/>
          </a:xfrm>
          <a:prstGeom prst="rect">
            <a:avLst/>
          </a:prstGeom>
          <a:noFill/>
          <a:ln w="9525">
            <a:noFill/>
            <a:miter lim="800000"/>
            <a:headEnd/>
            <a:tailEnd/>
          </a:ln>
        </p:spPr>
      </p:pic>
      <p:sp>
        <p:nvSpPr>
          <p:cNvPr id="9" name="Title 8"/>
          <p:cNvSpPr>
            <a:spLocks noGrp="1"/>
          </p:cNvSpPr>
          <p:nvPr>
            <p:ph type="title"/>
          </p:nvPr>
        </p:nvSpPr>
        <p:spPr/>
        <p:txBody>
          <a:bodyPr/>
          <a:lstStyle/>
          <a:p>
            <a:r>
              <a:rPr lang="en-US" dirty="0" smtClean="0"/>
              <a:t>Bootstrap Learning</a:t>
            </a:r>
            <a:endParaRPr lang="en-US" dirty="0"/>
          </a:p>
        </p:txBody>
      </p:sp>
      <p:sp>
        <p:nvSpPr>
          <p:cNvPr id="10" name="Content Placeholder 9"/>
          <p:cNvSpPr>
            <a:spLocks noGrp="1"/>
          </p:cNvSpPr>
          <p:nvPr>
            <p:ph idx="1"/>
          </p:nvPr>
        </p:nvSpPr>
        <p:spPr>
          <a:xfrm>
            <a:off x="0" y="1295400"/>
            <a:ext cx="5532120" cy="5699760"/>
          </a:xfrm>
        </p:spPr>
        <p:txBody>
          <a:bodyPr/>
          <a:lstStyle/>
          <a:p>
            <a:r>
              <a:rPr lang="en-US" dirty="0" smtClean="0"/>
              <a:t>New learning paradigm by </a:t>
            </a:r>
            <a:r>
              <a:rPr lang="en-US" b="1" dirty="0" smtClean="0"/>
              <a:t>Oblinger (2006)</a:t>
            </a:r>
          </a:p>
          <a:p>
            <a:pPr lvl="1"/>
            <a:r>
              <a:rPr lang="en-US" dirty="0" smtClean="0"/>
              <a:t>proposes framework to create an </a:t>
            </a:r>
            <a:r>
              <a:rPr lang="en-US" smtClean="0"/>
              <a:t>electronic </a:t>
            </a:r>
            <a:br>
              <a:rPr lang="en-US" smtClean="0"/>
            </a:br>
            <a:r>
              <a:rPr lang="en-US" smtClean="0"/>
              <a:t>student </a:t>
            </a:r>
            <a:r>
              <a:rPr lang="en-US" dirty="0" smtClean="0"/>
              <a:t>that </a:t>
            </a:r>
            <a:r>
              <a:rPr lang="en-US" b="1" dirty="0" smtClean="0">
                <a:solidFill>
                  <a:srgbClr val="FFC000"/>
                </a:solidFill>
              </a:rPr>
              <a:t>learns from natural instruction</a:t>
            </a:r>
          </a:p>
          <a:p>
            <a:pPr lvl="1"/>
            <a:r>
              <a:rPr lang="en-US" dirty="0" smtClean="0"/>
              <a:t>views </a:t>
            </a:r>
            <a:r>
              <a:rPr lang="en-US" b="1" dirty="0" smtClean="0">
                <a:solidFill>
                  <a:srgbClr val="FFC000"/>
                </a:solidFill>
              </a:rPr>
              <a:t>learning as knowledge acquisition </a:t>
            </a:r>
            <a:r>
              <a:rPr lang="en-US" dirty="0" smtClean="0"/>
              <a:t>from a human teacher</a:t>
            </a:r>
            <a:endParaRPr lang="en-US" b="1" dirty="0" smtClean="0"/>
          </a:p>
          <a:p>
            <a:endParaRPr lang="en-US" dirty="0"/>
          </a:p>
        </p:txBody>
      </p:sp>
      <p:sp>
        <p:nvSpPr>
          <p:cNvPr id="5" name="TextBox 4"/>
          <p:cNvSpPr txBox="1"/>
          <p:nvPr/>
        </p:nvSpPr>
        <p:spPr>
          <a:xfrm>
            <a:off x="5951220" y="4922521"/>
            <a:ext cx="4164915" cy="349098"/>
          </a:xfrm>
          <a:prstGeom prst="rect">
            <a:avLst/>
          </a:prstGeom>
          <a:noFill/>
        </p:spPr>
        <p:txBody>
          <a:bodyPr wrap="none" lIns="101882" tIns="50941" rIns="101882" bIns="50941" rtlCol="0">
            <a:spAutoFit/>
          </a:bodyPr>
          <a:lstStyle/>
          <a:p>
            <a:r>
              <a:rPr lang="en-US" sz="1600" dirty="0" smtClean="0">
                <a:solidFill>
                  <a:srgbClr val="FFC000"/>
                </a:solidFill>
              </a:rPr>
              <a:t>Image Source: Dan </a:t>
            </a:r>
            <a:r>
              <a:rPr lang="en-US" sz="1600" dirty="0" err="1" smtClean="0">
                <a:solidFill>
                  <a:srgbClr val="FFC000"/>
                </a:solidFill>
              </a:rPr>
              <a:t>Oblinger</a:t>
            </a:r>
            <a:r>
              <a:rPr lang="en-US" sz="1600" dirty="0" smtClean="0">
                <a:solidFill>
                  <a:srgbClr val="FFC000"/>
                </a:solidFill>
              </a:rPr>
              <a:t>, AAAI 2006 Briefing</a:t>
            </a:r>
            <a:endParaRPr lang="en-US" sz="1600" dirty="0">
              <a:solidFill>
                <a:srgbClr val="FFC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 y="949960"/>
            <a:ext cx="9555480" cy="2936240"/>
          </a:xfrm>
        </p:spPr>
        <p:txBody>
          <a:bodyPr>
            <a:noAutofit/>
          </a:bodyPr>
          <a:lstStyle/>
          <a:p>
            <a:r>
              <a:rPr lang="en-US" sz="2700" dirty="0" smtClean="0">
                <a:solidFill>
                  <a:srgbClr val="FFC000"/>
                </a:solidFill>
              </a:rPr>
              <a:t>construct all </a:t>
            </a:r>
            <a:r>
              <a:rPr lang="en-US" sz="2700" b="1" dirty="0" err="1" smtClean="0">
                <a:solidFill>
                  <a:srgbClr val="FFC000"/>
                </a:solidFill>
              </a:rPr>
              <a:t>comboRules</a:t>
            </a:r>
            <a:r>
              <a:rPr lang="en-US" sz="2700" dirty="0" smtClean="0">
                <a:solidFill>
                  <a:srgbClr val="FFC000"/>
                </a:solidFill>
              </a:rPr>
              <a:t>: cross products across different combos</a:t>
            </a:r>
          </a:p>
          <a:p>
            <a:pPr>
              <a:buNone/>
            </a:pPr>
            <a:r>
              <a:rPr lang="en-US" sz="2700" b="1" dirty="0" smtClean="0">
                <a:latin typeface="Letter Gothic" pitchFamily="49" charset="0"/>
              </a:rPr>
              <a:t>	</a:t>
            </a:r>
            <a:r>
              <a:rPr lang="en-US" sz="2700" b="1" dirty="0" err="1" smtClean="0">
                <a:latin typeface="Letter Gothic" pitchFamily="49" charset="0"/>
              </a:rPr>
              <a:t>allCombo</a:t>
            </a:r>
            <a:r>
              <a:rPr lang="en-US" sz="2700" b="1" dirty="0" smtClean="0">
                <a:latin typeface="Letter Gothic" pitchFamily="49" charset="0"/>
              </a:rPr>
              <a:t>(?T) IF </a:t>
            </a:r>
            <a:r>
              <a:rPr lang="en-US" sz="2700" b="1" dirty="0" err="1" smtClean="0">
                <a:latin typeface="Letter Gothic" pitchFamily="49" charset="0"/>
              </a:rPr>
              <a:t>posCombo</a:t>
            </a:r>
            <a:r>
              <a:rPr lang="en-US" sz="2700" b="1" dirty="0" smtClean="0">
                <a:latin typeface="Letter Gothic" pitchFamily="49" charset="0"/>
              </a:rPr>
              <a:t>(?T),</a:t>
            </a:r>
          </a:p>
          <a:p>
            <a:pPr>
              <a:buNone/>
            </a:pPr>
            <a:r>
              <a:rPr lang="en-US" sz="2700" b="1" dirty="0" smtClean="0">
                <a:latin typeface="Letter Gothic" pitchFamily="49" charset="0"/>
              </a:rPr>
              <a:t>		       	   </a:t>
            </a:r>
            <a:r>
              <a:rPr lang="en-US" sz="2700" b="1" dirty="0" err="1" smtClean="0">
                <a:latin typeface="Letter Gothic" pitchFamily="49" charset="0"/>
              </a:rPr>
              <a:t>negCombo</a:t>
            </a:r>
            <a:r>
              <a:rPr lang="en-US" sz="2700" b="1" dirty="0" smtClean="0">
                <a:latin typeface="Letter Gothic" pitchFamily="49" charset="0"/>
              </a:rPr>
              <a:t>(?T)</a:t>
            </a:r>
            <a:endParaRPr lang="en-US" sz="2700" b="1" dirty="0" smtClean="0">
              <a:solidFill>
                <a:srgbClr val="FFC000"/>
              </a:solidFill>
              <a:latin typeface="Letter Gothic" pitchFamily="49" charset="0"/>
            </a:endParaRPr>
          </a:p>
          <a:p>
            <a:r>
              <a:rPr lang="en-US" sz="2700" dirty="0" smtClean="0">
                <a:solidFill>
                  <a:srgbClr val="FFC000"/>
                </a:solidFill>
              </a:rPr>
              <a:t>all predicates </a:t>
            </a:r>
            <a:r>
              <a:rPr lang="en-US" sz="2700" dirty="0" smtClean="0"/>
              <a:t>(</a:t>
            </a:r>
            <a:r>
              <a:rPr lang="en-US" sz="2700" dirty="0" err="1" smtClean="0"/>
              <a:t>relevantFrom</a:t>
            </a:r>
            <a:r>
              <a:rPr lang="en-US" sz="2700" dirty="0" smtClean="0"/>
              <a:t>, </a:t>
            </a:r>
            <a:r>
              <a:rPr lang="en-US" sz="2700" dirty="0" err="1" smtClean="0"/>
              <a:t>posCombo</a:t>
            </a:r>
            <a:r>
              <a:rPr lang="en-US" sz="2700" dirty="0" smtClean="0"/>
              <a:t>, </a:t>
            </a:r>
            <a:r>
              <a:rPr lang="en-US" sz="2700" dirty="0" err="1" smtClean="0"/>
              <a:t>negCombo</a:t>
            </a:r>
            <a:r>
              <a:rPr lang="en-US" sz="2700" dirty="0" smtClean="0"/>
              <a:t>, </a:t>
            </a:r>
            <a:r>
              <a:rPr lang="en-US" sz="2700" dirty="0" err="1" smtClean="0"/>
              <a:t>allCombo</a:t>
            </a:r>
            <a:r>
              <a:rPr lang="en-US" sz="2700" dirty="0" smtClean="0"/>
              <a:t>) </a:t>
            </a:r>
            <a:r>
              <a:rPr lang="en-US" sz="2700" dirty="0" smtClean="0">
                <a:solidFill>
                  <a:srgbClr val="FFC000"/>
                </a:solidFill>
              </a:rPr>
              <a:t>added to background during search</a:t>
            </a:r>
          </a:p>
          <a:p>
            <a:r>
              <a:rPr lang="en-US" sz="2700" dirty="0" smtClean="0"/>
              <a:t>also combine advice about examples </a:t>
            </a:r>
            <a:r>
              <a:rPr lang="en-US" sz="2700" dirty="0" smtClean="0">
                <a:solidFill>
                  <a:srgbClr val="FFC000"/>
                </a:solidFill>
              </a:rPr>
              <a:t>using OR</a:t>
            </a:r>
          </a:p>
        </p:txBody>
      </p:sp>
      <p:sp>
        <p:nvSpPr>
          <p:cNvPr id="7" name="Title 1"/>
          <p:cNvSpPr>
            <a:spLocks noGrp="1"/>
          </p:cNvSpPr>
          <p:nvPr>
            <p:ph type="title"/>
          </p:nvPr>
        </p:nvSpPr>
        <p:spPr>
          <a:xfrm>
            <a:off x="502920" y="0"/>
            <a:ext cx="9052560" cy="1295400"/>
          </a:xfrm>
        </p:spPr>
        <p:txBody>
          <a:bodyPr>
            <a:normAutofit/>
          </a:bodyPr>
          <a:lstStyle/>
          <a:p>
            <a:r>
              <a:rPr lang="en-US" sz="4000" dirty="0" smtClean="0"/>
              <a:t>Handling Relevance: Across All Examples</a:t>
            </a:r>
            <a:endParaRPr lang="en-US" sz="4000" dirty="0"/>
          </a:p>
        </p:txBody>
      </p:sp>
      <p:sp>
        <p:nvSpPr>
          <p:cNvPr id="10" name="Content Placeholder 2"/>
          <p:cNvSpPr txBox="1">
            <a:spLocks/>
          </p:cNvSpPr>
          <p:nvPr/>
        </p:nvSpPr>
        <p:spPr>
          <a:xfrm>
            <a:off x="167640" y="4318000"/>
            <a:ext cx="9555480" cy="3108960"/>
          </a:xfrm>
          <a:prstGeom prst="rect">
            <a:avLst/>
          </a:prstGeom>
        </p:spPr>
        <p:txBody>
          <a:bodyPr vert="horz" lIns="101882" tIns="50941" rIns="101882" bIns="50941" rtlCol="0">
            <a:noAutofit/>
          </a:bodyPr>
          <a:lstStyle/>
          <a:p>
            <a:pPr marL="382059" indent="-382059">
              <a:spcBef>
                <a:spcPct val="20000"/>
              </a:spcBef>
              <a:buFont typeface="Arial" pitchFamily="34" charset="0"/>
              <a:buChar char="•"/>
              <a:defRPr/>
            </a:pPr>
            <a:r>
              <a:rPr lang="en-US" sz="2700" dirty="0" smtClean="0">
                <a:solidFill>
                  <a:schemeClr val="tx1">
                    <a:lumMod val="85000"/>
                    <a:lumOff val="15000"/>
                  </a:schemeClr>
                </a:solidFill>
              </a:rPr>
              <a:t>We </a:t>
            </a:r>
            <a:r>
              <a:rPr lang="en-US" sz="2700" b="1" dirty="0" smtClean="0">
                <a:solidFill>
                  <a:schemeClr val="tx1">
                    <a:lumMod val="85000"/>
                    <a:lumOff val="15000"/>
                  </a:schemeClr>
                </a:solidFill>
              </a:rPr>
              <a:t>use both AND </a:t>
            </a:r>
            <a:r>
              <a:rPr lang="en-US" sz="2700" b="1" dirty="0" err="1" smtClean="0">
                <a:solidFill>
                  <a:schemeClr val="tx1">
                    <a:lumMod val="85000"/>
                    <a:lumOff val="15000"/>
                  </a:schemeClr>
                </a:solidFill>
              </a:rPr>
              <a:t>and</a:t>
            </a:r>
            <a:r>
              <a:rPr lang="en-US" sz="2700" b="1" dirty="0" smtClean="0">
                <a:solidFill>
                  <a:schemeClr val="tx1">
                    <a:lumMod val="85000"/>
                    <a:lumOff val="15000"/>
                  </a:schemeClr>
                </a:solidFill>
              </a:rPr>
              <a:t> OR because </a:t>
            </a:r>
            <a:r>
              <a:rPr lang="en-US" sz="2700" dirty="0" smtClean="0">
                <a:solidFill>
                  <a:schemeClr val="tx1">
                    <a:lumMod val="85000"/>
                    <a:lumOff val="15000"/>
                  </a:schemeClr>
                </a:solidFill>
              </a:rPr>
              <a:t>a human teacher might teach</a:t>
            </a:r>
          </a:p>
          <a:p>
            <a:pPr marL="827795" lvl="1" indent="-318383">
              <a:spcBef>
                <a:spcPct val="20000"/>
              </a:spcBef>
              <a:buFont typeface="Arial" pitchFamily="34" charset="0"/>
              <a:buChar char="–"/>
              <a:defRPr/>
            </a:pPr>
            <a:r>
              <a:rPr lang="en-US" sz="2700" dirty="0" smtClean="0">
                <a:solidFill>
                  <a:schemeClr val="tx1">
                    <a:lumMod val="85000"/>
                    <a:lumOff val="15000"/>
                  </a:schemeClr>
                </a:solidFill>
              </a:rPr>
              <a:t>a </a:t>
            </a:r>
            <a:r>
              <a:rPr lang="en-US" sz="2700" b="1" dirty="0" smtClean="0">
                <a:solidFill>
                  <a:schemeClr val="tx1">
                    <a:lumMod val="85000"/>
                    <a:lumOff val="15000"/>
                  </a:schemeClr>
                </a:solidFill>
              </a:rPr>
              <a:t>conjunctive concept</a:t>
            </a:r>
            <a:r>
              <a:rPr lang="en-US" sz="2700" dirty="0" smtClean="0">
                <a:solidFill>
                  <a:schemeClr val="tx1">
                    <a:lumMod val="85000"/>
                    <a:lumOff val="15000"/>
                  </a:schemeClr>
                </a:solidFill>
              </a:rPr>
              <a:t> with each example illustrating only one piece of the concept, or </a:t>
            </a:r>
          </a:p>
          <a:p>
            <a:pPr marL="827795" lvl="1" indent="-318383">
              <a:spcBef>
                <a:spcPct val="20000"/>
              </a:spcBef>
              <a:buFont typeface="Arial" pitchFamily="34" charset="0"/>
              <a:buChar char="–"/>
              <a:defRPr/>
            </a:pPr>
            <a:r>
              <a:rPr lang="en-US" sz="2700" dirty="0" smtClean="0">
                <a:solidFill>
                  <a:schemeClr val="tx1">
                    <a:lumMod val="85000"/>
                    <a:lumOff val="15000"/>
                  </a:schemeClr>
                </a:solidFill>
              </a:rPr>
              <a:t>a </a:t>
            </a:r>
            <a:r>
              <a:rPr lang="en-US" sz="2700" b="1" dirty="0" smtClean="0">
                <a:solidFill>
                  <a:schemeClr val="tx1">
                    <a:lumMod val="85000"/>
                    <a:lumOff val="15000"/>
                  </a:schemeClr>
                </a:solidFill>
              </a:rPr>
              <a:t>disjunctive concept</a:t>
            </a:r>
            <a:r>
              <a:rPr lang="en-US" sz="2700" dirty="0" smtClean="0">
                <a:solidFill>
                  <a:schemeClr val="tx1">
                    <a:lumMod val="85000"/>
                    <a:lumOff val="15000"/>
                  </a:schemeClr>
                </a:solidFill>
              </a:rPr>
              <a:t> with several alternatives, with each alternative illustrated via a different example. </a:t>
            </a:r>
          </a:p>
          <a:p>
            <a:pPr marL="827795" lvl="1" indent="-318383">
              <a:spcBef>
                <a:spcPct val="20000"/>
              </a:spcBef>
              <a:buFont typeface="Arial" pitchFamily="34" charset="0"/>
              <a:buChar char="–"/>
              <a:defRPr/>
            </a:pPr>
            <a:r>
              <a:rPr lang="en-US" sz="2700" dirty="0" smtClean="0">
                <a:solidFill>
                  <a:schemeClr val="tx1">
                    <a:lumMod val="85000"/>
                    <a:lumOff val="15000"/>
                  </a:schemeClr>
                </a:solidFill>
              </a:rPr>
              <a:t>Added bonus: </a:t>
            </a:r>
            <a:r>
              <a:rPr lang="en-US" sz="2700" b="1" dirty="0" smtClean="0">
                <a:solidFill>
                  <a:schemeClr val="tx1">
                    <a:lumMod val="85000"/>
                    <a:lumOff val="15000"/>
                  </a:schemeClr>
                </a:solidFill>
              </a:rPr>
              <a:t>robustness to teacher errors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 y="949960"/>
            <a:ext cx="9555480" cy="2936240"/>
          </a:xfrm>
        </p:spPr>
        <p:txBody>
          <a:bodyPr>
            <a:noAutofit/>
          </a:bodyPr>
          <a:lstStyle/>
          <a:p>
            <a:r>
              <a:rPr lang="en-US" sz="2700" dirty="0" smtClean="0">
                <a:solidFill>
                  <a:schemeClr val="tx1">
                    <a:lumMod val="85000"/>
                    <a:lumOff val="15000"/>
                  </a:schemeClr>
                </a:solidFill>
              </a:rPr>
              <a:t>construct all </a:t>
            </a:r>
            <a:r>
              <a:rPr lang="en-US" sz="2700" b="1" dirty="0" err="1" smtClean="0">
                <a:solidFill>
                  <a:schemeClr val="tx1">
                    <a:lumMod val="85000"/>
                    <a:lumOff val="15000"/>
                  </a:schemeClr>
                </a:solidFill>
              </a:rPr>
              <a:t>comboRules</a:t>
            </a:r>
            <a:r>
              <a:rPr lang="en-US" sz="2700" dirty="0" smtClean="0">
                <a:solidFill>
                  <a:schemeClr val="tx1">
                    <a:lumMod val="85000"/>
                    <a:lumOff val="15000"/>
                  </a:schemeClr>
                </a:solidFill>
              </a:rPr>
              <a:t>: cross products across different combos</a:t>
            </a:r>
          </a:p>
          <a:p>
            <a:pPr>
              <a:buNone/>
            </a:pPr>
            <a:r>
              <a:rPr lang="en-US" sz="2700" b="1" dirty="0" smtClean="0">
                <a:solidFill>
                  <a:schemeClr val="tx1">
                    <a:lumMod val="85000"/>
                    <a:lumOff val="15000"/>
                  </a:schemeClr>
                </a:solidFill>
                <a:latin typeface="Letter Gothic" pitchFamily="49" charset="0"/>
              </a:rPr>
              <a:t>	</a:t>
            </a:r>
            <a:r>
              <a:rPr lang="en-US" sz="2700" b="1" dirty="0" err="1" smtClean="0">
                <a:solidFill>
                  <a:schemeClr val="tx1">
                    <a:lumMod val="85000"/>
                    <a:lumOff val="15000"/>
                  </a:schemeClr>
                </a:solidFill>
                <a:latin typeface="Letter Gothic" pitchFamily="49" charset="0"/>
              </a:rPr>
              <a:t>allCombo</a:t>
            </a:r>
            <a:r>
              <a:rPr lang="en-US" sz="2700" b="1" dirty="0" smtClean="0">
                <a:solidFill>
                  <a:schemeClr val="tx1">
                    <a:lumMod val="85000"/>
                    <a:lumOff val="15000"/>
                  </a:schemeClr>
                </a:solidFill>
                <a:latin typeface="Letter Gothic" pitchFamily="49" charset="0"/>
              </a:rPr>
              <a:t>(?T) IF </a:t>
            </a:r>
            <a:r>
              <a:rPr lang="en-US" sz="2700" b="1" dirty="0" err="1" smtClean="0">
                <a:solidFill>
                  <a:schemeClr val="tx1">
                    <a:lumMod val="85000"/>
                    <a:lumOff val="15000"/>
                  </a:schemeClr>
                </a:solidFill>
                <a:latin typeface="Letter Gothic" pitchFamily="49" charset="0"/>
              </a:rPr>
              <a:t>posCombo</a:t>
            </a:r>
            <a:r>
              <a:rPr lang="en-US" sz="2700" b="1" dirty="0" smtClean="0">
                <a:solidFill>
                  <a:schemeClr val="tx1">
                    <a:lumMod val="85000"/>
                    <a:lumOff val="15000"/>
                  </a:schemeClr>
                </a:solidFill>
                <a:latin typeface="Letter Gothic" pitchFamily="49" charset="0"/>
              </a:rPr>
              <a:t>(?T),</a:t>
            </a:r>
          </a:p>
          <a:p>
            <a:pPr>
              <a:buNone/>
            </a:pPr>
            <a:r>
              <a:rPr lang="en-US" sz="2700" b="1" dirty="0" smtClean="0">
                <a:solidFill>
                  <a:schemeClr val="tx1">
                    <a:lumMod val="85000"/>
                    <a:lumOff val="15000"/>
                  </a:schemeClr>
                </a:solidFill>
                <a:latin typeface="Letter Gothic" pitchFamily="49" charset="0"/>
              </a:rPr>
              <a:t>		       	   </a:t>
            </a:r>
            <a:r>
              <a:rPr lang="en-US" sz="2700" b="1" dirty="0" err="1" smtClean="0">
                <a:solidFill>
                  <a:schemeClr val="tx1">
                    <a:lumMod val="85000"/>
                    <a:lumOff val="15000"/>
                  </a:schemeClr>
                </a:solidFill>
                <a:latin typeface="Letter Gothic" pitchFamily="49" charset="0"/>
              </a:rPr>
              <a:t>negCombo</a:t>
            </a:r>
            <a:r>
              <a:rPr lang="en-US" sz="2700" b="1" dirty="0" smtClean="0">
                <a:solidFill>
                  <a:schemeClr val="tx1">
                    <a:lumMod val="85000"/>
                    <a:lumOff val="15000"/>
                  </a:schemeClr>
                </a:solidFill>
                <a:latin typeface="Letter Gothic" pitchFamily="49" charset="0"/>
              </a:rPr>
              <a:t>(?T)</a:t>
            </a:r>
          </a:p>
          <a:p>
            <a:r>
              <a:rPr lang="en-US" sz="2700" dirty="0" smtClean="0">
                <a:solidFill>
                  <a:schemeClr val="tx1">
                    <a:lumMod val="85000"/>
                    <a:lumOff val="15000"/>
                  </a:schemeClr>
                </a:solidFill>
              </a:rPr>
              <a:t>all predicates (</a:t>
            </a:r>
            <a:r>
              <a:rPr lang="en-US" sz="2700" dirty="0" err="1" smtClean="0">
                <a:solidFill>
                  <a:schemeClr val="tx1">
                    <a:lumMod val="85000"/>
                    <a:lumOff val="15000"/>
                  </a:schemeClr>
                </a:solidFill>
              </a:rPr>
              <a:t>relevantFrom</a:t>
            </a:r>
            <a:r>
              <a:rPr lang="en-US" sz="2700" dirty="0" smtClean="0">
                <a:solidFill>
                  <a:schemeClr val="tx1">
                    <a:lumMod val="85000"/>
                    <a:lumOff val="15000"/>
                  </a:schemeClr>
                </a:solidFill>
              </a:rPr>
              <a:t>, </a:t>
            </a:r>
            <a:r>
              <a:rPr lang="en-US" sz="2700" dirty="0" err="1" smtClean="0">
                <a:solidFill>
                  <a:schemeClr val="tx1">
                    <a:lumMod val="85000"/>
                    <a:lumOff val="15000"/>
                  </a:schemeClr>
                </a:solidFill>
              </a:rPr>
              <a:t>posCombo</a:t>
            </a:r>
            <a:r>
              <a:rPr lang="en-US" sz="2700" dirty="0" smtClean="0">
                <a:solidFill>
                  <a:schemeClr val="tx1">
                    <a:lumMod val="85000"/>
                    <a:lumOff val="15000"/>
                  </a:schemeClr>
                </a:solidFill>
              </a:rPr>
              <a:t>, </a:t>
            </a:r>
            <a:r>
              <a:rPr lang="en-US" sz="2700" dirty="0" err="1" smtClean="0">
                <a:solidFill>
                  <a:schemeClr val="tx1">
                    <a:lumMod val="85000"/>
                    <a:lumOff val="15000"/>
                  </a:schemeClr>
                </a:solidFill>
              </a:rPr>
              <a:t>negCombo</a:t>
            </a:r>
            <a:r>
              <a:rPr lang="en-US" sz="2700" dirty="0" smtClean="0">
                <a:solidFill>
                  <a:schemeClr val="tx1">
                    <a:lumMod val="85000"/>
                    <a:lumOff val="15000"/>
                  </a:schemeClr>
                </a:solidFill>
              </a:rPr>
              <a:t>, </a:t>
            </a:r>
            <a:r>
              <a:rPr lang="en-US" sz="2700" dirty="0" err="1" smtClean="0">
                <a:solidFill>
                  <a:schemeClr val="tx1">
                    <a:lumMod val="85000"/>
                    <a:lumOff val="15000"/>
                  </a:schemeClr>
                </a:solidFill>
              </a:rPr>
              <a:t>allCombo</a:t>
            </a:r>
            <a:r>
              <a:rPr lang="en-US" sz="2700" dirty="0" smtClean="0">
                <a:solidFill>
                  <a:schemeClr val="tx1">
                    <a:lumMod val="85000"/>
                    <a:lumOff val="15000"/>
                  </a:schemeClr>
                </a:solidFill>
              </a:rPr>
              <a:t>) added to background during search</a:t>
            </a:r>
          </a:p>
          <a:p>
            <a:r>
              <a:rPr lang="en-US" sz="2700" dirty="0" smtClean="0">
                <a:solidFill>
                  <a:schemeClr val="tx1">
                    <a:lumMod val="85000"/>
                    <a:lumOff val="15000"/>
                  </a:schemeClr>
                </a:solidFill>
              </a:rPr>
              <a:t>also combine advice about examples using OR</a:t>
            </a:r>
          </a:p>
        </p:txBody>
      </p:sp>
      <p:sp>
        <p:nvSpPr>
          <p:cNvPr id="7" name="Title 1"/>
          <p:cNvSpPr>
            <a:spLocks noGrp="1"/>
          </p:cNvSpPr>
          <p:nvPr>
            <p:ph type="title"/>
          </p:nvPr>
        </p:nvSpPr>
        <p:spPr>
          <a:xfrm>
            <a:off x="502920" y="0"/>
            <a:ext cx="9052560" cy="1295400"/>
          </a:xfrm>
        </p:spPr>
        <p:txBody>
          <a:bodyPr>
            <a:normAutofit/>
          </a:bodyPr>
          <a:lstStyle/>
          <a:p>
            <a:r>
              <a:rPr lang="en-US" sz="4000" dirty="0" smtClean="0"/>
              <a:t>Handling Relevance: Across All Examples</a:t>
            </a:r>
            <a:endParaRPr lang="en-US" sz="4000" dirty="0"/>
          </a:p>
        </p:txBody>
      </p:sp>
      <p:sp>
        <p:nvSpPr>
          <p:cNvPr id="10" name="Content Placeholder 2"/>
          <p:cNvSpPr txBox="1">
            <a:spLocks/>
          </p:cNvSpPr>
          <p:nvPr/>
        </p:nvSpPr>
        <p:spPr>
          <a:xfrm>
            <a:off x="167640" y="4318000"/>
            <a:ext cx="9555480" cy="3108960"/>
          </a:xfrm>
          <a:prstGeom prst="rect">
            <a:avLst/>
          </a:prstGeom>
        </p:spPr>
        <p:txBody>
          <a:bodyPr vert="horz" lIns="101882" tIns="50941" rIns="101882" bIns="50941" rtlCol="0">
            <a:noAutofit/>
          </a:bodyPr>
          <a:lstStyle/>
          <a:p>
            <a:pPr marL="382059" indent="-382059">
              <a:spcBef>
                <a:spcPct val="20000"/>
              </a:spcBef>
              <a:buFont typeface="Arial" pitchFamily="34" charset="0"/>
              <a:buChar char="•"/>
              <a:defRPr/>
            </a:pPr>
            <a:r>
              <a:rPr lang="en-US" sz="2700" dirty="0" smtClean="0">
                <a:solidFill>
                  <a:schemeClr val="bg1"/>
                </a:solidFill>
              </a:rPr>
              <a:t>We </a:t>
            </a:r>
            <a:r>
              <a:rPr lang="en-US" sz="2700" b="1" dirty="0" smtClean="0">
                <a:solidFill>
                  <a:schemeClr val="bg1"/>
                </a:solidFill>
              </a:rPr>
              <a:t>use </a:t>
            </a:r>
            <a:r>
              <a:rPr lang="en-US" sz="2700" b="1" dirty="0" smtClean="0">
                <a:solidFill>
                  <a:srgbClr val="FFC000"/>
                </a:solidFill>
              </a:rPr>
              <a:t>both AND </a:t>
            </a:r>
            <a:r>
              <a:rPr lang="en-US" sz="2700" b="1" dirty="0" err="1" smtClean="0">
                <a:solidFill>
                  <a:srgbClr val="FFC000"/>
                </a:solidFill>
              </a:rPr>
              <a:t>and</a:t>
            </a:r>
            <a:r>
              <a:rPr lang="en-US" sz="2700" b="1" dirty="0" smtClean="0">
                <a:solidFill>
                  <a:srgbClr val="FFC000"/>
                </a:solidFill>
              </a:rPr>
              <a:t> OR</a:t>
            </a:r>
            <a:r>
              <a:rPr lang="en-US" sz="2700" b="1" dirty="0" smtClean="0">
                <a:solidFill>
                  <a:schemeClr val="bg1"/>
                </a:solidFill>
              </a:rPr>
              <a:t> because </a:t>
            </a:r>
            <a:r>
              <a:rPr lang="en-US" sz="2700" dirty="0" smtClean="0">
                <a:solidFill>
                  <a:schemeClr val="bg1"/>
                </a:solidFill>
              </a:rPr>
              <a:t>a human teacher might teach</a:t>
            </a:r>
          </a:p>
          <a:p>
            <a:pPr marL="827795" lvl="1" indent="-318383">
              <a:spcBef>
                <a:spcPct val="20000"/>
              </a:spcBef>
              <a:buFont typeface="Arial" pitchFamily="34" charset="0"/>
              <a:buChar char="–"/>
              <a:defRPr/>
            </a:pPr>
            <a:r>
              <a:rPr lang="en-US" sz="2700" dirty="0" smtClean="0">
                <a:solidFill>
                  <a:schemeClr val="bg1"/>
                </a:solidFill>
              </a:rPr>
              <a:t>a </a:t>
            </a:r>
            <a:r>
              <a:rPr lang="en-US" sz="2700" b="1" dirty="0" smtClean="0">
                <a:solidFill>
                  <a:srgbClr val="FFC000"/>
                </a:solidFill>
              </a:rPr>
              <a:t>conjunctive concept</a:t>
            </a:r>
            <a:r>
              <a:rPr lang="en-US" sz="2700" dirty="0" smtClean="0">
                <a:solidFill>
                  <a:schemeClr val="bg1"/>
                </a:solidFill>
              </a:rPr>
              <a:t> with each example illustrating only one piece of the concept, or </a:t>
            </a:r>
          </a:p>
          <a:p>
            <a:pPr marL="827795" lvl="1" indent="-318383">
              <a:spcBef>
                <a:spcPct val="20000"/>
              </a:spcBef>
              <a:buFont typeface="Arial" pitchFamily="34" charset="0"/>
              <a:buChar char="–"/>
              <a:defRPr/>
            </a:pPr>
            <a:r>
              <a:rPr lang="en-US" sz="2700" dirty="0" smtClean="0">
                <a:solidFill>
                  <a:schemeClr val="bg1"/>
                </a:solidFill>
              </a:rPr>
              <a:t>a </a:t>
            </a:r>
            <a:r>
              <a:rPr lang="en-US" sz="2700" b="1" dirty="0" smtClean="0">
                <a:solidFill>
                  <a:srgbClr val="FFC000"/>
                </a:solidFill>
              </a:rPr>
              <a:t>disjunctive concept</a:t>
            </a:r>
            <a:r>
              <a:rPr lang="en-US" sz="2700" dirty="0" smtClean="0">
                <a:solidFill>
                  <a:schemeClr val="bg1"/>
                </a:solidFill>
              </a:rPr>
              <a:t> with several alternatives, with each alternative illustrated via a different example. </a:t>
            </a:r>
          </a:p>
          <a:p>
            <a:pPr marL="827795" lvl="1" indent="-318383">
              <a:spcBef>
                <a:spcPct val="20000"/>
              </a:spcBef>
              <a:buFont typeface="Arial" pitchFamily="34" charset="0"/>
              <a:buChar char="–"/>
              <a:defRPr/>
            </a:pPr>
            <a:r>
              <a:rPr lang="en-US" sz="2700" dirty="0" smtClean="0">
                <a:solidFill>
                  <a:schemeClr val="bg1"/>
                </a:solidFill>
              </a:rPr>
              <a:t>Added bonus: </a:t>
            </a:r>
            <a:r>
              <a:rPr lang="en-US" sz="2700" b="1" dirty="0" smtClean="0">
                <a:solidFill>
                  <a:srgbClr val="FFC000"/>
                </a:solidFill>
              </a:rPr>
              <a:t>robustness to teacher errors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tx1">
                    <a:lumMod val="85000"/>
                    <a:lumOff val="15000"/>
                  </a:schemeClr>
                </a:solidFill>
              </a:rPr>
              <a:t>Bootstrap Learning (BL), Inductive Logic Programming (ILP) and Challenges</a:t>
            </a:r>
          </a:p>
          <a:p>
            <a:r>
              <a:rPr lang="en-US" dirty="0" smtClean="0">
                <a:solidFill>
                  <a:schemeClr val="tx1">
                    <a:lumMod val="85000"/>
                    <a:lumOff val="15000"/>
                  </a:schemeClr>
                </a:solidFill>
              </a:rPr>
              <a:t>The Wisconsin Relevance Interpreter: Incorporating teacher advice into an ILP agent</a:t>
            </a:r>
          </a:p>
          <a:p>
            <a:r>
              <a:rPr lang="en-US" dirty="0" smtClean="0">
                <a:solidFill>
                  <a:srgbClr val="FFC000"/>
                </a:solidFill>
              </a:rPr>
              <a:t>The Onion:</a:t>
            </a:r>
            <a:r>
              <a:rPr lang="en-US" dirty="0" smtClean="0"/>
              <a:t> </a:t>
            </a:r>
            <a:br>
              <a:rPr lang="en-US" dirty="0" smtClean="0"/>
            </a:br>
            <a:r>
              <a:rPr lang="en-US" dirty="0" smtClean="0"/>
              <a:t>Automating agent’s ILP runs across tasks and domains without expert intervention</a:t>
            </a:r>
          </a:p>
          <a:p>
            <a:r>
              <a:rPr lang="en-US" dirty="0" smtClean="0">
                <a:solidFill>
                  <a:schemeClr val="tx1">
                    <a:lumMod val="85000"/>
                    <a:lumOff val="15000"/>
                  </a:schemeClr>
                </a:solidFill>
              </a:rPr>
              <a:t>Conclusions</a:t>
            </a:r>
            <a:endParaRPr lang="en-US"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Need for Automation</a:t>
            </a:r>
            <a:endParaRPr lang="en-US" dirty="0"/>
          </a:p>
        </p:txBody>
      </p:sp>
      <p:sp>
        <p:nvSpPr>
          <p:cNvPr id="3" name="Content Placeholder 2"/>
          <p:cNvSpPr>
            <a:spLocks noGrp="1"/>
          </p:cNvSpPr>
          <p:nvPr>
            <p:ph idx="1"/>
          </p:nvPr>
        </p:nvSpPr>
        <p:spPr>
          <a:xfrm>
            <a:off x="167640" y="1468120"/>
            <a:ext cx="9555480" cy="5958840"/>
          </a:xfrm>
        </p:spPr>
        <p:txBody>
          <a:bodyPr>
            <a:normAutofit/>
          </a:bodyPr>
          <a:lstStyle/>
          <a:p>
            <a:r>
              <a:rPr lang="en-US" dirty="0" smtClean="0"/>
              <a:t>supervised learning methods require</a:t>
            </a:r>
          </a:p>
          <a:p>
            <a:pPr lvl="1"/>
            <a:r>
              <a:rPr lang="en-US" dirty="0" smtClean="0">
                <a:solidFill>
                  <a:srgbClr val="FFC000"/>
                </a:solidFill>
              </a:rPr>
              <a:t>intervention by domain experts</a:t>
            </a:r>
            <a:r>
              <a:rPr lang="en-US" dirty="0" smtClean="0"/>
              <a:t> for feature selection, predicate design</a:t>
            </a:r>
          </a:p>
          <a:p>
            <a:pPr lvl="1"/>
            <a:r>
              <a:rPr lang="en-US" dirty="0" smtClean="0">
                <a:solidFill>
                  <a:srgbClr val="FFC000"/>
                </a:solidFill>
              </a:rPr>
              <a:t>intervention by machine learning experts</a:t>
            </a:r>
            <a:r>
              <a:rPr lang="en-US" dirty="0" smtClean="0"/>
              <a:t> for parameter selection, guiding search</a:t>
            </a:r>
          </a:p>
          <a:p>
            <a:r>
              <a:rPr lang="en-US" dirty="0" smtClean="0">
                <a:solidFill>
                  <a:schemeClr val="tx1">
                    <a:lumMod val="85000"/>
                    <a:lumOff val="15000"/>
                  </a:schemeClr>
                </a:solidFill>
              </a:rPr>
              <a:t>automation of ILP setup is required for</a:t>
            </a:r>
          </a:p>
          <a:p>
            <a:pPr lvl="1"/>
            <a:r>
              <a:rPr lang="en-US" dirty="0" smtClean="0">
                <a:solidFill>
                  <a:schemeClr val="tx1">
                    <a:lumMod val="85000"/>
                    <a:lumOff val="15000"/>
                  </a:schemeClr>
                </a:solidFill>
              </a:rPr>
              <a:t>usability by non-expert human teachers</a:t>
            </a:r>
          </a:p>
          <a:p>
            <a:pPr lvl="1"/>
            <a:r>
              <a:rPr lang="en-US" dirty="0" smtClean="0">
                <a:solidFill>
                  <a:schemeClr val="tx1">
                    <a:lumMod val="85000"/>
                    <a:lumOff val="15000"/>
                  </a:schemeClr>
                </a:solidFill>
              </a:rPr>
              <a:t>task and domain independence</a:t>
            </a:r>
          </a:p>
          <a:p>
            <a:pPr lvl="1"/>
            <a:r>
              <a:rPr lang="en-US" dirty="0" smtClean="0">
                <a:solidFill>
                  <a:schemeClr val="tx1">
                    <a:lumMod val="85000"/>
                    <a:lumOff val="15000"/>
                  </a:schemeClr>
                </a:solidFill>
              </a:rPr>
              <a:t>standard automation methods (such as CV) not easily applicable because of small number of examples</a:t>
            </a:r>
            <a:endParaRPr lang="en-US"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Need for Automation</a:t>
            </a:r>
            <a:endParaRPr lang="en-US" dirty="0"/>
          </a:p>
        </p:txBody>
      </p:sp>
      <p:sp>
        <p:nvSpPr>
          <p:cNvPr id="3" name="Content Placeholder 2"/>
          <p:cNvSpPr>
            <a:spLocks noGrp="1"/>
          </p:cNvSpPr>
          <p:nvPr>
            <p:ph idx="1"/>
          </p:nvPr>
        </p:nvSpPr>
        <p:spPr>
          <a:xfrm>
            <a:off x="167640" y="1468120"/>
            <a:ext cx="9555480" cy="5958840"/>
          </a:xfrm>
        </p:spPr>
        <p:txBody>
          <a:bodyPr>
            <a:normAutofit/>
          </a:bodyPr>
          <a:lstStyle/>
          <a:p>
            <a:r>
              <a:rPr lang="en-US" dirty="0" smtClean="0"/>
              <a:t>supervised learning methods require</a:t>
            </a:r>
          </a:p>
          <a:p>
            <a:pPr lvl="1"/>
            <a:r>
              <a:rPr lang="en-US" dirty="0" smtClean="0">
                <a:solidFill>
                  <a:srgbClr val="FFC000"/>
                </a:solidFill>
              </a:rPr>
              <a:t>intervention by domain experts</a:t>
            </a:r>
            <a:r>
              <a:rPr lang="en-US" dirty="0" smtClean="0"/>
              <a:t> for feature selection, predicate design</a:t>
            </a:r>
          </a:p>
          <a:p>
            <a:pPr lvl="1"/>
            <a:r>
              <a:rPr lang="en-US" dirty="0" smtClean="0">
                <a:solidFill>
                  <a:srgbClr val="FFC000"/>
                </a:solidFill>
              </a:rPr>
              <a:t>intervention by machine learning experts</a:t>
            </a:r>
            <a:r>
              <a:rPr lang="en-US" dirty="0" smtClean="0"/>
              <a:t> for parameter selection, guiding search</a:t>
            </a:r>
          </a:p>
          <a:p>
            <a:r>
              <a:rPr lang="en-US" dirty="0" smtClean="0"/>
              <a:t>automation of ILP setup is required for</a:t>
            </a:r>
          </a:p>
          <a:p>
            <a:pPr lvl="1"/>
            <a:r>
              <a:rPr lang="en-US" dirty="0" smtClean="0">
                <a:solidFill>
                  <a:srgbClr val="FFC000"/>
                </a:solidFill>
              </a:rPr>
              <a:t>use by non-expert human teachers</a:t>
            </a:r>
          </a:p>
          <a:p>
            <a:pPr lvl="1"/>
            <a:r>
              <a:rPr lang="en-US" dirty="0" smtClean="0">
                <a:solidFill>
                  <a:srgbClr val="FFC000"/>
                </a:solidFill>
              </a:rPr>
              <a:t>task and domain independence</a:t>
            </a:r>
          </a:p>
          <a:p>
            <a:pPr lvl="1"/>
            <a:r>
              <a:rPr lang="en-US" dirty="0" smtClean="0">
                <a:solidFill>
                  <a:srgbClr val="FFC000"/>
                </a:solidFill>
              </a:rPr>
              <a:t>standard automation methods </a:t>
            </a:r>
            <a:r>
              <a:rPr lang="en-US" dirty="0" smtClean="0"/>
              <a:t>(such as CV) </a:t>
            </a:r>
            <a:r>
              <a:rPr lang="en-US" dirty="0" smtClean="0">
                <a:solidFill>
                  <a:srgbClr val="FFC000"/>
                </a:solidFill>
              </a:rPr>
              <a:t>not easily applicable</a:t>
            </a:r>
            <a:r>
              <a:rPr lang="en-US" dirty="0" smtClean="0"/>
              <a:t> because of small number of examples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59080"/>
            <a:ext cx="9052560" cy="1295400"/>
          </a:xfrm>
        </p:spPr>
        <p:txBody>
          <a:bodyPr>
            <a:normAutofit fontScale="90000"/>
          </a:bodyPr>
          <a:lstStyle/>
          <a:p>
            <a:r>
              <a:rPr lang="en-US" dirty="0" smtClean="0"/>
              <a:t>ONION: A Multi-Layer Strategy</a:t>
            </a:r>
            <a:br>
              <a:rPr lang="en-US" dirty="0" smtClean="0"/>
            </a:br>
            <a:r>
              <a:rPr lang="en-US" sz="3500" dirty="0" smtClean="0"/>
              <a:t>Automating the ILP Setup Problem</a:t>
            </a:r>
            <a:endParaRPr lang="en-US" sz="3500" dirty="0"/>
          </a:p>
        </p:txBody>
      </p:sp>
      <p:sp>
        <p:nvSpPr>
          <p:cNvPr id="3" name="Content Placeholder 2"/>
          <p:cNvSpPr>
            <a:spLocks noGrp="1"/>
          </p:cNvSpPr>
          <p:nvPr>
            <p:ph idx="1"/>
          </p:nvPr>
        </p:nvSpPr>
        <p:spPr>
          <a:xfrm>
            <a:off x="167640" y="1554480"/>
            <a:ext cx="9723120" cy="5699760"/>
          </a:xfrm>
        </p:spPr>
        <p:txBody>
          <a:bodyPr>
            <a:normAutofit/>
          </a:bodyPr>
          <a:lstStyle/>
          <a:p>
            <a:r>
              <a:rPr lang="en-US" sz="3100" dirty="0" smtClean="0"/>
              <a:t>start with a small search space and </a:t>
            </a:r>
            <a:r>
              <a:rPr lang="en-US" sz="3100" dirty="0" smtClean="0">
                <a:solidFill>
                  <a:srgbClr val="FFC000"/>
                </a:solidFill>
              </a:rPr>
              <a:t>incrementally expand </a:t>
            </a:r>
            <a:r>
              <a:rPr lang="en-US" sz="3100" dirty="0" smtClean="0"/>
              <a:t>until a “good theory” is found</a:t>
            </a:r>
          </a:p>
          <a:p>
            <a:r>
              <a:rPr lang="en-US" sz="3100" dirty="0" smtClean="0">
                <a:solidFill>
                  <a:schemeClr val="tx1">
                    <a:lumMod val="85000"/>
                    <a:lumOff val="15000"/>
                  </a:schemeClr>
                </a:solidFill>
              </a:rPr>
              <a:t>during the search</a:t>
            </a:r>
          </a:p>
          <a:p>
            <a:pPr lvl="1"/>
            <a:r>
              <a:rPr lang="en-US" dirty="0" smtClean="0">
                <a:solidFill>
                  <a:schemeClr val="tx1">
                    <a:lumMod val="85000"/>
                    <a:lumOff val="15000"/>
                  </a:schemeClr>
                </a:solidFill>
              </a:rPr>
              <a:t>prefer simple concepts  over complex concepts</a:t>
            </a:r>
          </a:p>
          <a:p>
            <a:pPr lvl="1"/>
            <a:r>
              <a:rPr lang="en-US" dirty="0" smtClean="0">
                <a:solidFill>
                  <a:schemeClr val="tx1">
                    <a:lumMod val="85000"/>
                    <a:lumOff val="15000"/>
                  </a:schemeClr>
                </a:solidFill>
              </a:rPr>
              <a:t>prefer highly relevant sub-concepts (exploit relevance)</a:t>
            </a:r>
          </a:p>
          <a:p>
            <a:pPr lvl="1"/>
            <a:r>
              <a:rPr lang="en-US" dirty="0" smtClean="0">
                <a:solidFill>
                  <a:schemeClr val="tx1">
                    <a:lumMod val="85000"/>
                    <a:lumOff val="15000"/>
                  </a:schemeClr>
                </a:solidFill>
              </a:rPr>
              <a:t>try various parameter settings for best theory</a:t>
            </a:r>
          </a:p>
          <a:p>
            <a:r>
              <a:rPr lang="en-US" sz="3100" dirty="0" smtClean="0">
                <a:solidFill>
                  <a:schemeClr val="tx1">
                    <a:lumMod val="85000"/>
                    <a:lumOff val="15000"/>
                  </a:schemeClr>
                </a:solidFill>
              </a:rPr>
              <a:t>a “good theory” covers most of positive examples and very few negative examples</a:t>
            </a:r>
          </a:p>
          <a:p>
            <a:r>
              <a:rPr lang="en-US" sz="3100" dirty="0" smtClean="0">
                <a:solidFill>
                  <a:schemeClr val="tx1">
                    <a:lumMod val="85000"/>
                    <a:lumOff val="15000"/>
                  </a:schemeClr>
                </a:solidFill>
              </a:rPr>
              <a:t>level of coverage can be adjusted to find a theory of acceptable accuracy</a:t>
            </a:r>
            <a:endParaRPr lang="en-US" sz="31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59080"/>
            <a:ext cx="9052560" cy="1295400"/>
          </a:xfrm>
        </p:spPr>
        <p:txBody>
          <a:bodyPr>
            <a:normAutofit fontScale="90000"/>
          </a:bodyPr>
          <a:lstStyle/>
          <a:p>
            <a:r>
              <a:rPr lang="en-US" dirty="0" smtClean="0"/>
              <a:t>ONION: A Multi-Layer Strategy</a:t>
            </a:r>
            <a:br>
              <a:rPr lang="en-US" dirty="0" smtClean="0"/>
            </a:br>
            <a:r>
              <a:rPr lang="en-US" sz="3500" dirty="0" smtClean="0"/>
              <a:t>Automating the ILP Setup Problem</a:t>
            </a:r>
            <a:endParaRPr lang="en-US" sz="3500" dirty="0"/>
          </a:p>
        </p:txBody>
      </p:sp>
      <p:sp>
        <p:nvSpPr>
          <p:cNvPr id="3" name="Content Placeholder 2"/>
          <p:cNvSpPr>
            <a:spLocks noGrp="1"/>
          </p:cNvSpPr>
          <p:nvPr>
            <p:ph idx="1"/>
          </p:nvPr>
        </p:nvSpPr>
        <p:spPr>
          <a:xfrm>
            <a:off x="167640" y="1554480"/>
            <a:ext cx="9723120" cy="5699760"/>
          </a:xfrm>
        </p:spPr>
        <p:txBody>
          <a:bodyPr>
            <a:normAutofit/>
          </a:bodyPr>
          <a:lstStyle/>
          <a:p>
            <a:r>
              <a:rPr lang="en-US" sz="3100" dirty="0" smtClean="0"/>
              <a:t>start with a small search space and </a:t>
            </a:r>
            <a:r>
              <a:rPr lang="en-US" sz="3100" dirty="0" smtClean="0">
                <a:solidFill>
                  <a:srgbClr val="FFC000"/>
                </a:solidFill>
              </a:rPr>
              <a:t>incrementally expand </a:t>
            </a:r>
            <a:r>
              <a:rPr lang="en-US" sz="3100" dirty="0" smtClean="0"/>
              <a:t>until a “good theory” is found</a:t>
            </a:r>
          </a:p>
          <a:p>
            <a:r>
              <a:rPr lang="en-US" sz="3100" dirty="0" smtClean="0"/>
              <a:t>during the search</a:t>
            </a:r>
          </a:p>
          <a:p>
            <a:pPr lvl="1"/>
            <a:r>
              <a:rPr lang="en-US" dirty="0" smtClean="0">
                <a:solidFill>
                  <a:srgbClr val="FFC000"/>
                </a:solidFill>
              </a:rPr>
              <a:t>prefer simple concepts  </a:t>
            </a:r>
            <a:r>
              <a:rPr lang="en-US" dirty="0" smtClean="0"/>
              <a:t>over complex concepts</a:t>
            </a:r>
          </a:p>
          <a:p>
            <a:pPr lvl="1"/>
            <a:r>
              <a:rPr lang="en-US" dirty="0" smtClean="0">
                <a:solidFill>
                  <a:srgbClr val="FFC000"/>
                </a:solidFill>
              </a:rPr>
              <a:t>prefer highly relevant sub-concepts </a:t>
            </a:r>
            <a:r>
              <a:rPr lang="en-US" dirty="0" smtClean="0"/>
              <a:t>(exploit relevance)</a:t>
            </a:r>
          </a:p>
          <a:p>
            <a:pPr lvl="1"/>
            <a:r>
              <a:rPr lang="en-US" dirty="0" smtClean="0">
                <a:solidFill>
                  <a:srgbClr val="FFC000"/>
                </a:solidFill>
              </a:rPr>
              <a:t>try various parameter settings </a:t>
            </a:r>
            <a:r>
              <a:rPr lang="en-US" dirty="0" smtClean="0"/>
              <a:t>for best theory</a:t>
            </a:r>
          </a:p>
          <a:p>
            <a:r>
              <a:rPr lang="en-US" sz="3100" dirty="0" smtClean="0">
                <a:solidFill>
                  <a:schemeClr val="tx1">
                    <a:lumMod val="85000"/>
                    <a:lumOff val="15000"/>
                  </a:schemeClr>
                </a:solidFill>
              </a:rPr>
              <a:t>a “good theory” covers most of positive examples and very few negative examples</a:t>
            </a:r>
          </a:p>
          <a:p>
            <a:r>
              <a:rPr lang="en-US" sz="3100" dirty="0" smtClean="0">
                <a:solidFill>
                  <a:schemeClr val="tx1">
                    <a:lumMod val="85000"/>
                    <a:lumOff val="15000"/>
                  </a:schemeClr>
                </a:solidFill>
              </a:rPr>
              <a:t>level of coverage can be adjusted to find a theory of acceptable accuracy</a:t>
            </a:r>
            <a:endParaRPr lang="en-US" sz="31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59080"/>
            <a:ext cx="9052560" cy="1295400"/>
          </a:xfrm>
        </p:spPr>
        <p:txBody>
          <a:bodyPr>
            <a:normAutofit fontScale="90000"/>
          </a:bodyPr>
          <a:lstStyle/>
          <a:p>
            <a:r>
              <a:rPr lang="en-US" dirty="0" smtClean="0"/>
              <a:t>ONION: A Multi-Layer Strategy</a:t>
            </a:r>
            <a:br>
              <a:rPr lang="en-US" dirty="0" smtClean="0"/>
            </a:br>
            <a:r>
              <a:rPr lang="en-US" sz="3500" dirty="0" smtClean="0"/>
              <a:t>Automating the ILP Setup Problem</a:t>
            </a:r>
            <a:endParaRPr lang="en-US" sz="3500" dirty="0"/>
          </a:p>
        </p:txBody>
      </p:sp>
      <p:sp>
        <p:nvSpPr>
          <p:cNvPr id="3" name="Content Placeholder 2"/>
          <p:cNvSpPr>
            <a:spLocks noGrp="1"/>
          </p:cNvSpPr>
          <p:nvPr>
            <p:ph idx="1"/>
          </p:nvPr>
        </p:nvSpPr>
        <p:spPr>
          <a:xfrm>
            <a:off x="167640" y="1554480"/>
            <a:ext cx="9723120" cy="5699760"/>
          </a:xfrm>
        </p:spPr>
        <p:txBody>
          <a:bodyPr>
            <a:normAutofit/>
          </a:bodyPr>
          <a:lstStyle/>
          <a:p>
            <a:r>
              <a:rPr lang="en-US" sz="3100" dirty="0" smtClean="0"/>
              <a:t>start with a small search space and </a:t>
            </a:r>
            <a:r>
              <a:rPr lang="en-US" sz="3100" dirty="0" smtClean="0">
                <a:solidFill>
                  <a:srgbClr val="FFC000"/>
                </a:solidFill>
              </a:rPr>
              <a:t>incrementally expand </a:t>
            </a:r>
            <a:r>
              <a:rPr lang="en-US" sz="3100" dirty="0" smtClean="0"/>
              <a:t>until a “good theory” is found</a:t>
            </a:r>
          </a:p>
          <a:p>
            <a:r>
              <a:rPr lang="en-US" sz="3100" dirty="0" smtClean="0"/>
              <a:t>during the search</a:t>
            </a:r>
          </a:p>
          <a:p>
            <a:pPr lvl="1"/>
            <a:r>
              <a:rPr lang="en-US" dirty="0" smtClean="0">
                <a:solidFill>
                  <a:srgbClr val="FFC000"/>
                </a:solidFill>
              </a:rPr>
              <a:t>prefer simple concepts  </a:t>
            </a:r>
            <a:r>
              <a:rPr lang="en-US" dirty="0" smtClean="0"/>
              <a:t>over complex concepts</a:t>
            </a:r>
          </a:p>
          <a:p>
            <a:pPr lvl="1"/>
            <a:r>
              <a:rPr lang="en-US" dirty="0" smtClean="0">
                <a:solidFill>
                  <a:srgbClr val="FFC000"/>
                </a:solidFill>
              </a:rPr>
              <a:t>prefer highly relevant sub-concepts </a:t>
            </a:r>
            <a:r>
              <a:rPr lang="en-US" dirty="0" smtClean="0"/>
              <a:t>(exploit relevance)</a:t>
            </a:r>
          </a:p>
          <a:p>
            <a:pPr lvl="1"/>
            <a:r>
              <a:rPr lang="en-US" dirty="0" smtClean="0">
                <a:solidFill>
                  <a:srgbClr val="FFC000"/>
                </a:solidFill>
              </a:rPr>
              <a:t>try various parameter settings </a:t>
            </a:r>
            <a:r>
              <a:rPr lang="en-US" dirty="0" smtClean="0"/>
              <a:t>for best theory</a:t>
            </a:r>
          </a:p>
          <a:p>
            <a:r>
              <a:rPr lang="en-US" sz="3100" dirty="0" smtClean="0"/>
              <a:t>a “good theory” covers most of positive examples and very few negative examples</a:t>
            </a:r>
          </a:p>
          <a:p>
            <a:r>
              <a:rPr lang="en-US" sz="3100" dirty="0" smtClean="0"/>
              <a:t>level of </a:t>
            </a:r>
            <a:r>
              <a:rPr lang="en-US" sz="3100" dirty="0" smtClean="0">
                <a:solidFill>
                  <a:srgbClr val="FFC000"/>
                </a:solidFill>
              </a:rPr>
              <a:t>coverage</a:t>
            </a:r>
            <a:r>
              <a:rPr lang="en-US" sz="3100" dirty="0" smtClean="0"/>
              <a:t> </a:t>
            </a:r>
            <a:r>
              <a:rPr lang="en-US" sz="3100" dirty="0" smtClean="0">
                <a:solidFill>
                  <a:srgbClr val="FFC000"/>
                </a:solidFill>
              </a:rPr>
              <a:t>can be adjusted </a:t>
            </a:r>
            <a:r>
              <a:rPr lang="en-US" sz="3100" dirty="0" smtClean="0"/>
              <a:t>to find a theory of acceptable accuracy</a:t>
            </a:r>
            <a:endParaRPr lang="en-US" sz="31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9052560" cy="1295400"/>
          </a:xfrm>
        </p:spPr>
        <p:txBody>
          <a:bodyPr/>
          <a:lstStyle/>
          <a:p>
            <a:r>
              <a:rPr lang="en-US" dirty="0" smtClean="0"/>
              <a:t>ONION: A Multi-Layer Strategy</a:t>
            </a:r>
            <a:endParaRPr lang="en-US" dirty="0"/>
          </a:p>
        </p:txBody>
      </p:sp>
      <p:grpSp>
        <p:nvGrpSpPr>
          <p:cNvPr id="40" name="Group 39"/>
          <p:cNvGrpSpPr/>
          <p:nvPr/>
        </p:nvGrpSpPr>
        <p:grpSpPr>
          <a:xfrm>
            <a:off x="670560" y="1554480"/>
            <a:ext cx="9178017" cy="4058920"/>
            <a:chOff x="0" y="990600"/>
            <a:chExt cx="8343652" cy="3581400"/>
          </a:xfrm>
        </p:grpSpPr>
        <p:grpSp>
          <p:nvGrpSpPr>
            <p:cNvPr id="5" name="Group 138"/>
            <p:cNvGrpSpPr>
              <a:grpSpLocks/>
            </p:cNvGrpSpPr>
            <p:nvPr/>
          </p:nvGrpSpPr>
          <p:grpSpPr bwMode="auto">
            <a:xfrm>
              <a:off x="0" y="990600"/>
              <a:ext cx="3581400" cy="3581400"/>
              <a:chOff x="28422600" y="21336000"/>
              <a:chExt cx="7239000" cy="7239000"/>
            </a:xfrm>
          </p:grpSpPr>
          <p:sp>
            <p:nvSpPr>
              <p:cNvPr id="15" name="Pie 14"/>
              <p:cNvSpPr/>
              <p:nvPr/>
            </p:nvSpPr>
            <p:spPr>
              <a:xfrm flipV="1">
                <a:off x="28422600" y="21336000"/>
                <a:ext cx="7239000" cy="7239000"/>
              </a:xfrm>
              <a:prstGeom prst="pie">
                <a:avLst/>
              </a:prstGeom>
              <a:solidFill>
                <a:schemeClr val="accent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6" name="Pie 15"/>
              <p:cNvSpPr/>
              <p:nvPr/>
            </p:nvSpPr>
            <p:spPr>
              <a:xfrm flipV="1">
                <a:off x="29032200" y="21945600"/>
                <a:ext cx="6019800" cy="6019800"/>
              </a:xfrm>
              <a:prstGeom prst="pie">
                <a:avLst/>
              </a:prstGeom>
              <a:solidFill>
                <a:schemeClr val="accent2">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7" name="Pie 16"/>
              <p:cNvSpPr/>
              <p:nvPr/>
            </p:nvSpPr>
            <p:spPr>
              <a:xfrm flipV="1">
                <a:off x="29679900" y="22593300"/>
                <a:ext cx="4724400" cy="4724400"/>
              </a:xfrm>
              <a:prstGeom prst="pie">
                <a:avLst/>
              </a:prstGeom>
              <a:solidFill>
                <a:schemeClr val="accent2">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8" name="Pie 17"/>
              <p:cNvSpPr/>
              <p:nvPr/>
            </p:nvSpPr>
            <p:spPr>
              <a:xfrm flipV="1">
                <a:off x="30403800" y="23317200"/>
                <a:ext cx="3276600" cy="3276600"/>
              </a:xfrm>
              <a:prstGeom prst="pie">
                <a:avLst/>
              </a:prstGeom>
              <a:solidFill>
                <a:schemeClr val="accent2">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9" name="Pie 18"/>
              <p:cNvSpPr/>
              <p:nvPr/>
            </p:nvSpPr>
            <p:spPr>
              <a:xfrm flipV="1">
                <a:off x="31051500" y="23964900"/>
                <a:ext cx="1981200" cy="1981200"/>
              </a:xfrm>
              <a:prstGeom prst="pie">
                <a:avLst/>
              </a:prstGeom>
              <a:solidFill>
                <a:schemeClr val="accent2">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cxnSp>
          <p:nvCxnSpPr>
            <p:cNvPr id="6" name="Straight Arrow Connector 5"/>
            <p:cNvCxnSpPr/>
            <p:nvPr/>
          </p:nvCxnSpPr>
          <p:spPr>
            <a:xfrm rot="16200000" flipH="1">
              <a:off x="1257300" y="3238500"/>
              <a:ext cx="1371600" cy="381000"/>
            </a:xfrm>
            <a:prstGeom prst="straightConnector1">
              <a:avLst/>
            </a:prstGeom>
            <a:ln w="31750">
              <a:solidFill>
                <a:schemeClr val="accent4">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6200000" flipH="1">
              <a:off x="2057398" y="2895598"/>
              <a:ext cx="990602" cy="381002"/>
            </a:xfrm>
            <a:prstGeom prst="straightConnector1">
              <a:avLst/>
            </a:prstGeom>
            <a:ln w="31750">
              <a:solidFill>
                <a:schemeClr val="accent4">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endCxn id="20" idx="1"/>
            </p:cNvCxnSpPr>
            <p:nvPr/>
          </p:nvCxnSpPr>
          <p:spPr>
            <a:xfrm rot="16200000" flipH="1">
              <a:off x="2680076" y="2577725"/>
              <a:ext cx="681243" cy="554992"/>
            </a:xfrm>
            <a:prstGeom prst="straightConnector1">
              <a:avLst/>
            </a:prstGeom>
            <a:ln w="31750">
              <a:solidFill>
                <a:schemeClr val="accent4">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048000" y="2438400"/>
              <a:ext cx="838200" cy="76200"/>
            </a:xfrm>
            <a:prstGeom prst="straightConnector1">
              <a:avLst/>
            </a:prstGeom>
            <a:ln w="31750">
              <a:solidFill>
                <a:schemeClr val="accent4">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14" idx="1"/>
            </p:cNvCxnSpPr>
            <p:nvPr/>
          </p:nvCxnSpPr>
          <p:spPr>
            <a:xfrm flipV="1">
              <a:off x="3200400" y="1626551"/>
              <a:ext cx="696597" cy="202250"/>
            </a:xfrm>
            <a:prstGeom prst="straightConnector1">
              <a:avLst/>
            </a:prstGeom>
            <a:ln w="31750">
              <a:solidFill>
                <a:schemeClr val="accent4">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57400" y="3962400"/>
              <a:ext cx="5338583" cy="448086"/>
            </a:xfrm>
            <a:prstGeom prst="rect">
              <a:avLst/>
            </a:prstGeom>
            <a:noFill/>
          </p:spPr>
          <p:txBody>
            <a:bodyPr wrap="none" rtlCol="0">
              <a:spAutoFit/>
            </a:bodyPr>
            <a:lstStyle/>
            <a:p>
              <a:r>
                <a:rPr lang="en-US" sz="2700" b="1" i="1" dirty="0" smtClean="0">
                  <a:solidFill>
                    <a:schemeClr val="accent4">
                      <a:lumMod val="20000"/>
                      <a:lumOff val="80000"/>
                    </a:schemeClr>
                  </a:solidFill>
                </a:rPr>
                <a:t>short rules; highly relevant combo-rules</a:t>
              </a:r>
              <a:endParaRPr lang="en-US" sz="2700" b="1" i="1" dirty="0">
                <a:solidFill>
                  <a:schemeClr val="accent4">
                    <a:lumMod val="20000"/>
                    <a:lumOff val="80000"/>
                  </a:schemeClr>
                </a:solidFill>
              </a:endParaRPr>
            </a:p>
          </p:txBody>
        </p:sp>
        <p:sp>
          <p:nvSpPr>
            <p:cNvPr id="12" name="TextBox 11"/>
            <p:cNvSpPr txBox="1"/>
            <p:nvPr/>
          </p:nvSpPr>
          <p:spPr>
            <a:xfrm>
              <a:off x="2682312" y="3429000"/>
              <a:ext cx="5661340" cy="448086"/>
            </a:xfrm>
            <a:prstGeom prst="rect">
              <a:avLst/>
            </a:prstGeom>
            <a:noFill/>
          </p:spPr>
          <p:txBody>
            <a:bodyPr wrap="none" rtlCol="0">
              <a:spAutoFit/>
            </a:bodyPr>
            <a:lstStyle/>
            <a:p>
              <a:r>
                <a:rPr lang="en-US" sz="2700" b="1" i="1" dirty="0" smtClean="0">
                  <a:solidFill>
                    <a:schemeClr val="accent4">
                      <a:lumMod val="40000"/>
                      <a:lumOff val="60000"/>
                    </a:schemeClr>
                  </a:solidFill>
                </a:rPr>
                <a:t>medium-length rules; all relevant features</a:t>
              </a:r>
              <a:endParaRPr lang="en-US" sz="2700" b="1" i="1" dirty="0">
                <a:solidFill>
                  <a:schemeClr val="accent4">
                    <a:lumMod val="40000"/>
                    <a:lumOff val="60000"/>
                  </a:schemeClr>
                </a:solidFill>
              </a:endParaRPr>
            </a:p>
          </p:txBody>
        </p:sp>
        <p:sp>
          <p:nvSpPr>
            <p:cNvPr id="13" name="TextBox 12"/>
            <p:cNvSpPr txBox="1"/>
            <p:nvPr/>
          </p:nvSpPr>
          <p:spPr>
            <a:xfrm>
              <a:off x="3886200" y="2133600"/>
              <a:ext cx="3704045" cy="814703"/>
            </a:xfrm>
            <a:prstGeom prst="rect">
              <a:avLst/>
            </a:prstGeom>
            <a:noFill/>
          </p:spPr>
          <p:txBody>
            <a:bodyPr wrap="none" rtlCol="0">
              <a:spAutoFit/>
            </a:bodyPr>
            <a:lstStyle/>
            <a:p>
              <a:r>
                <a:rPr lang="en-US" sz="2700" b="1" i="1" dirty="0" smtClean="0">
                  <a:solidFill>
                    <a:srgbClr val="8166A2"/>
                  </a:solidFill>
                </a:rPr>
                <a:t>flip example labels </a:t>
              </a:r>
              <a:br>
                <a:rPr lang="en-US" sz="2700" b="1" i="1" dirty="0" smtClean="0">
                  <a:solidFill>
                    <a:srgbClr val="8166A2"/>
                  </a:solidFill>
                </a:rPr>
              </a:br>
              <a:r>
                <a:rPr lang="en-US" sz="2700" b="1" i="1" dirty="0" smtClean="0">
                  <a:solidFill>
                    <a:srgbClr val="8166A2"/>
                  </a:solidFill>
                </a:rPr>
                <a:t>(learn negation of concept)</a:t>
              </a:r>
              <a:endParaRPr lang="en-US" sz="2700" b="1" i="1" dirty="0">
                <a:solidFill>
                  <a:srgbClr val="8166A2"/>
                </a:solidFill>
              </a:endParaRPr>
            </a:p>
          </p:txBody>
        </p:sp>
        <p:sp>
          <p:nvSpPr>
            <p:cNvPr id="14" name="TextBox 13"/>
            <p:cNvSpPr txBox="1"/>
            <p:nvPr/>
          </p:nvSpPr>
          <p:spPr>
            <a:xfrm>
              <a:off x="3896997" y="1219200"/>
              <a:ext cx="3011723" cy="814703"/>
            </a:xfrm>
            <a:prstGeom prst="rect">
              <a:avLst/>
            </a:prstGeom>
            <a:noFill/>
          </p:spPr>
          <p:txBody>
            <a:bodyPr wrap="none" rtlCol="0">
              <a:spAutoFit/>
            </a:bodyPr>
            <a:lstStyle/>
            <a:p>
              <a:r>
                <a:rPr lang="en-US" sz="2700" b="1" i="1" dirty="0" smtClean="0">
                  <a:solidFill>
                    <a:srgbClr val="5C4676"/>
                  </a:solidFill>
                </a:rPr>
                <a:t>consider small subset </a:t>
              </a:r>
            </a:p>
            <a:p>
              <a:r>
                <a:rPr lang="en-US" sz="2700" b="1" i="1" dirty="0" smtClean="0">
                  <a:solidFill>
                    <a:srgbClr val="5C4676"/>
                  </a:solidFill>
                </a:rPr>
                <a:t>of parameter settings</a:t>
              </a:r>
              <a:endParaRPr lang="en-US" sz="2700" b="1" i="1" dirty="0">
                <a:solidFill>
                  <a:srgbClr val="5C4676"/>
                </a:solidFill>
              </a:endParaRPr>
            </a:p>
          </p:txBody>
        </p:sp>
        <p:sp>
          <p:nvSpPr>
            <p:cNvPr id="20" name="TextBox 19"/>
            <p:cNvSpPr txBox="1"/>
            <p:nvPr/>
          </p:nvSpPr>
          <p:spPr>
            <a:xfrm>
              <a:off x="3298194" y="2971800"/>
              <a:ext cx="3078757" cy="448086"/>
            </a:xfrm>
            <a:prstGeom prst="rect">
              <a:avLst/>
            </a:prstGeom>
            <a:noFill/>
          </p:spPr>
          <p:txBody>
            <a:bodyPr wrap="none" rtlCol="0">
              <a:spAutoFit/>
            </a:bodyPr>
            <a:lstStyle/>
            <a:p>
              <a:r>
                <a:rPr lang="en-US" sz="2700" b="1" i="1" dirty="0" smtClean="0">
                  <a:solidFill>
                    <a:schemeClr val="accent4">
                      <a:lumMod val="60000"/>
                      <a:lumOff val="40000"/>
                    </a:schemeClr>
                  </a:solidFill>
                </a:rPr>
                <a:t>long rules; all features</a:t>
              </a:r>
              <a:endParaRPr lang="en-US" sz="2700" b="1" i="1" dirty="0">
                <a:solidFill>
                  <a:schemeClr val="accent4">
                    <a:lumMod val="60000"/>
                    <a:lumOff val="40000"/>
                  </a:schemeClr>
                </a:solidFill>
              </a:endParaRPr>
            </a:p>
          </p:txBody>
        </p:sp>
      </p:grpSp>
      <p:sp>
        <p:nvSpPr>
          <p:cNvPr id="25" name="TextBox 24"/>
          <p:cNvSpPr txBox="1"/>
          <p:nvPr/>
        </p:nvSpPr>
        <p:spPr>
          <a:xfrm>
            <a:off x="914400" y="6858000"/>
            <a:ext cx="7660430" cy="461665"/>
          </a:xfrm>
          <a:prstGeom prst="rect">
            <a:avLst/>
          </a:prstGeom>
          <a:noFill/>
        </p:spPr>
        <p:txBody>
          <a:bodyPr wrap="none" rtlCol="0">
            <a:spAutoFit/>
          </a:bodyPr>
          <a:lstStyle/>
          <a:p>
            <a:r>
              <a:rPr lang="en-US" sz="2400" b="1" dirty="0" smtClean="0">
                <a:solidFill>
                  <a:schemeClr val="bg1"/>
                </a:solidFill>
              </a:rPr>
              <a:t>More details in longer technical paper</a:t>
            </a:r>
            <a:r>
              <a:rPr lang="en-US" sz="2400" dirty="0" smtClean="0">
                <a:solidFill>
                  <a:schemeClr val="bg1"/>
                </a:solidFill>
              </a:rPr>
              <a:t> </a:t>
            </a:r>
            <a:r>
              <a:rPr lang="en-US" sz="2400" b="1" dirty="0" smtClean="0">
                <a:solidFill>
                  <a:schemeClr val="bg1"/>
                </a:solidFill>
              </a:rPr>
              <a:t>(Walker et al., 2010)</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tx1">
                    <a:lumMod val="85000"/>
                    <a:lumOff val="15000"/>
                  </a:schemeClr>
                </a:solidFill>
              </a:rPr>
              <a:t>Bootstrap Learning (BL), Inductive Logic Programming (ILP) and Challenges</a:t>
            </a:r>
          </a:p>
          <a:p>
            <a:r>
              <a:rPr lang="en-US" dirty="0" smtClean="0">
                <a:solidFill>
                  <a:schemeClr val="tx1">
                    <a:lumMod val="85000"/>
                    <a:lumOff val="15000"/>
                  </a:schemeClr>
                </a:solidFill>
              </a:rPr>
              <a:t>The Wisconsin Relevance Interpreter: Incorporating teacher advice into an ILP agent</a:t>
            </a:r>
          </a:p>
          <a:p>
            <a:r>
              <a:rPr lang="en-US" dirty="0" smtClean="0">
                <a:solidFill>
                  <a:schemeClr val="tx1">
                    <a:lumMod val="85000"/>
                    <a:lumOff val="15000"/>
                  </a:schemeClr>
                </a:solidFill>
              </a:rPr>
              <a:t>The Onion: </a:t>
            </a:r>
            <a:br>
              <a:rPr lang="en-US" dirty="0" smtClean="0">
                <a:solidFill>
                  <a:schemeClr val="tx1">
                    <a:lumMod val="85000"/>
                    <a:lumOff val="15000"/>
                  </a:schemeClr>
                </a:solidFill>
              </a:rPr>
            </a:br>
            <a:r>
              <a:rPr lang="en-US" dirty="0" smtClean="0">
                <a:solidFill>
                  <a:schemeClr val="tx1">
                    <a:lumMod val="85000"/>
                    <a:lumOff val="15000"/>
                  </a:schemeClr>
                </a:solidFill>
              </a:rPr>
              <a:t>Automating agent’s ILP runs across tasks and domains without expert intervention</a:t>
            </a:r>
          </a:p>
          <a:p>
            <a:r>
              <a:rPr lang="en-US" dirty="0" smtClean="0">
                <a:solidFill>
                  <a:srgbClr val="FFC000"/>
                </a:solidFill>
              </a:rPr>
              <a:t>Results and Conclusions</a:t>
            </a:r>
            <a:endParaRPr lang="en-US" dirty="0">
              <a:solidFill>
                <a:srgbClr val="FFC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Bootstrap Learning</a:t>
            </a:r>
            <a:endParaRPr lang="en-US" dirty="0"/>
          </a:p>
        </p:txBody>
      </p:sp>
      <p:sp>
        <p:nvSpPr>
          <p:cNvPr id="3" name="Content Placeholder 2"/>
          <p:cNvSpPr>
            <a:spLocks noGrp="1"/>
          </p:cNvSpPr>
          <p:nvPr>
            <p:ph idx="1"/>
          </p:nvPr>
        </p:nvSpPr>
        <p:spPr>
          <a:xfrm>
            <a:off x="167640" y="1381760"/>
            <a:ext cx="5196840" cy="6131560"/>
          </a:xfrm>
        </p:spPr>
        <p:txBody>
          <a:bodyPr>
            <a:normAutofit/>
          </a:bodyPr>
          <a:lstStyle/>
          <a:p>
            <a:r>
              <a:rPr lang="en-US" sz="3100" dirty="0" smtClean="0"/>
              <a:t>electronic student </a:t>
            </a:r>
            <a:r>
              <a:rPr lang="en-US" sz="3100" dirty="0" smtClean="0">
                <a:solidFill>
                  <a:srgbClr val="FFC000"/>
                </a:solidFill>
              </a:rPr>
              <a:t>(agent) </a:t>
            </a:r>
            <a:r>
              <a:rPr lang="en-US" sz="3100" dirty="0" smtClean="0"/>
              <a:t>assumes relevant knowledge possessed by teacher</a:t>
            </a:r>
          </a:p>
          <a:p>
            <a:pPr lvl="1"/>
            <a:r>
              <a:rPr lang="en-US" sz="2700" dirty="0" smtClean="0"/>
              <a:t>domain background</a:t>
            </a:r>
          </a:p>
          <a:p>
            <a:r>
              <a:rPr lang="en-US" sz="3100" dirty="0" smtClean="0"/>
              <a:t>teaching through human-like </a:t>
            </a:r>
            <a:r>
              <a:rPr lang="en-US" sz="3100" b="1" dirty="0" smtClean="0">
                <a:solidFill>
                  <a:srgbClr val="FFC000"/>
                </a:solidFill>
              </a:rPr>
              <a:t>natural instruction methods</a:t>
            </a:r>
          </a:p>
          <a:p>
            <a:pPr lvl="1"/>
            <a:r>
              <a:rPr lang="en-US" sz="2700" dirty="0" smtClean="0">
                <a:solidFill>
                  <a:schemeClr val="bg1">
                    <a:lumMod val="95000"/>
                  </a:schemeClr>
                </a:solidFill>
              </a:rPr>
              <a:t>pedagogical examples</a:t>
            </a:r>
          </a:p>
          <a:p>
            <a:pPr lvl="1"/>
            <a:r>
              <a:rPr lang="en-US" sz="2700" dirty="0" smtClean="0">
                <a:solidFill>
                  <a:schemeClr val="bg1">
                    <a:lumMod val="95000"/>
                  </a:schemeClr>
                </a:solidFill>
              </a:rPr>
              <a:t>telling of instructions</a:t>
            </a:r>
          </a:p>
          <a:p>
            <a:pPr lvl="1"/>
            <a:r>
              <a:rPr lang="en-US" sz="2700" dirty="0" smtClean="0">
                <a:solidFill>
                  <a:schemeClr val="bg1">
                    <a:lumMod val="95000"/>
                  </a:schemeClr>
                </a:solidFill>
              </a:rPr>
              <a:t>demonstration</a:t>
            </a:r>
          </a:p>
          <a:p>
            <a:pPr lvl="1"/>
            <a:r>
              <a:rPr lang="en-US" sz="2700" dirty="0" smtClean="0">
                <a:solidFill>
                  <a:schemeClr val="bg1">
                    <a:lumMod val="95000"/>
                  </a:schemeClr>
                </a:solidFill>
              </a:rPr>
              <a:t>feedback</a:t>
            </a:r>
          </a:p>
        </p:txBody>
      </p:sp>
      <p:pic>
        <p:nvPicPr>
          <p:cNvPr id="4" name="Picture 4"/>
          <p:cNvPicPr>
            <a:picLocks noChangeAspect="1" noChangeArrowheads="1"/>
          </p:cNvPicPr>
          <p:nvPr/>
        </p:nvPicPr>
        <p:blipFill>
          <a:blip r:embed="rId2" cstate="print"/>
          <a:srcRect/>
          <a:stretch>
            <a:fillRect/>
          </a:stretch>
        </p:blipFill>
        <p:spPr bwMode="auto">
          <a:xfrm>
            <a:off x="5364481" y="1640840"/>
            <a:ext cx="4693920" cy="3296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sp>
        <p:nvSpPr>
          <p:cNvPr id="3" name="Content Placeholder 2"/>
          <p:cNvSpPr>
            <a:spLocks noGrp="1"/>
          </p:cNvSpPr>
          <p:nvPr>
            <p:ph idx="1"/>
          </p:nvPr>
        </p:nvSpPr>
        <p:spPr>
          <a:xfrm>
            <a:off x="167640" y="1381760"/>
            <a:ext cx="9639300" cy="5958840"/>
          </a:xfrm>
        </p:spPr>
        <p:txBody>
          <a:bodyPr>
            <a:normAutofit/>
          </a:bodyPr>
          <a:lstStyle/>
          <a:p>
            <a:r>
              <a:rPr lang="en-US" dirty="0" smtClean="0"/>
              <a:t>Domains and data for agent</a:t>
            </a:r>
          </a:p>
          <a:p>
            <a:pPr lvl="1"/>
            <a:r>
              <a:rPr lang="en-US" dirty="0" smtClean="0"/>
              <a:t>3 domains, </a:t>
            </a:r>
            <a:r>
              <a:rPr lang="en-US" dirty="0" smtClean="0">
                <a:solidFill>
                  <a:srgbClr val="FFC000"/>
                </a:solidFill>
              </a:rPr>
              <a:t>56 lessons </a:t>
            </a:r>
            <a:r>
              <a:rPr lang="en-US" dirty="0" smtClean="0"/>
              <a:t>(concepts)</a:t>
            </a:r>
          </a:p>
          <a:p>
            <a:pPr lvl="1"/>
            <a:r>
              <a:rPr lang="en-US" dirty="0" smtClean="0">
                <a:solidFill>
                  <a:srgbClr val="FFC000"/>
                </a:solidFill>
              </a:rPr>
              <a:t>7.6 labeled examples</a:t>
            </a:r>
            <a:r>
              <a:rPr lang="en-US" dirty="0" smtClean="0"/>
              <a:t> per concept on average</a:t>
            </a:r>
          </a:p>
          <a:p>
            <a:pPr lvl="1"/>
            <a:r>
              <a:rPr lang="en-US" dirty="0" smtClean="0">
                <a:solidFill>
                  <a:srgbClr val="FFC000"/>
                </a:solidFill>
              </a:rPr>
              <a:t>50-50 mixture </a:t>
            </a:r>
            <a:r>
              <a:rPr lang="en-US" dirty="0" smtClean="0"/>
              <a:t>of positives and negatives</a:t>
            </a:r>
          </a:p>
          <a:p>
            <a:pPr lvl="1"/>
            <a:r>
              <a:rPr lang="en-US" dirty="0" smtClean="0">
                <a:solidFill>
                  <a:srgbClr val="FFC000"/>
                </a:solidFill>
              </a:rPr>
              <a:t>teacher gives relevant information </a:t>
            </a:r>
            <a:r>
              <a:rPr lang="en-US" dirty="0" smtClean="0"/>
              <a:t>for each concept</a:t>
            </a:r>
          </a:p>
          <a:p>
            <a:r>
              <a:rPr lang="en-US" dirty="0" smtClean="0">
                <a:solidFill>
                  <a:schemeClr val="tx1">
                    <a:lumMod val="85000"/>
                    <a:lumOff val="15000"/>
                  </a:schemeClr>
                </a:solidFill>
              </a:rPr>
              <a:t>Results</a:t>
            </a:r>
          </a:p>
          <a:p>
            <a:pPr lvl="1"/>
            <a:r>
              <a:rPr lang="en-US" dirty="0" smtClean="0">
                <a:solidFill>
                  <a:schemeClr val="tx1">
                    <a:lumMod val="85000"/>
                    <a:lumOff val="15000"/>
                  </a:schemeClr>
                </a:solidFill>
              </a:rPr>
              <a:t>without relevance: average accuracy = 63.9% </a:t>
            </a:r>
          </a:p>
          <a:p>
            <a:pPr lvl="1"/>
            <a:r>
              <a:rPr lang="en-US" dirty="0" smtClean="0">
                <a:solidFill>
                  <a:schemeClr val="tx1">
                    <a:lumMod val="85000"/>
                    <a:lumOff val="15000"/>
                  </a:schemeClr>
                </a:solidFill>
              </a:rPr>
              <a:t>with relevance: average accuracy = 100%</a:t>
            </a:r>
          </a:p>
          <a:p>
            <a:pPr lvl="1"/>
            <a:r>
              <a:rPr lang="en-US" dirty="0" smtClean="0">
                <a:solidFill>
                  <a:schemeClr val="tx1">
                    <a:lumMod val="85000"/>
                    <a:lumOff val="15000"/>
                  </a:schemeClr>
                </a:solidFill>
              </a:rPr>
              <a:t>no expert intervention</a:t>
            </a:r>
          </a:p>
          <a:p>
            <a:pPr lvl="1"/>
            <a:r>
              <a:rPr lang="en-US" dirty="0" smtClean="0">
                <a:solidFill>
                  <a:schemeClr val="tx1">
                    <a:lumMod val="85000"/>
                    <a:lumOff val="15000"/>
                  </a:schemeClr>
                </a:solidFill>
              </a:rPr>
              <a:t>further robustness experiments currently in progress</a:t>
            </a:r>
            <a:endParaRPr lang="en-US"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sp>
        <p:nvSpPr>
          <p:cNvPr id="3" name="Content Placeholder 2"/>
          <p:cNvSpPr>
            <a:spLocks noGrp="1"/>
          </p:cNvSpPr>
          <p:nvPr>
            <p:ph idx="1"/>
          </p:nvPr>
        </p:nvSpPr>
        <p:spPr>
          <a:xfrm>
            <a:off x="167640" y="1381760"/>
            <a:ext cx="9639300" cy="5958840"/>
          </a:xfrm>
        </p:spPr>
        <p:txBody>
          <a:bodyPr>
            <a:normAutofit/>
          </a:bodyPr>
          <a:lstStyle/>
          <a:p>
            <a:r>
              <a:rPr lang="en-US" dirty="0" smtClean="0"/>
              <a:t>Domains and data for agent</a:t>
            </a:r>
          </a:p>
          <a:p>
            <a:pPr lvl="1"/>
            <a:r>
              <a:rPr lang="en-US" dirty="0" smtClean="0"/>
              <a:t>3 domains, </a:t>
            </a:r>
            <a:r>
              <a:rPr lang="en-US" dirty="0" smtClean="0">
                <a:solidFill>
                  <a:srgbClr val="FFC000"/>
                </a:solidFill>
              </a:rPr>
              <a:t>56 lessons </a:t>
            </a:r>
            <a:r>
              <a:rPr lang="en-US" dirty="0" smtClean="0"/>
              <a:t>(concepts)</a:t>
            </a:r>
          </a:p>
          <a:p>
            <a:pPr lvl="1"/>
            <a:r>
              <a:rPr lang="en-US" dirty="0" smtClean="0">
                <a:solidFill>
                  <a:srgbClr val="FFC000"/>
                </a:solidFill>
              </a:rPr>
              <a:t>7.6 labeled examples</a:t>
            </a:r>
            <a:r>
              <a:rPr lang="en-US" dirty="0" smtClean="0"/>
              <a:t> per concept on average</a:t>
            </a:r>
          </a:p>
          <a:p>
            <a:pPr lvl="1"/>
            <a:r>
              <a:rPr lang="en-US" dirty="0" smtClean="0">
                <a:solidFill>
                  <a:srgbClr val="FFC000"/>
                </a:solidFill>
              </a:rPr>
              <a:t>50-50 mixture </a:t>
            </a:r>
            <a:r>
              <a:rPr lang="en-US" dirty="0" smtClean="0"/>
              <a:t>of positives and negatives</a:t>
            </a:r>
          </a:p>
          <a:p>
            <a:pPr lvl="1"/>
            <a:r>
              <a:rPr lang="en-US" dirty="0" smtClean="0">
                <a:solidFill>
                  <a:srgbClr val="FFC000"/>
                </a:solidFill>
              </a:rPr>
              <a:t>teacher gives relevant information </a:t>
            </a:r>
            <a:r>
              <a:rPr lang="en-US" dirty="0" smtClean="0"/>
              <a:t>for each concept</a:t>
            </a:r>
          </a:p>
          <a:p>
            <a:r>
              <a:rPr lang="en-US" dirty="0" smtClean="0"/>
              <a:t>Results</a:t>
            </a:r>
          </a:p>
          <a:p>
            <a:pPr lvl="1"/>
            <a:r>
              <a:rPr lang="en-US" dirty="0" smtClean="0">
                <a:solidFill>
                  <a:srgbClr val="FFC000"/>
                </a:solidFill>
              </a:rPr>
              <a:t>without relevance: </a:t>
            </a:r>
            <a:r>
              <a:rPr lang="en-US" dirty="0" smtClean="0"/>
              <a:t>average test-set accuracy </a:t>
            </a:r>
            <a:r>
              <a:rPr lang="en-US" dirty="0" smtClean="0">
                <a:solidFill>
                  <a:srgbClr val="FFC000"/>
                </a:solidFill>
              </a:rPr>
              <a:t>= 63.9% </a:t>
            </a:r>
          </a:p>
          <a:p>
            <a:pPr lvl="1"/>
            <a:r>
              <a:rPr lang="en-US" dirty="0" smtClean="0">
                <a:solidFill>
                  <a:srgbClr val="FFC000"/>
                </a:solidFill>
              </a:rPr>
              <a:t>with relevance: </a:t>
            </a:r>
            <a:r>
              <a:rPr lang="en-US" dirty="0" smtClean="0"/>
              <a:t>average test-set accuracy = </a:t>
            </a:r>
            <a:r>
              <a:rPr lang="en-US" dirty="0" smtClean="0">
                <a:solidFill>
                  <a:srgbClr val="FFC000"/>
                </a:solidFill>
              </a:rPr>
              <a:t>100%</a:t>
            </a:r>
          </a:p>
          <a:p>
            <a:pPr lvl="1"/>
            <a:r>
              <a:rPr lang="en-US" dirty="0" smtClean="0">
                <a:solidFill>
                  <a:srgbClr val="FFC000"/>
                </a:solidFill>
              </a:rPr>
              <a:t>“mystery domain”: </a:t>
            </a:r>
            <a:r>
              <a:rPr lang="en-US" dirty="0" smtClean="0"/>
              <a:t>average test-set accuracy</a:t>
            </a:r>
            <a:r>
              <a:rPr lang="en-US" dirty="0" smtClean="0">
                <a:solidFill>
                  <a:srgbClr val="FFC000"/>
                </a:solidFill>
              </a:rPr>
              <a:t> = 100%</a:t>
            </a:r>
          </a:p>
          <a:p>
            <a:pPr lvl="1"/>
            <a:r>
              <a:rPr lang="en-US" dirty="0" smtClean="0"/>
              <a:t>further robustness experiments currently in progress</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0" y="1381760"/>
            <a:ext cx="10058400" cy="6304280"/>
          </a:xfrm>
        </p:spPr>
        <p:txBody>
          <a:bodyPr>
            <a:normAutofit/>
          </a:bodyPr>
          <a:lstStyle/>
          <a:p>
            <a:r>
              <a:rPr lang="en-US" sz="3300" dirty="0" smtClean="0">
                <a:solidFill>
                  <a:srgbClr val="FFC000"/>
                </a:solidFill>
              </a:rPr>
              <a:t>Bootstrap Learning agent</a:t>
            </a:r>
            <a:r>
              <a:rPr lang="en-US" sz="3300" dirty="0" smtClean="0"/>
              <a:t> interacts with teacher using </a:t>
            </a:r>
            <a:r>
              <a:rPr lang="en-US" sz="3300" dirty="0" smtClean="0">
                <a:solidFill>
                  <a:srgbClr val="FFC000"/>
                </a:solidFill>
              </a:rPr>
              <a:t>natural instruction methods </a:t>
            </a:r>
          </a:p>
          <a:p>
            <a:pPr lvl="1"/>
            <a:r>
              <a:rPr lang="en-US" sz="2900" dirty="0" smtClean="0"/>
              <a:t>gets examples, background, relevance information</a:t>
            </a:r>
          </a:p>
          <a:p>
            <a:r>
              <a:rPr lang="en-US" sz="3300" dirty="0" smtClean="0"/>
              <a:t>Teacher provided </a:t>
            </a:r>
            <a:r>
              <a:rPr lang="en-US" sz="3300" dirty="0" smtClean="0">
                <a:solidFill>
                  <a:srgbClr val="FFC000"/>
                </a:solidFill>
              </a:rPr>
              <a:t>relevance can dramatically reduce</a:t>
            </a:r>
          </a:p>
          <a:p>
            <a:pPr lvl="1"/>
            <a:r>
              <a:rPr lang="en-US" sz="2900" dirty="0" smtClean="0">
                <a:solidFill>
                  <a:srgbClr val="FFC000"/>
                </a:solidFill>
              </a:rPr>
              <a:t>ILP search needed</a:t>
            </a:r>
          </a:p>
          <a:p>
            <a:pPr lvl="1"/>
            <a:r>
              <a:rPr lang="en-US" sz="2900" dirty="0" smtClean="0">
                <a:solidFill>
                  <a:srgbClr val="FFC000"/>
                </a:solidFill>
              </a:rPr>
              <a:t>number of examples needed</a:t>
            </a:r>
          </a:p>
          <a:p>
            <a:r>
              <a:rPr lang="en-US" sz="3300" dirty="0" smtClean="0">
                <a:solidFill>
                  <a:schemeClr val="tx1">
                    <a:lumMod val="85000"/>
                    <a:lumOff val="15000"/>
                  </a:schemeClr>
                </a:solidFill>
              </a:rPr>
              <a:t>Challenge #1: Generalizing advice about specific examples </a:t>
            </a:r>
            <a:r>
              <a:rPr lang="en-US" sz="3300" b="1" i="1" dirty="0" smtClean="0">
                <a:solidFill>
                  <a:schemeClr val="tx1">
                    <a:lumMod val="85000"/>
                    <a:lumOff val="15000"/>
                  </a:schemeClr>
                </a:solidFill>
              </a:rPr>
              <a:t>(Solution: Wisconsin Relevance Interpreter)</a:t>
            </a:r>
          </a:p>
          <a:p>
            <a:r>
              <a:rPr lang="en-US" sz="3300" dirty="0" smtClean="0">
                <a:solidFill>
                  <a:schemeClr val="tx1">
                    <a:lumMod val="85000"/>
                    <a:lumOff val="15000"/>
                  </a:schemeClr>
                </a:solidFill>
              </a:rPr>
              <a:t>Challenge #2: Automating ILP runs for wider usability, and task- and domain-independence </a:t>
            </a:r>
            <a:br>
              <a:rPr lang="en-US" sz="3300" dirty="0" smtClean="0">
                <a:solidFill>
                  <a:schemeClr val="tx1">
                    <a:lumMod val="85000"/>
                    <a:lumOff val="15000"/>
                  </a:schemeClr>
                </a:solidFill>
              </a:rPr>
            </a:br>
            <a:r>
              <a:rPr lang="en-US" sz="3300" b="1" i="1" dirty="0" smtClean="0">
                <a:solidFill>
                  <a:schemeClr val="tx1">
                    <a:lumMod val="85000"/>
                    <a:lumOff val="15000"/>
                  </a:schemeClr>
                </a:solidFill>
              </a:rPr>
              <a:t>(Solution: Onion)</a:t>
            </a:r>
            <a:endParaRPr lang="en-US" sz="3300" b="1" i="1"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0" y="1381760"/>
            <a:ext cx="10058400" cy="6304280"/>
          </a:xfrm>
        </p:spPr>
        <p:txBody>
          <a:bodyPr>
            <a:normAutofit/>
          </a:bodyPr>
          <a:lstStyle/>
          <a:p>
            <a:r>
              <a:rPr lang="en-US" sz="3300" dirty="0" smtClean="0">
                <a:solidFill>
                  <a:srgbClr val="FFC000"/>
                </a:solidFill>
              </a:rPr>
              <a:t>Bootstrap Learning agent</a:t>
            </a:r>
            <a:r>
              <a:rPr lang="en-US" sz="3300" dirty="0" smtClean="0"/>
              <a:t> interacts with teacher using </a:t>
            </a:r>
            <a:r>
              <a:rPr lang="en-US" sz="3300" dirty="0" smtClean="0">
                <a:solidFill>
                  <a:srgbClr val="FFC000"/>
                </a:solidFill>
              </a:rPr>
              <a:t>natural instruction methods </a:t>
            </a:r>
          </a:p>
          <a:p>
            <a:pPr lvl="1"/>
            <a:r>
              <a:rPr lang="en-US" sz="2900" dirty="0" smtClean="0"/>
              <a:t>gets examples, background, relevance information</a:t>
            </a:r>
          </a:p>
          <a:p>
            <a:r>
              <a:rPr lang="en-US" sz="3300" dirty="0" smtClean="0"/>
              <a:t>Teacher provided </a:t>
            </a:r>
            <a:r>
              <a:rPr lang="en-US" sz="3300" dirty="0" smtClean="0">
                <a:solidFill>
                  <a:srgbClr val="FFC000"/>
                </a:solidFill>
              </a:rPr>
              <a:t>relevance can dramatically reduce</a:t>
            </a:r>
          </a:p>
          <a:p>
            <a:pPr lvl="1"/>
            <a:r>
              <a:rPr lang="en-US" sz="2900" dirty="0" smtClean="0">
                <a:solidFill>
                  <a:srgbClr val="FFC000"/>
                </a:solidFill>
              </a:rPr>
              <a:t>ILP search needed</a:t>
            </a:r>
          </a:p>
          <a:p>
            <a:pPr lvl="1"/>
            <a:r>
              <a:rPr lang="en-US" sz="2900" dirty="0" smtClean="0">
                <a:solidFill>
                  <a:srgbClr val="FFC000"/>
                </a:solidFill>
              </a:rPr>
              <a:t>number of examples needed</a:t>
            </a:r>
          </a:p>
          <a:p>
            <a:r>
              <a:rPr lang="en-US" sz="3300" dirty="0" smtClean="0"/>
              <a:t>Challenge #1: Generalizing advice about specific examples </a:t>
            </a:r>
            <a:r>
              <a:rPr lang="en-US" sz="3300" b="1" i="1" dirty="0" smtClean="0">
                <a:solidFill>
                  <a:srgbClr val="FFC000"/>
                </a:solidFill>
              </a:rPr>
              <a:t>(Solution: Wisconsin Relevance Interpreter)</a:t>
            </a:r>
          </a:p>
          <a:p>
            <a:r>
              <a:rPr lang="en-US" sz="3300" dirty="0" smtClean="0"/>
              <a:t>Challenge #2: Automating ILP runs for wider usability, and task- and domain-independence </a:t>
            </a:r>
            <a:br>
              <a:rPr lang="en-US" sz="3300" dirty="0" smtClean="0"/>
            </a:br>
            <a:r>
              <a:rPr lang="en-US" sz="3300" b="1" i="1" dirty="0" smtClean="0">
                <a:solidFill>
                  <a:srgbClr val="FFC000"/>
                </a:solidFill>
              </a:rPr>
              <a:t>(Solution: Onion)</a:t>
            </a:r>
            <a:endParaRPr lang="en-US" sz="3300" b="1" i="1" dirty="0">
              <a:solidFill>
                <a:srgbClr val="FFC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52400"/>
            <a:ext cx="9052560" cy="1295400"/>
          </a:xfrm>
        </p:spPr>
        <p:txBody>
          <a:bodyPr/>
          <a:lstStyle/>
          <a:p>
            <a:r>
              <a:rPr lang="en-US" b="1" dirty="0" smtClean="0">
                <a:solidFill>
                  <a:srgbClr val="FFC000"/>
                </a:solidFill>
              </a:rPr>
              <a:t>Questions?</a:t>
            </a:r>
            <a:endParaRPr lang="en-US" b="1" dirty="0">
              <a:solidFill>
                <a:srgbClr val="FFC000"/>
              </a:solidFill>
            </a:endParaRPr>
          </a:p>
        </p:txBody>
      </p:sp>
      <p:sp>
        <p:nvSpPr>
          <p:cNvPr id="3" name="Content Placeholder 2"/>
          <p:cNvSpPr>
            <a:spLocks noGrp="1"/>
          </p:cNvSpPr>
          <p:nvPr>
            <p:ph idx="1"/>
          </p:nvPr>
        </p:nvSpPr>
        <p:spPr>
          <a:xfrm>
            <a:off x="548640" y="5643880"/>
            <a:ext cx="9052560" cy="1899920"/>
          </a:xfrm>
        </p:spPr>
        <p:txBody>
          <a:bodyPr>
            <a:normAutofit/>
          </a:bodyPr>
          <a:lstStyle/>
          <a:p>
            <a:pPr algn="just">
              <a:buNone/>
            </a:pPr>
            <a:r>
              <a:rPr lang="en-US" sz="2200" b="1" dirty="0" smtClean="0">
                <a:solidFill>
                  <a:srgbClr val="FFC000"/>
                </a:solidFill>
              </a:rPr>
              <a:t>Acknowledgements:</a:t>
            </a:r>
            <a:r>
              <a:rPr lang="en-US" sz="2200" dirty="0" smtClean="0">
                <a:solidFill>
                  <a:srgbClr val="FFC000"/>
                </a:solidFill>
              </a:rPr>
              <a:t> </a:t>
            </a:r>
            <a:r>
              <a:rPr lang="en-US" sz="2200" i="1" dirty="0" smtClean="0"/>
              <a:t>The authors gratefully acknowledge support of the Defense Advanced Research Projects Agency under DARPA grant FA8650-06-C-7606. Views and conclusions contained in this document are those of the authors and do not necessarily represent the official opinion or policies, either expressed or implied of the US government or of DARPA.</a:t>
            </a:r>
            <a:endParaRPr lang="en-US" sz="2200" i="1" dirty="0"/>
          </a:p>
        </p:txBody>
      </p:sp>
      <p:sp>
        <p:nvSpPr>
          <p:cNvPr id="4" name="Content Placeholder 2"/>
          <p:cNvSpPr txBox="1">
            <a:spLocks/>
          </p:cNvSpPr>
          <p:nvPr/>
        </p:nvSpPr>
        <p:spPr>
          <a:xfrm>
            <a:off x="586740" y="1447800"/>
            <a:ext cx="9052560" cy="3322320"/>
          </a:xfrm>
          <a:prstGeom prst="rect">
            <a:avLst/>
          </a:prstGeom>
        </p:spPr>
        <p:txBody>
          <a:bodyPr vert="horz" lIns="101882" tIns="50941" rIns="101882" bIns="50941" rtlCol="0">
            <a:noAutofit/>
          </a:bodyPr>
          <a:lstStyle/>
          <a:p>
            <a:pPr marL="382059" indent="-382059" algn="just">
              <a:spcBef>
                <a:spcPct val="20000"/>
              </a:spcBef>
              <a:defRPr/>
            </a:pPr>
            <a:r>
              <a:rPr lang="en-US" sz="2200" b="1" dirty="0" smtClean="0">
                <a:solidFill>
                  <a:srgbClr val="FFC000"/>
                </a:solidFill>
              </a:rPr>
              <a:t>References:</a:t>
            </a:r>
          </a:p>
          <a:p>
            <a:r>
              <a:rPr lang="en-US" sz="2200" b="1" dirty="0" smtClean="0">
                <a:solidFill>
                  <a:schemeClr val="accent2">
                    <a:lumMod val="75000"/>
                  </a:schemeClr>
                </a:solidFill>
              </a:rPr>
              <a:t>(Oblinger, 2006)</a:t>
            </a:r>
            <a:r>
              <a:rPr lang="en-US" sz="2200" b="1" dirty="0" smtClean="0">
                <a:solidFill>
                  <a:schemeClr val="bg1"/>
                </a:solidFill>
              </a:rPr>
              <a:t> </a:t>
            </a:r>
            <a:r>
              <a:rPr lang="sv-SE" sz="2200" dirty="0" smtClean="0">
                <a:solidFill>
                  <a:schemeClr val="bg1"/>
                </a:solidFill>
              </a:rPr>
              <a:t>Oblinger, D. Bootstrap learning - external materials. </a:t>
            </a:r>
            <a:br>
              <a:rPr lang="sv-SE" sz="2200" dirty="0" smtClean="0">
                <a:solidFill>
                  <a:schemeClr val="bg1"/>
                </a:solidFill>
              </a:rPr>
            </a:br>
            <a:r>
              <a:rPr lang="en-US" sz="2200" dirty="0" smtClean="0">
                <a:solidFill>
                  <a:schemeClr val="bg1"/>
                </a:solidFill>
              </a:rPr>
              <a:t>http:// www.sainc.com/bl-extmat, 2006.</a:t>
            </a:r>
            <a:br>
              <a:rPr lang="en-US" sz="2200" dirty="0" smtClean="0">
                <a:solidFill>
                  <a:schemeClr val="bg1"/>
                </a:solidFill>
              </a:rPr>
            </a:br>
            <a:r>
              <a:rPr lang="en-US" sz="2200" b="1" dirty="0" smtClean="0">
                <a:solidFill>
                  <a:schemeClr val="accent2">
                    <a:lumMod val="75000"/>
                  </a:schemeClr>
                </a:solidFill>
              </a:rPr>
              <a:t>(Muggleton and De </a:t>
            </a:r>
            <a:r>
              <a:rPr lang="en-US" sz="2200" b="1" dirty="0" err="1" smtClean="0">
                <a:solidFill>
                  <a:schemeClr val="accent2">
                    <a:lumMod val="75000"/>
                  </a:schemeClr>
                </a:solidFill>
              </a:rPr>
              <a:t>Raedt</a:t>
            </a:r>
            <a:r>
              <a:rPr lang="en-US" sz="2200" b="1" dirty="0" smtClean="0">
                <a:solidFill>
                  <a:schemeClr val="accent2">
                    <a:lumMod val="75000"/>
                  </a:schemeClr>
                </a:solidFill>
              </a:rPr>
              <a:t>, 1994)</a:t>
            </a:r>
            <a:r>
              <a:rPr lang="en-US" sz="2200" b="1" dirty="0" smtClean="0">
                <a:solidFill>
                  <a:schemeClr val="bg1"/>
                </a:solidFill>
              </a:rPr>
              <a:t> </a:t>
            </a:r>
            <a:r>
              <a:rPr lang="en-US" sz="2200" dirty="0" err="1" smtClean="0">
                <a:solidFill>
                  <a:schemeClr val="bg1"/>
                </a:solidFill>
              </a:rPr>
              <a:t>Muggleton</a:t>
            </a:r>
            <a:r>
              <a:rPr lang="en-US" sz="2200" dirty="0" smtClean="0">
                <a:solidFill>
                  <a:schemeClr val="bg1"/>
                </a:solidFill>
              </a:rPr>
              <a:t>, S. and De </a:t>
            </a:r>
            <a:r>
              <a:rPr lang="en-US" sz="2200" dirty="0" err="1" smtClean="0">
                <a:solidFill>
                  <a:schemeClr val="bg1"/>
                </a:solidFill>
              </a:rPr>
              <a:t>Raedt</a:t>
            </a:r>
            <a:r>
              <a:rPr lang="en-US" sz="2200" dirty="0" smtClean="0">
                <a:solidFill>
                  <a:schemeClr val="bg1"/>
                </a:solidFill>
              </a:rPr>
              <a:t>, L. Inductive logic programming: Theory and methods. </a:t>
            </a:r>
            <a:r>
              <a:rPr lang="en-US" sz="2200" i="1" dirty="0" smtClean="0">
                <a:solidFill>
                  <a:schemeClr val="bg1"/>
                </a:solidFill>
              </a:rPr>
              <a:t>Journal of Logic Programming, </a:t>
            </a:r>
            <a:r>
              <a:rPr lang="en-US" sz="2200" dirty="0" smtClean="0">
                <a:solidFill>
                  <a:schemeClr val="bg1"/>
                </a:solidFill>
              </a:rPr>
              <a:t>19/20:629–679, 1994.</a:t>
            </a:r>
            <a:br>
              <a:rPr lang="en-US" sz="2200" dirty="0" smtClean="0">
                <a:solidFill>
                  <a:schemeClr val="bg1"/>
                </a:solidFill>
              </a:rPr>
            </a:br>
            <a:r>
              <a:rPr lang="en-US" sz="2200" b="1" dirty="0" smtClean="0">
                <a:solidFill>
                  <a:schemeClr val="accent2">
                    <a:lumMod val="75000"/>
                  </a:schemeClr>
                </a:solidFill>
              </a:rPr>
              <a:t>(Walker et al., 2010) </a:t>
            </a:r>
            <a:r>
              <a:rPr lang="en-US" sz="2200" dirty="0" smtClean="0">
                <a:solidFill>
                  <a:schemeClr val="bg1"/>
                </a:solidFill>
              </a:rPr>
              <a:t>Walker, T., Kunapuli, G., Natarajan, S., Shavlik, J. W. and Page, D. Automating the ILP Setup Task: Converting User Advice about Specific Examples into General Background Knowledge. </a:t>
            </a:r>
            <a:r>
              <a:rPr lang="en-US" sz="2200" i="1" dirty="0" smtClean="0">
                <a:solidFill>
                  <a:schemeClr val="bg1"/>
                </a:solidFill>
              </a:rPr>
              <a:t>International Conference on Inductive Logic Programming,</a:t>
            </a:r>
            <a:r>
              <a:rPr lang="en-US" sz="2200" dirty="0" smtClean="0">
                <a:solidFill>
                  <a:schemeClr val="bg1"/>
                </a:solidFill>
              </a:rPr>
              <a:t> 2010</a:t>
            </a:r>
            <a:r>
              <a:rPr lang="en-US" sz="2200" i="1" dirty="0" smtClean="0">
                <a:solidFill>
                  <a:schemeClr val="bg1"/>
                </a:solidFill>
              </a:rPr>
              <a:t>. (to appear) </a:t>
            </a:r>
            <a:endParaRPr lang="en-US" sz="220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 y="172720"/>
            <a:ext cx="6454140" cy="1295400"/>
          </a:xfrm>
        </p:spPr>
        <p:txBody>
          <a:bodyPr/>
          <a:lstStyle/>
          <a:p>
            <a:r>
              <a:rPr lang="en-US" dirty="0" smtClean="0"/>
              <a:t>Bootstrap Learning</a:t>
            </a:r>
            <a:endParaRPr lang="en-US" dirty="0"/>
          </a:p>
        </p:txBody>
      </p:sp>
      <p:sp>
        <p:nvSpPr>
          <p:cNvPr id="5" name="TextBox 4"/>
          <p:cNvSpPr txBox="1"/>
          <p:nvPr/>
        </p:nvSpPr>
        <p:spPr>
          <a:xfrm>
            <a:off x="335280" y="1209041"/>
            <a:ext cx="6202680" cy="2857477"/>
          </a:xfrm>
          <a:prstGeom prst="rect">
            <a:avLst/>
          </a:prstGeom>
          <a:noFill/>
        </p:spPr>
        <p:txBody>
          <a:bodyPr wrap="square" lIns="101882" tIns="50941" rIns="101882" bIns="50941" rtlCol="0">
            <a:spAutoFit/>
          </a:bodyPr>
          <a:lstStyle/>
          <a:p>
            <a:pPr>
              <a:buFont typeface="Arial" pitchFamily="34" charset="0"/>
              <a:buChar char="•"/>
            </a:pPr>
            <a:r>
              <a:rPr lang="en-US" sz="3600" dirty="0" smtClean="0">
                <a:solidFill>
                  <a:schemeClr val="bg1">
                    <a:lumMod val="95000"/>
                  </a:schemeClr>
                </a:solidFill>
              </a:rPr>
              <a:t> </a:t>
            </a:r>
            <a:r>
              <a:rPr lang="en-US" sz="3100" dirty="0" smtClean="0">
                <a:solidFill>
                  <a:schemeClr val="bg1">
                    <a:lumMod val="95000"/>
                  </a:schemeClr>
                </a:solidFill>
              </a:rPr>
              <a:t>Learning depends only on</a:t>
            </a:r>
            <a:br>
              <a:rPr lang="en-US" sz="3100" dirty="0" smtClean="0">
                <a:solidFill>
                  <a:schemeClr val="bg1">
                    <a:lumMod val="95000"/>
                  </a:schemeClr>
                </a:solidFill>
              </a:rPr>
            </a:br>
            <a:r>
              <a:rPr lang="en-US" sz="3100" dirty="0" smtClean="0">
                <a:solidFill>
                  <a:schemeClr val="bg1">
                    <a:lumMod val="95000"/>
                  </a:schemeClr>
                </a:solidFill>
              </a:rPr>
              <a:t>   </a:t>
            </a:r>
            <a:r>
              <a:rPr lang="en-US" sz="3100" b="1" dirty="0" smtClean="0">
                <a:solidFill>
                  <a:srgbClr val="FFC000"/>
                </a:solidFill>
              </a:rPr>
              <a:t>instruction method, </a:t>
            </a:r>
            <a:r>
              <a:rPr lang="en-US" sz="3100" dirty="0" smtClean="0">
                <a:solidFill>
                  <a:schemeClr val="bg1">
                    <a:lumMod val="95000"/>
                  </a:schemeClr>
                </a:solidFill>
              </a:rPr>
              <a:t>is </a:t>
            </a:r>
            <a:r>
              <a:rPr lang="en-US" sz="3100" b="1" dirty="0" smtClean="0">
                <a:solidFill>
                  <a:srgbClr val="FFC000"/>
                </a:solidFill>
              </a:rPr>
              <a:t>domain-</a:t>
            </a:r>
            <a:br>
              <a:rPr lang="en-US" sz="3100" b="1" dirty="0" smtClean="0">
                <a:solidFill>
                  <a:srgbClr val="FFC000"/>
                </a:solidFill>
              </a:rPr>
            </a:br>
            <a:r>
              <a:rPr lang="en-US" sz="3100" b="1" dirty="0" smtClean="0">
                <a:solidFill>
                  <a:srgbClr val="FFC000"/>
                </a:solidFill>
              </a:rPr>
              <a:t>   independent</a:t>
            </a:r>
          </a:p>
          <a:p>
            <a:pPr lvl="1">
              <a:buFont typeface="Wingdings" pitchFamily="2" charset="2"/>
              <a:buChar char="§"/>
            </a:pPr>
            <a:r>
              <a:rPr lang="en-US" sz="2700" dirty="0" smtClean="0">
                <a:solidFill>
                  <a:schemeClr val="bg1">
                    <a:lumMod val="95000"/>
                  </a:schemeClr>
                </a:solidFill>
              </a:rPr>
              <a:t> Unmanned Aerial Vehicle (UAV)</a:t>
            </a:r>
          </a:p>
          <a:p>
            <a:pPr lvl="1">
              <a:buFont typeface="Wingdings" pitchFamily="2" charset="2"/>
              <a:buChar char="§"/>
            </a:pPr>
            <a:r>
              <a:rPr lang="en-US" sz="2700" dirty="0" smtClean="0">
                <a:solidFill>
                  <a:schemeClr val="bg1">
                    <a:lumMod val="95000"/>
                  </a:schemeClr>
                </a:solidFill>
              </a:rPr>
              <a:t> Armored Task Force (ATF)</a:t>
            </a:r>
          </a:p>
          <a:p>
            <a:pPr lvl="1">
              <a:buFont typeface="Wingdings" pitchFamily="2" charset="2"/>
              <a:buChar char="§"/>
            </a:pPr>
            <a:r>
              <a:rPr lang="en-US" sz="2700" dirty="0">
                <a:solidFill>
                  <a:schemeClr val="bg1">
                    <a:lumMod val="95000"/>
                  </a:schemeClr>
                </a:solidFill>
              </a:rPr>
              <a:t> </a:t>
            </a:r>
            <a:r>
              <a:rPr lang="en-US" sz="2700" dirty="0" smtClean="0">
                <a:solidFill>
                  <a:schemeClr val="bg1">
                    <a:lumMod val="95000"/>
                  </a:schemeClr>
                </a:solidFill>
              </a:rPr>
              <a:t>International Space Station (ISS)</a:t>
            </a:r>
            <a:endParaRPr lang="en-US" sz="2700" dirty="0">
              <a:solidFill>
                <a:schemeClr val="bg1">
                  <a:lumMod val="95000"/>
                </a:schemeClr>
              </a:solidFill>
            </a:endParaRPr>
          </a:p>
        </p:txBody>
      </p:sp>
      <p:pic>
        <p:nvPicPr>
          <p:cNvPr id="6" name="Picture 11" descr="http://static.filefront.com/images/ngyrkotdpz.jpg"/>
          <p:cNvPicPr>
            <a:picLocks noChangeAspect="1" noChangeArrowheads="1"/>
          </p:cNvPicPr>
          <p:nvPr/>
        </p:nvPicPr>
        <p:blipFill>
          <a:blip r:embed="rId2" cstate="print"/>
          <a:srcRect/>
          <a:stretch>
            <a:fillRect/>
          </a:stretch>
        </p:blipFill>
        <p:spPr bwMode="auto">
          <a:xfrm>
            <a:off x="6621780" y="2418081"/>
            <a:ext cx="1513848" cy="1209039"/>
          </a:xfrm>
          <a:prstGeom prst="rect">
            <a:avLst/>
          </a:prstGeom>
          <a:noFill/>
          <a:ln w="9525">
            <a:noFill/>
            <a:miter lim="800000"/>
            <a:headEnd/>
            <a:tailEnd/>
          </a:ln>
        </p:spPr>
      </p:pic>
      <p:pic>
        <p:nvPicPr>
          <p:cNvPr id="7" name="Picture 7"/>
          <p:cNvPicPr>
            <a:picLocks noChangeAspect="1" noChangeArrowheads="1"/>
          </p:cNvPicPr>
          <p:nvPr/>
        </p:nvPicPr>
        <p:blipFill>
          <a:blip r:embed="rId3" cstate="print"/>
          <a:srcRect/>
          <a:stretch>
            <a:fillRect/>
          </a:stretch>
        </p:blipFill>
        <p:spPr bwMode="auto">
          <a:xfrm>
            <a:off x="6621780" y="86361"/>
            <a:ext cx="3185160" cy="2274057"/>
          </a:xfrm>
          <a:prstGeom prst="rect">
            <a:avLst/>
          </a:prstGeom>
          <a:noFill/>
          <a:ln w="9525">
            <a:noFill/>
            <a:miter lim="800000"/>
            <a:headEnd/>
            <a:tailEnd/>
          </a:ln>
        </p:spPr>
      </p:pic>
      <p:pic>
        <p:nvPicPr>
          <p:cNvPr id="8" name="Picture 9" descr="http://farm2.static.flickr.com/1430/543184500_ee1c781251_o.jpg"/>
          <p:cNvPicPr>
            <a:picLocks noChangeAspect="1" noChangeArrowheads="1"/>
          </p:cNvPicPr>
          <p:nvPr/>
        </p:nvPicPr>
        <p:blipFill>
          <a:blip r:embed="rId4" cstate="print"/>
          <a:srcRect/>
          <a:stretch>
            <a:fillRect/>
          </a:stretch>
        </p:blipFill>
        <p:spPr bwMode="auto">
          <a:xfrm>
            <a:off x="8214360" y="2418080"/>
            <a:ext cx="1564640" cy="1209040"/>
          </a:xfrm>
          <a:prstGeom prst="rect">
            <a:avLst/>
          </a:prstGeom>
          <a:noFill/>
          <a:ln w="9525">
            <a:noFill/>
            <a:miter lim="800000"/>
            <a:headEnd/>
            <a:tailEnd/>
          </a:ln>
        </p:spPr>
      </p:pic>
      <p:sp>
        <p:nvSpPr>
          <p:cNvPr id="9" name="TextBox 8"/>
          <p:cNvSpPr txBox="1"/>
          <p:nvPr/>
        </p:nvSpPr>
        <p:spPr>
          <a:xfrm>
            <a:off x="322524" y="5166420"/>
            <a:ext cx="5209597" cy="1534038"/>
          </a:xfrm>
          <a:prstGeom prst="rect">
            <a:avLst/>
          </a:prstGeom>
          <a:noFill/>
        </p:spPr>
        <p:txBody>
          <a:bodyPr wrap="square" lIns="101882" tIns="50941" rIns="101882" bIns="50941" rtlCol="0">
            <a:spAutoFit/>
          </a:bodyPr>
          <a:lstStyle/>
          <a:p>
            <a:pPr>
              <a:buFont typeface="Arial" pitchFamily="34" charset="0"/>
              <a:buChar char="•"/>
            </a:pPr>
            <a:r>
              <a:rPr lang="en-US" sz="3100" dirty="0" smtClean="0">
                <a:solidFill>
                  <a:schemeClr val="bg1">
                    <a:lumMod val="95000"/>
                  </a:schemeClr>
                </a:solidFill>
              </a:rPr>
              <a:t> Student learns concepts </a:t>
            </a:r>
            <a:br>
              <a:rPr lang="en-US" sz="3100" dirty="0" smtClean="0">
                <a:solidFill>
                  <a:schemeClr val="bg1">
                    <a:lumMod val="95000"/>
                  </a:schemeClr>
                </a:solidFill>
              </a:rPr>
            </a:br>
            <a:r>
              <a:rPr lang="en-US" sz="3100" dirty="0" smtClean="0">
                <a:solidFill>
                  <a:schemeClr val="bg1">
                    <a:lumMod val="95000"/>
                  </a:schemeClr>
                </a:solidFill>
              </a:rPr>
              <a:t>   through a </a:t>
            </a:r>
            <a:r>
              <a:rPr lang="en-US" sz="3100" b="1" dirty="0" smtClean="0">
                <a:solidFill>
                  <a:srgbClr val="FFC000"/>
                </a:solidFill>
              </a:rPr>
              <a:t>ladder of lessons</a:t>
            </a:r>
          </a:p>
          <a:p>
            <a:pPr lvl="1"/>
            <a:r>
              <a:rPr lang="en-US" sz="3100" dirty="0" smtClean="0">
                <a:solidFill>
                  <a:schemeClr val="bg1">
                    <a:lumMod val="95000"/>
                  </a:schemeClr>
                </a:solidFill>
              </a:rPr>
              <a:t> </a:t>
            </a:r>
          </a:p>
        </p:txBody>
      </p:sp>
      <p:pic>
        <p:nvPicPr>
          <p:cNvPr id="2050" name="Picture 2"/>
          <p:cNvPicPr>
            <a:picLocks noChangeAspect="1" noChangeArrowheads="1"/>
          </p:cNvPicPr>
          <p:nvPr/>
        </p:nvPicPr>
        <p:blipFill>
          <a:blip r:embed="rId5" cstate="print"/>
          <a:stretch>
            <a:fillRect/>
          </a:stretch>
        </p:blipFill>
        <p:spPr bwMode="auto">
          <a:xfrm>
            <a:off x="6370320" y="4318000"/>
            <a:ext cx="1005840" cy="3108960"/>
          </a:xfrm>
          <a:prstGeom prst="rect">
            <a:avLst/>
          </a:prstGeom>
          <a:noFill/>
          <a:ln>
            <a:noFill/>
          </a:ln>
        </p:spPr>
      </p:pic>
      <p:sp>
        <p:nvSpPr>
          <p:cNvPr id="10" name="TextBox 9"/>
          <p:cNvSpPr txBox="1"/>
          <p:nvPr/>
        </p:nvSpPr>
        <p:spPr>
          <a:xfrm>
            <a:off x="7376160" y="4307879"/>
            <a:ext cx="2514600" cy="1046441"/>
          </a:xfrm>
          <a:prstGeom prst="rect">
            <a:avLst/>
          </a:prstGeom>
          <a:noFill/>
        </p:spPr>
        <p:txBody>
          <a:bodyPr wrap="square" lIns="101882" tIns="50941" rIns="101882" bIns="50941" rtlCol="0">
            <a:spAutoFit/>
          </a:bodyPr>
          <a:lstStyle/>
          <a:p>
            <a:r>
              <a:rPr lang="en-US" dirty="0" smtClean="0">
                <a:solidFill>
                  <a:schemeClr val="bg1"/>
                </a:solidFill>
              </a:rPr>
              <a:t>more complex concepts </a:t>
            </a:r>
            <a:r>
              <a:rPr lang="en-US" b="1" dirty="0" smtClean="0">
                <a:solidFill>
                  <a:srgbClr val="FFC000"/>
                </a:solidFill>
              </a:rPr>
              <a:t>bootstrap</a:t>
            </a:r>
            <a:r>
              <a:rPr lang="en-US" dirty="0" smtClean="0">
                <a:solidFill>
                  <a:schemeClr val="bg1">
                    <a:lumMod val="95000"/>
                  </a:schemeClr>
                </a:solidFill>
              </a:rPr>
              <a:t> on lower-rung lessons</a:t>
            </a:r>
            <a:endParaRPr lang="en-US" dirty="0"/>
          </a:p>
        </p:txBody>
      </p:sp>
      <p:sp>
        <p:nvSpPr>
          <p:cNvPr id="12" name="TextBox 11"/>
          <p:cNvSpPr txBox="1"/>
          <p:nvPr/>
        </p:nvSpPr>
        <p:spPr>
          <a:xfrm>
            <a:off x="7376160" y="6725959"/>
            <a:ext cx="2263140" cy="1046441"/>
          </a:xfrm>
          <a:prstGeom prst="rect">
            <a:avLst/>
          </a:prstGeom>
          <a:noFill/>
        </p:spPr>
        <p:txBody>
          <a:bodyPr wrap="square" lIns="101882" tIns="50941" rIns="101882" bIns="50941" rtlCol="0">
            <a:spAutoFit/>
          </a:bodyPr>
          <a:lstStyle/>
          <a:p>
            <a:pPr marL="0" lvl="1"/>
            <a:r>
              <a:rPr lang="en-US" dirty="0" smtClean="0">
                <a:solidFill>
                  <a:schemeClr val="bg1"/>
                </a:solidFill>
              </a:rPr>
              <a:t>simpler concepts</a:t>
            </a:r>
            <a:r>
              <a:rPr lang="en-US" dirty="0" smtClean="0">
                <a:solidFill>
                  <a:schemeClr val="bg1">
                    <a:lumMod val="95000"/>
                  </a:schemeClr>
                </a:solidFill>
              </a:rPr>
              <a:t>; learned first</a:t>
            </a:r>
          </a:p>
          <a:p>
            <a:endParaRPr lang="en-US" dirty="0"/>
          </a:p>
        </p:txBody>
      </p:sp>
      <p:sp>
        <p:nvSpPr>
          <p:cNvPr id="13" name="TextBox 12"/>
          <p:cNvSpPr txBox="1"/>
          <p:nvPr/>
        </p:nvSpPr>
        <p:spPr>
          <a:xfrm rot="16200000">
            <a:off x="5441996" y="5790082"/>
            <a:ext cx="1592352" cy="410654"/>
          </a:xfrm>
          <a:prstGeom prst="rect">
            <a:avLst/>
          </a:prstGeom>
          <a:noFill/>
        </p:spPr>
        <p:txBody>
          <a:bodyPr wrap="none" lIns="101882" tIns="50941" rIns="101882" bIns="50941" rtlCol="0">
            <a:spAutoFit/>
          </a:bodyPr>
          <a:lstStyle/>
          <a:p>
            <a:r>
              <a:rPr lang="en-US" dirty="0" smtClean="0">
                <a:solidFill>
                  <a:srgbClr val="FFC000"/>
                </a:solidFill>
              </a:rPr>
              <a:t>lesson ladder</a:t>
            </a:r>
            <a:endParaRPr lang="en-US" dirty="0">
              <a:solidFill>
                <a:srgbClr val="FFC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Bootstrap Learning From Examples</a:t>
            </a:r>
            <a:endParaRPr lang="en-US" dirty="0"/>
          </a:p>
        </p:txBody>
      </p:sp>
      <p:sp>
        <p:nvSpPr>
          <p:cNvPr id="3" name="Content Placeholder 2"/>
          <p:cNvSpPr>
            <a:spLocks noGrp="1"/>
          </p:cNvSpPr>
          <p:nvPr>
            <p:ph idx="1"/>
          </p:nvPr>
        </p:nvSpPr>
        <p:spPr>
          <a:xfrm>
            <a:off x="335280" y="1693016"/>
            <a:ext cx="9387840" cy="5906665"/>
          </a:xfrm>
        </p:spPr>
        <p:txBody>
          <a:bodyPr>
            <a:normAutofit fontScale="92500"/>
          </a:bodyPr>
          <a:lstStyle/>
          <a:p>
            <a:r>
              <a:rPr lang="en-US" dirty="0" smtClean="0"/>
              <a:t>We focus on </a:t>
            </a:r>
            <a:r>
              <a:rPr lang="en-US" b="1" dirty="0" smtClean="0">
                <a:solidFill>
                  <a:srgbClr val="FFC000"/>
                </a:solidFill>
              </a:rPr>
              <a:t>instruction by examples</a:t>
            </a:r>
            <a:r>
              <a:rPr lang="en-US" dirty="0" smtClean="0"/>
              <a:t> </a:t>
            </a:r>
          </a:p>
          <a:p>
            <a:pPr lvl="1"/>
            <a:r>
              <a:rPr lang="en-US" dirty="0" smtClean="0"/>
              <a:t>including </a:t>
            </a:r>
            <a:r>
              <a:rPr lang="en-US" dirty="0" smtClean="0">
                <a:solidFill>
                  <a:srgbClr val="FFC000"/>
                </a:solidFill>
              </a:rPr>
              <a:t>teacher hints </a:t>
            </a:r>
            <a:r>
              <a:rPr lang="en-US" dirty="0" smtClean="0"/>
              <a:t>about specific examples</a:t>
            </a:r>
          </a:p>
          <a:p>
            <a:pPr lvl="1"/>
            <a:r>
              <a:rPr lang="en-US" dirty="0" smtClean="0"/>
              <a:t>teacher and student communicate via </a:t>
            </a:r>
            <a:r>
              <a:rPr lang="en-US" b="1" dirty="0" smtClean="0">
                <a:solidFill>
                  <a:srgbClr val="FFC000"/>
                </a:solidFill>
              </a:rPr>
              <a:t>Interlingua</a:t>
            </a:r>
          </a:p>
          <a:p>
            <a:r>
              <a:rPr lang="en-US" dirty="0" smtClean="0">
                <a:solidFill>
                  <a:schemeClr val="tx1">
                    <a:lumMod val="85000"/>
                    <a:lumOff val="15000"/>
                  </a:schemeClr>
                </a:solidFill>
              </a:rPr>
              <a:t>Learn models using </a:t>
            </a:r>
            <a:r>
              <a:rPr lang="en-US" sz="3100" b="1" dirty="0" smtClean="0">
                <a:solidFill>
                  <a:schemeClr val="tx1">
                    <a:lumMod val="85000"/>
                    <a:lumOff val="15000"/>
                  </a:schemeClr>
                </a:solidFill>
              </a:rPr>
              <a:t>Inductive Logic Programming (ILP, Muggleton and de </a:t>
            </a:r>
            <a:r>
              <a:rPr lang="en-US" sz="3100" b="1" dirty="0" err="1" smtClean="0">
                <a:solidFill>
                  <a:schemeClr val="tx1">
                    <a:lumMod val="85000"/>
                    <a:lumOff val="15000"/>
                  </a:schemeClr>
                </a:solidFill>
              </a:rPr>
              <a:t>Raedt</a:t>
            </a:r>
            <a:r>
              <a:rPr lang="en-US" sz="3100" b="1" dirty="0" smtClean="0">
                <a:solidFill>
                  <a:schemeClr val="tx1">
                    <a:lumMod val="85000"/>
                    <a:lumOff val="15000"/>
                  </a:schemeClr>
                </a:solidFill>
              </a:rPr>
              <a:t>, 1994)</a:t>
            </a:r>
            <a:endParaRPr lang="en-US" sz="3100" b="1" dirty="0">
              <a:solidFill>
                <a:schemeClr val="tx1">
                  <a:lumMod val="85000"/>
                  <a:lumOff val="15000"/>
                </a:schemeClr>
              </a:solidFill>
            </a:endParaRPr>
          </a:p>
          <a:p>
            <a:pPr lvl="1"/>
            <a:r>
              <a:rPr lang="en-US" dirty="0" smtClean="0">
                <a:solidFill>
                  <a:schemeClr val="tx1">
                    <a:lumMod val="85000"/>
                    <a:lumOff val="15000"/>
                  </a:schemeClr>
                </a:solidFill>
              </a:rPr>
              <a:t>declarative representation of examples and learned rules makes it easier for teacher and student to communicate</a:t>
            </a:r>
          </a:p>
          <a:p>
            <a:pPr lvl="1"/>
            <a:r>
              <a:rPr lang="en-US" dirty="0" smtClean="0">
                <a:solidFill>
                  <a:schemeClr val="tx1">
                    <a:lumMod val="85000"/>
                    <a:lumOff val="15000"/>
                  </a:schemeClr>
                </a:solidFill>
              </a:rPr>
              <a:t>concepts learned earlier can be bootstrapped easily</a:t>
            </a:r>
          </a:p>
          <a:p>
            <a:r>
              <a:rPr lang="en-US" dirty="0" smtClean="0">
                <a:solidFill>
                  <a:schemeClr val="tx1">
                    <a:lumMod val="85000"/>
                    <a:lumOff val="15000"/>
                  </a:schemeClr>
                </a:solidFill>
              </a:rPr>
              <a:t>We have developed a Java-based ILP system called </a:t>
            </a:r>
            <a:r>
              <a:rPr lang="en-US" b="1" dirty="0" smtClean="0">
                <a:solidFill>
                  <a:schemeClr val="tx1">
                    <a:lumMod val="85000"/>
                    <a:lumOff val="15000"/>
                  </a:schemeClr>
                </a:solidFill>
              </a:rPr>
              <a:t>WILL:</a:t>
            </a:r>
            <a:r>
              <a:rPr lang="en-US" dirty="0" smtClean="0">
                <a:solidFill>
                  <a:schemeClr val="tx1">
                    <a:lumMod val="85000"/>
                    <a:lumOff val="15000"/>
                  </a:schemeClr>
                </a:solidFill>
              </a:rPr>
              <a:t> the Wisconsin Inductive Logic Learner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Bootstrap Learning From Examples</a:t>
            </a:r>
            <a:endParaRPr lang="en-US" dirty="0"/>
          </a:p>
        </p:txBody>
      </p:sp>
      <p:sp>
        <p:nvSpPr>
          <p:cNvPr id="3" name="Content Placeholder 2"/>
          <p:cNvSpPr>
            <a:spLocks noGrp="1"/>
          </p:cNvSpPr>
          <p:nvPr>
            <p:ph idx="1"/>
          </p:nvPr>
        </p:nvSpPr>
        <p:spPr>
          <a:xfrm>
            <a:off x="335280" y="1693016"/>
            <a:ext cx="9387840" cy="5906665"/>
          </a:xfrm>
        </p:spPr>
        <p:txBody>
          <a:bodyPr>
            <a:normAutofit fontScale="92500"/>
          </a:bodyPr>
          <a:lstStyle/>
          <a:p>
            <a:r>
              <a:rPr lang="en-US" dirty="0" smtClean="0">
                <a:solidFill>
                  <a:schemeClr val="tx1">
                    <a:lumMod val="85000"/>
                    <a:lumOff val="15000"/>
                  </a:schemeClr>
                </a:solidFill>
              </a:rPr>
              <a:t>We focus on </a:t>
            </a:r>
            <a:r>
              <a:rPr lang="en-US" b="1" dirty="0" smtClean="0">
                <a:solidFill>
                  <a:schemeClr val="tx1">
                    <a:lumMod val="85000"/>
                    <a:lumOff val="15000"/>
                  </a:schemeClr>
                </a:solidFill>
              </a:rPr>
              <a:t>instruction by examples</a:t>
            </a:r>
            <a:r>
              <a:rPr lang="en-US" dirty="0" smtClean="0">
                <a:solidFill>
                  <a:schemeClr val="tx1">
                    <a:lumMod val="85000"/>
                    <a:lumOff val="15000"/>
                  </a:schemeClr>
                </a:solidFill>
              </a:rPr>
              <a:t> </a:t>
            </a:r>
          </a:p>
          <a:p>
            <a:pPr lvl="1"/>
            <a:r>
              <a:rPr lang="en-US" dirty="0" smtClean="0">
                <a:solidFill>
                  <a:schemeClr val="tx1">
                    <a:lumMod val="85000"/>
                    <a:lumOff val="15000"/>
                  </a:schemeClr>
                </a:solidFill>
              </a:rPr>
              <a:t>including teacher hints about specific examples</a:t>
            </a:r>
          </a:p>
          <a:p>
            <a:pPr lvl="1"/>
            <a:r>
              <a:rPr lang="en-US" dirty="0" smtClean="0">
                <a:solidFill>
                  <a:schemeClr val="tx1">
                    <a:lumMod val="85000"/>
                    <a:lumOff val="15000"/>
                  </a:schemeClr>
                </a:solidFill>
              </a:rPr>
              <a:t>teacher and student communicate via </a:t>
            </a:r>
            <a:r>
              <a:rPr lang="en-US" b="1" dirty="0" smtClean="0">
                <a:solidFill>
                  <a:schemeClr val="tx1">
                    <a:lumMod val="85000"/>
                    <a:lumOff val="15000"/>
                  </a:schemeClr>
                </a:solidFill>
              </a:rPr>
              <a:t>Interlingua</a:t>
            </a:r>
          </a:p>
          <a:p>
            <a:r>
              <a:rPr lang="en-US" dirty="0" smtClean="0"/>
              <a:t>Learn models using </a:t>
            </a:r>
            <a:r>
              <a:rPr lang="en-US" sz="3100" b="1" dirty="0" smtClean="0">
                <a:solidFill>
                  <a:srgbClr val="FFC000"/>
                </a:solidFill>
              </a:rPr>
              <a:t>Inductive Logic Programming </a:t>
            </a:r>
            <a:r>
              <a:rPr lang="en-US" sz="3100" b="1" dirty="0" smtClean="0"/>
              <a:t>(ILP, Muggleton and De </a:t>
            </a:r>
            <a:r>
              <a:rPr lang="en-US" sz="3100" b="1" dirty="0" err="1" smtClean="0"/>
              <a:t>Raedt</a:t>
            </a:r>
            <a:r>
              <a:rPr lang="en-US" sz="3100" b="1" dirty="0" smtClean="0"/>
              <a:t>, 1994)</a:t>
            </a:r>
            <a:endParaRPr lang="en-US" sz="3100" b="1" dirty="0"/>
          </a:p>
          <a:p>
            <a:pPr lvl="1"/>
            <a:r>
              <a:rPr lang="en-US" dirty="0" smtClean="0"/>
              <a:t>declarative representation of examples and learned rules makes it </a:t>
            </a:r>
            <a:r>
              <a:rPr lang="en-US" dirty="0" smtClean="0">
                <a:solidFill>
                  <a:srgbClr val="FFC000"/>
                </a:solidFill>
              </a:rPr>
              <a:t>easier for teacher and student to communicate</a:t>
            </a:r>
            <a:endParaRPr lang="en-US" dirty="0" smtClean="0"/>
          </a:p>
          <a:p>
            <a:pPr lvl="1"/>
            <a:r>
              <a:rPr lang="en-US" dirty="0" smtClean="0"/>
              <a:t>concepts learned earlier can be </a:t>
            </a:r>
            <a:r>
              <a:rPr lang="en-US" dirty="0" smtClean="0">
                <a:solidFill>
                  <a:srgbClr val="FFC000"/>
                </a:solidFill>
              </a:rPr>
              <a:t>bootstrapped easily</a:t>
            </a:r>
          </a:p>
          <a:p>
            <a:r>
              <a:rPr lang="en-US" dirty="0" smtClean="0">
                <a:solidFill>
                  <a:schemeClr val="tx1">
                    <a:lumMod val="85000"/>
                    <a:lumOff val="15000"/>
                  </a:schemeClr>
                </a:solidFill>
              </a:rPr>
              <a:t>We have developed a Java-based ILP system called </a:t>
            </a:r>
            <a:r>
              <a:rPr lang="en-US" b="1" dirty="0" smtClean="0">
                <a:solidFill>
                  <a:schemeClr val="tx1">
                    <a:lumMod val="85000"/>
                    <a:lumOff val="15000"/>
                  </a:schemeClr>
                </a:solidFill>
              </a:rPr>
              <a:t>WILL:</a:t>
            </a:r>
            <a:r>
              <a:rPr lang="en-US" dirty="0" smtClean="0">
                <a:solidFill>
                  <a:schemeClr val="tx1">
                    <a:lumMod val="85000"/>
                    <a:lumOff val="15000"/>
                  </a:schemeClr>
                </a:solidFill>
              </a:rPr>
              <a:t> the Wisconsin Inductive Logic Learner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Bootstrap Learning From Examples</a:t>
            </a:r>
            <a:endParaRPr lang="en-US" dirty="0"/>
          </a:p>
        </p:txBody>
      </p:sp>
      <p:sp>
        <p:nvSpPr>
          <p:cNvPr id="3" name="Content Placeholder 2"/>
          <p:cNvSpPr>
            <a:spLocks noGrp="1"/>
          </p:cNvSpPr>
          <p:nvPr>
            <p:ph idx="1"/>
          </p:nvPr>
        </p:nvSpPr>
        <p:spPr>
          <a:xfrm>
            <a:off x="335280" y="1693016"/>
            <a:ext cx="9387840" cy="5906665"/>
          </a:xfrm>
        </p:spPr>
        <p:txBody>
          <a:bodyPr>
            <a:normAutofit fontScale="92500"/>
          </a:bodyPr>
          <a:lstStyle/>
          <a:p>
            <a:r>
              <a:rPr lang="en-US" dirty="0" smtClean="0">
                <a:solidFill>
                  <a:schemeClr val="tx1">
                    <a:lumMod val="85000"/>
                    <a:lumOff val="15000"/>
                  </a:schemeClr>
                </a:solidFill>
              </a:rPr>
              <a:t>We focus on </a:t>
            </a:r>
            <a:r>
              <a:rPr lang="en-US" b="1" dirty="0" smtClean="0">
                <a:solidFill>
                  <a:schemeClr val="tx1">
                    <a:lumMod val="85000"/>
                    <a:lumOff val="15000"/>
                  </a:schemeClr>
                </a:solidFill>
              </a:rPr>
              <a:t>instruction by examples</a:t>
            </a:r>
            <a:r>
              <a:rPr lang="en-US" dirty="0" smtClean="0">
                <a:solidFill>
                  <a:schemeClr val="tx1">
                    <a:lumMod val="85000"/>
                    <a:lumOff val="15000"/>
                  </a:schemeClr>
                </a:solidFill>
              </a:rPr>
              <a:t> </a:t>
            </a:r>
          </a:p>
          <a:p>
            <a:pPr lvl="1"/>
            <a:r>
              <a:rPr lang="en-US" dirty="0" smtClean="0">
                <a:solidFill>
                  <a:schemeClr val="tx1">
                    <a:lumMod val="85000"/>
                    <a:lumOff val="15000"/>
                  </a:schemeClr>
                </a:solidFill>
              </a:rPr>
              <a:t>including teacher hints about specific examples</a:t>
            </a:r>
          </a:p>
          <a:p>
            <a:pPr lvl="1"/>
            <a:r>
              <a:rPr lang="en-US" dirty="0" smtClean="0">
                <a:solidFill>
                  <a:schemeClr val="tx1">
                    <a:lumMod val="85000"/>
                    <a:lumOff val="15000"/>
                  </a:schemeClr>
                </a:solidFill>
              </a:rPr>
              <a:t>teacher and student communicate via </a:t>
            </a:r>
            <a:r>
              <a:rPr lang="en-US" b="1" dirty="0" smtClean="0">
                <a:solidFill>
                  <a:schemeClr val="tx1">
                    <a:lumMod val="85000"/>
                    <a:lumOff val="15000"/>
                  </a:schemeClr>
                </a:solidFill>
              </a:rPr>
              <a:t>Interlingua</a:t>
            </a:r>
          </a:p>
          <a:p>
            <a:r>
              <a:rPr lang="en-US" dirty="0" smtClean="0"/>
              <a:t>Learn models using </a:t>
            </a:r>
            <a:r>
              <a:rPr lang="en-US" sz="3100" b="1" dirty="0" smtClean="0">
                <a:solidFill>
                  <a:srgbClr val="FFC000"/>
                </a:solidFill>
              </a:rPr>
              <a:t>Inductive Logic Programming </a:t>
            </a:r>
            <a:r>
              <a:rPr lang="en-US" sz="3100" b="1" dirty="0" smtClean="0"/>
              <a:t>(ILP, </a:t>
            </a:r>
            <a:r>
              <a:rPr lang="en-US" sz="3100" b="1" dirty="0" err="1" smtClean="0"/>
              <a:t>Muggleton</a:t>
            </a:r>
            <a:r>
              <a:rPr lang="en-US" sz="3100" b="1" dirty="0" smtClean="0"/>
              <a:t> and De </a:t>
            </a:r>
            <a:r>
              <a:rPr lang="en-US" sz="3100" b="1" dirty="0" err="1" smtClean="0"/>
              <a:t>Raedt</a:t>
            </a:r>
            <a:r>
              <a:rPr lang="en-US" sz="3100" b="1" dirty="0" smtClean="0"/>
              <a:t>, 1994)</a:t>
            </a:r>
          </a:p>
          <a:p>
            <a:pPr lvl="1"/>
            <a:r>
              <a:rPr lang="en-US" dirty="0" smtClean="0"/>
              <a:t>declarative representation of examples and learned rules makes it </a:t>
            </a:r>
            <a:r>
              <a:rPr lang="en-US" dirty="0" smtClean="0">
                <a:solidFill>
                  <a:srgbClr val="FFC000"/>
                </a:solidFill>
              </a:rPr>
              <a:t>easier for teacher and student to communicate</a:t>
            </a:r>
            <a:endParaRPr lang="en-US" dirty="0" smtClean="0"/>
          </a:p>
          <a:p>
            <a:pPr lvl="1"/>
            <a:r>
              <a:rPr lang="en-US" dirty="0" smtClean="0"/>
              <a:t>concepts learned earlier can be </a:t>
            </a:r>
            <a:r>
              <a:rPr lang="en-US" dirty="0" smtClean="0">
                <a:solidFill>
                  <a:srgbClr val="FFC000"/>
                </a:solidFill>
              </a:rPr>
              <a:t>bootstrapped easily</a:t>
            </a:r>
          </a:p>
          <a:p>
            <a:r>
              <a:rPr lang="en-US" dirty="0" smtClean="0"/>
              <a:t>We have developed a Java-based ILP system called </a:t>
            </a:r>
            <a:r>
              <a:rPr lang="en-US" b="1" dirty="0" smtClean="0">
                <a:solidFill>
                  <a:srgbClr val="FFC000"/>
                </a:solidFill>
              </a:rPr>
              <a:t>WILL:</a:t>
            </a:r>
            <a:r>
              <a:rPr lang="en-US" dirty="0" smtClean="0"/>
              <a:t> the </a:t>
            </a:r>
            <a:r>
              <a:rPr lang="en-US" dirty="0" smtClean="0">
                <a:solidFill>
                  <a:srgbClr val="FFC000"/>
                </a:solidFill>
              </a:rPr>
              <a:t>Wisconsin Inductive Logic Learner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784</TotalTime>
  <Words>2956</Words>
  <Application>Microsoft Office PowerPoint</Application>
  <PresentationFormat>Custom</PresentationFormat>
  <Paragraphs>545</Paragraphs>
  <Slides>54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Calibri</vt:lpstr>
      <vt:lpstr>Wingdings</vt:lpstr>
      <vt:lpstr>Consolas</vt:lpstr>
      <vt:lpstr>Letter Gothic</vt:lpstr>
      <vt:lpstr>ESSTIXOne</vt:lpstr>
      <vt:lpstr>Symbol</vt:lpstr>
      <vt:lpstr>Office Theme</vt:lpstr>
      <vt:lpstr>Learning from Human Teachers: Issues and Challenges for ILP in Bootstrap Learning</vt:lpstr>
      <vt:lpstr>Outline</vt:lpstr>
      <vt:lpstr>Outline</vt:lpstr>
      <vt:lpstr>Bootstrap Learning</vt:lpstr>
      <vt:lpstr>Bootstrap Learning</vt:lpstr>
      <vt:lpstr>Bootstrap Learning</vt:lpstr>
      <vt:lpstr>Bootstrap Learning From Examples</vt:lpstr>
      <vt:lpstr>Bootstrap Learning From Examples</vt:lpstr>
      <vt:lpstr>Bootstrap Learning From Examples</vt:lpstr>
      <vt:lpstr>UAV Domain with ByExample Lessons</vt:lpstr>
      <vt:lpstr>Natural Instruction of the Agent lower rung task: FullFuelTank (determine if fuel tank is full)</vt:lpstr>
      <vt:lpstr>Natural Instruction of the Agent lower rung task: FullFuelTank (determine if fuel tank is full)</vt:lpstr>
      <vt:lpstr>Natural Instruction of the Agent lower rung task: FullFuelTank (determine if fuel tank is full)</vt:lpstr>
      <vt:lpstr>Natural Instruction of the Agent lower rung task: FullFuelTank (determine if fuel tank is full)</vt:lpstr>
      <vt:lpstr>Natural Instruction of the Agent lower rung task: FullFuelTank (determine if fuel tank is full)</vt:lpstr>
      <vt:lpstr>Natural Instruction of the Agent lower rung task: FullFuelTank (determine if fuel tank is full)</vt:lpstr>
      <vt:lpstr>Natural Instruction of the Agent lower rung task: FullFuelTank (determine if fuel tank is full)</vt:lpstr>
      <vt:lpstr>Representation for ILP</vt:lpstr>
      <vt:lpstr>Representation for ILP</vt:lpstr>
      <vt:lpstr>Representation for ILP</vt:lpstr>
      <vt:lpstr>Representation for ILP</vt:lpstr>
      <vt:lpstr>Representation for ILP</vt:lpstr>
      <vt:lpstr>Learning in ILP</vt:lpstr>
      <vt:lpstr>Learning in ILP with Relevance</vt:lpstr>
      <vt:lpstr>BL/ILP Challenges</vt:lpstr>
      <vt:lpstr>BL/ILP Challenges</vt:lpstr>
      <vt:lpstr>BL/ILP Challenges</vt:lpstr>
      <vt:lpstr>BL/ILP Challenges</vt:lpstr>
      <vt:lpstr>BL/ILP Challenges</vt:lpstr>
      <vt:lpstr>BL/ILP Challenges</vt:lpstr>
      <vt:lpstr>Outline</vt:lpstr>
      <vt:lpstr>Handling Teacher Hints</vt:lpstr>
      <vt:lpstr>Handling Teacher Hints</vt:lpstr>
      <vt:lpstr>Handling Teacher Hints</vt:lpstr>
      <vt:lpstr>Handling Teacher Hints</vt:lpstr>
      <vt:lpstr>Handling Teacher Hints</vt:lpstr>
      <vt:lpstr>Handling Relevance: One Example</vt:lpstr>
      <vt:lpstr>Handling Relevance: One Example</vt:lpstr>
      <vt:lpstr>Handling Relevance: Across All Examples</vt:lpstr>
      <vt:lpstr>Handling Relevance: Across All Examples</vt:lpstr>
      <vt:lpstr>Handling Relevance: Across All Examples</vt:lpstr>
      <vt:lpstr>Outline</vt:lpstr>
      <vt:lpstr>The Need for Automation</vt:lpstr>
      <vt:lpstr>The Need for Automation</vt:lpstr>
      <vt:lpstr>ONION: A Multi-Layer Strategy Automating the ILP Setup Problem</vt:lpstr>
      <vt:lpstr>ONION: A Multi-Layer Strategy Automating the ILP Setup Problem</vt:lpstr>
      <vt:lpstr>ONION: A Multi-Layer Strategy Automating the ILP Setup Problem</vt:lpstr>
      <vt:lpstr>ONION: A Multi-Layer Strategy</vt:lpstr>
      <vt:lpstr>Outline</vt:lpstr>
      <vt:lpstr>Experimental Results</vt:lpstr>
      <vt:lpstr>Experimental Results</vt:lpstr>
      <vt:lpstr>Conclusions</vt:lpstr>
      <vt:lpstr>Conclusions</vt:lpstr>
      <vt:lpstr>Questions?</vt:lpstr>
    </vt:vector>
  </TitlesOfParts>
  <Company>Medical Informatics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Gautam Kunapuli</dc:creator>
  <cp:lastModifiedBy>Gautam Kunapuli</cp:lastModifiedBy>
  <cp:revision>873</cp:revision>
  <dcterms:created xsi:type="dcterms:W3CDTF">2010-05-03T17:44:48Z</dcterms:created>
  <dcterms:modified xsi:type="dcterms:W3CDTF">2010-05-06T21:16:17Z</dcterms:modified>
</cp:coreProperties>
</file>