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sldIdLst>
    <p:sldId id="259" r:id="rId2"/>
    <p:sldId id="267" r:id="rId3"/>
    <p:sldId id="282" r:id="rId4"/>
    <p:sldId id="269" r:id="rId5"/>
    <p:sldId id="268" r:id="rId6"/>
    <p:sldId id="270" r:id="rId7"/>
    <p:sldId id="271" r:id="rId8"/>
    <p:sldId id="272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73" r:id="rId17"/>
    <p:sldId id="280" r:id="rId18"/>
    <p:sldId id="279" r:id="rId19"/>
    <p:sldId id="281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00" autoAdjust="0"/>
  </p:normalViewPr>
  <p:slideViewPr>
    <p:cSldViewPr>
      <p:cViewPr varScale="1">
        <p:scale>
          <a:sx n="97" d="100"/>
          <a:sy n="97" d="100"/>
        </p:scale>
        <p:origin x="-104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havlik\Local%20Settings\Temp\CiteSeer_shrinkag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havlik\Local%20Settings\Temp\uw-cse_shrinkag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7338139637916142"/>
          <c:y val="4.4881123436212825E-2"/>
          <c:w val="0.71766382327209133"/>
          <c:h val="0.7542640419947505"/>
        </c:manualLayout>
      </c:layout>
      <c:lineChart>
        <c:grouping val="standard"/>
        <c:ser>
          <c:idx val="0"/>
          <c:order val="0"/>
          <c:tx>
            <c:v>Fully Grounded Net</c:v>
          </c:tx>
          <c:spPr>
            <a:ln w="44450">
              <a:solidFill>
                <a:schemeClr val="tx2"/>
              </a:solidFill>
            </a:ln>
          </c:spPr>
          <c:marker>
            <c:symbol val="x"/>
            <c:size val="10"/>
            <c:spPr>
              <a:solidFill>
                <a:srgbClr val="1F497D"/>
              </a:solidFill>
              <a:ln>
                <a:noFill/>
              </a:ln>
            </c:spPr>
          </c:marker>
          <c:val>
            <c:numRef>
              <c:f>Sheet1!$G$21:$G$30</c:f>
              <c:numCache>
                <c:formatCode>General</c:formatCode>
                <c:ptCount val="10"/>
                <c:pt idx="0">
                  <c:v>1803403265</c:v>
                </c:pt>
                <c:pt idx="1">
                  <c:v>10404506716.5</c:v>
                </c:pt>
                <c:pt idx="2">
                  <c:v>27466108936</c:v>
                </c:pt>
                <c:pt idx="3">
                  <c:v>87496036880</c:v>
                </c:pt>
                <c:pt idx="4">
                  <c:v>161139018940</c:v>
                </c:pt>
                <c:pt idx="5">
                  <c:v>250201318109</c:v>
                </c:pt>
                <c:pt idx="6">
                  <c:v>440802406525</c:v>
                </c:pt>
                <c:pt idx="7">
                  <c:v>697889176608</c:v>
                </c:pt>
                <c:pt idx="8">
                  <c:v>1188589912075</c:v>
                </c:pt>
              </c:numCache>
            </c:numRef>
          </c:val>
        </c:ser>
        <c:ser>
          <c:idx val="1"/>
          <c:order val="1"/>
          <c:tx>
            <c:v>FROG Net</c:v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circle"/>
            <c:size val="10"/>
            <c:spPr>
              <a:solidFill>
                <a:srgbClr val="FF0000"/>
              </a:solidFill>
              <a:ln>
                <a:noFill/>
              </a:ln>
            </c:spPr>
          </c:marker>
          <c:val>
            <c:numRef>
              <c:f>Sheet1!$H$21:$H$30</c:f>
              <c:numCache>
                <c:formatCode>General</c:formatCode>
                <c:ptCount val="10"/>
                <c:pt idx="0">
                  <c:v>17226.5</c:v>
                </c:pt>
                <c:pt idx="1">
                  <c:v>59006</c:v>
                </c:pt>
                <c:pt idx="2">
                  <c:v>120526</c:v>
                </c:pt>
                <c:pt idx="3">
                  <c:v>203409.5</c:v>
                </c:pt>
                <c:pt idx="4">
                  <c:v>306156</c:v>
                </c:pt>
                <c:pt idx="5">
                  <c:v>429924.5</c:v>
                </c:pt>
                <c:pt idx="6">
                  <c:v>573036.5</c:v>
                </c:pt>
                <c:pt idx="7">
                  <c:v>738329.5</c:v>
                </c:pt>
                <c:pt idx="8">
                  <c:v>926199</c:v>
                </c:pt>
              </c:numCache>
            </c:numRef>
          </c:val>
        </c:ser>
        <c:marker val="1"/>
        <c:axId val="50964352"/>
        <c:axId val="51089792"/>
      </c:lineChart>
      <c:catAx>
        <c:axId val="509643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>
                    <a:solidFill>
                      <a:srgbClr val="002060"/>
                    </a:solidFill>
                  </a:defRPr>
                </a:pPr>
                <a:r>
                  <a:rPr lang="en-US" sz="2800" dirty="0">
                    <a:solidFill>
                      <a:srgbClr val="002060"/>
                    </a:solidFill>
                  </a:rPr>
                  <a:t>Number of </a:t>
                </a:r>
                <a:r>
                  <a:rPr lang="en-US" sz="2800" dirty="0" smtClean="0">
                    <a:solidFill>
                      <a:srgbClr val="002060"/>
                    </a:solidFill>
                  </a:rPr>
                  <a:t>Constants (in</a:t>
                </a:r>
                <a:r>
                  <a:rPr lang="en-US" sz="2800" baseline="0" dirty="0" smtClean="0">
                    <a:solidFill>
                      <a:srgbClr val="002060"/>
                    </a:solidFill>
                  </a:rPr>
                  <a:t> K)</a:t>
                </a:r>
                <a:endParaRPr lang="en-US" sz="2800" dirty="0">
                  <a:solidFill>
                    <a:srgbClr val="002060"/>
                  </a:solidFill>
                </a:endParaRPr>
              </a:p>
            </c:rich>
          </c:tx>
          <c:layout>
            <c:manualLayout>
              <c:xMode val="edge"/>
              <c:yMode val="edge"/>
              <c:x val="0.40869586614173226"/>
              <c:y val="0.89463604549431341"/>
            </c:manualLayout>
          </c:layout>
        </c:title>
        <c:numFmt formatCode="#,##0" sourceLinked="0"/>
        <c:majorTickMark val="none"/>
        <c:tickLblPos val="low"/>
        <c:spPr>
          <a:ln w="12700">
            <a:solidFill>
              <a:schemeClr val="tx2"/>
            </a:solidFill>
          </a:ln>
        </c:spPr>
        <c:txPr>
          <a:bodyPr/>
          <a:lstStyle/>
          <a:p>
            <a:pPr>
              <a:defRPr>
                <a:solidFill>
                  <a:srgbClr val="002060"/>
                </a:solidFill>
              </a:defRPr>
            </a:pPr>
            <a:endParaRPr lang="en-US"/>
          </a:p>
        </c:txPr>
        <c:crossAx val="51089792"/>
        <c:crosses val="autoZero"/>
        <c:auto val="1"/>
        <c:lblAlgn val="ctr"/>
        <c:lblOffset val="100"/>
      </c:catAx>
      <c:valAx>
        <c:axId val="51089792"/>
        <c:scaling>
          <c:logBase val="10"/>
          <c:orientation val="minMax"/>
        </c:scaling>
        <c:axPos val="l"/>
        <c:title>
          <c:tx>
            <c:rich>
              <a:bodyPr rot="-5400000" vert="horz"/>
              <a:lstStyle/>
              <a:p>
                <a:pPr>
                  <a:defRPr sz="2800">
                    <a:solidFill>
                      <a:schemeClr val="tx2"/>
                    </a:solidFill>
                  </a:defRPr>
                </a:pPr>
                <a:r>
                  <a:rPr lang="en-US" sz="2800" dirty="0">
                    <a:solidFill>
                      <a:srgbClr val="002060"/>
                    </a:solidFill>
                  </a:rPr>
                  <a:t>Number of groundings</a:t>
                </a:r>
              </a:p>
            </c:rich>
          </c:tx>
          <c:layout>
            <c:manualLayout>
              <c:xMode val="edge"/>
              <c:yMode val="edge"/>
              <c:x val="3.4158792650918632E-2"/>
              <c:y val="0.19712248468941393"/>
            </c:manualLayout>
          </c:layout>
        </c:title>
        <c:numFmt formatCode="#,##0" sourceLinked="0"/>
        <c:tickLblPos val="nextTo"/>
        <c:spPr>
          <a:ln>
            <a:solidFill>
              <a:schemeClr val="tx2"/>
            </a:solidFill>
          </a:ln>
        </c:spPr>
        <c:txPr>
          <a:bodyPr/>
          <a:lstStyle/>
          <a:p>
            <a:pPr>
              <a:defRPr sz="1800">
                <a:solidFill>
                  <a:srgbClr val="002060"/>
                </a:solidFill>
              </a:defRPr>
            </a:pPr>
            <a:endParaRPr lang="en-US"/>
          </a:p>
        </c:txPr>
        <c:crossAx val="509643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solidFill>
      <a:srgbClr val="FFFFCC"/>
    </a:solidFill>
    <a:ln>
      <a:noFill/>
    </a:ln>
  </c:spPr>
  <c:txPr>
    <a:bodyPr/>
    <a:lstStyle/>
    <a:p>
      <a:pPr>
        <a:defRPr sz="20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22195264654418198"/>
          <c:y val="3.8559580052493436E-2"/>
          <c:w val="0.74859601924759445"/>
          <c:h val="0.77519551516816299"/>
        </c:manualLayout>
      </c:layout>
      <c:scatterChart>
        <c:scatterStyle val="lineMarker"/>
        <c:ser>
          <c:idx val="3"/>
          <c:order val="0"/>
          <c:tx>
            <c:v>Fully Grounded Net w/ and w/o Transitive-Closure Rule</c:v>
          </c:tx>
          <c:spPr>
            <a:ln w="38100">
              <a:solidFill>
                <a:schemeClr val="tx2"/>
              </a:solidFill>
            </a:ln>
          </c:spPr>
          <c:marker>
            <c:symbol val="x"/>
            <c:size val="10"/>
            <c:spPr>
              <a:solidFill>
                <a:schemeClr val="tx2"/>
              </a:solidFill>
            </c:spPr>
          </c:marker>
          <c:xVal>
            <c:numRef>
              <c:f>Sheet1!$K$1:$K$9</c:f>
              <c:numCache>
                <c:formatCode>General</c:formatCode>
                <c:ptCount val="9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 formatCode="#,##0">
                  <c:v>700</c:v>
                </c:pt>
              </c:numCache>
            </c:numRef>
          </c:xVal>
          <c:yVal>
            <c:numRef>
              <c:f>Sheet1!$J$1:$J$9</c:f>
              <c:numCache>
                <c:formatCode>#,##0</c:formatCode>
                <c:ptCount val="9"/>
                <c:pt idx="0">
                  <c:v>164390</c:v>
                </c:pt>
                <c:pt idx="1">
                  <c:v>4595175</c:v>
                </c:pt>
                <c:pt idx="2">
                  <c:v>9716936</c:v>
                </c:pt>
                <c:pt idx="3">
                  <c:v>45040748</c:v>
                </c:pt>
                <c:pt idx="4">
                  <c:v>84768807</c:v>
                </c:pt>
                <c:pt idx="5">
                  <c:v>121780633</c:v>
                </c:pt>
                <c:pt idx="6">
                  <c:v>213400804</c:v>
                </c:pt>
                <c:pt idx="7">
                  <c:v>309216243</c:v>
                </c:pt>
                <c:pt idx="8">
                  <c:v>1597242665</c:v>
                </c:pt>
              </c:numCache>
            </c:numRef>
          </c:yVal>
        </c:ser>
        <c:ser>
          <c:idx val="0"/>
          <c:order val="1"/>
          <c:tx>
            <c:v>FROG with Transitive-Closure Rule</c:v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circle"/>
            <c:size val="10"/>
            <c:spPr>
              <a:solidFill>
                <a:srgbClr val="FF0000"/>
              </a:solidFill>
              <a:ln>
                <a:noFill/>
              </a:ln>
            </c:spPr>
          </c:marker>
          <c:xVal>
            <c:numRef>
              <c:f>Sheet1!$K$1:$K$9</c:f>
              <c:numCache>
                <c:formatCode>General</c:formatCode>
                <c:ptCount val="9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 formatCode="#,##0">
                  <c:v>700</c:v>
                </c:pt>
              </c:numCache>
            </c:numRef>
          </c:xVal>
          <c:yVal>
            <c:numRef>
              <c:f>Sheet1!$G$1:$G$9</c:f>
              <c:numCache>
                <c:formatCode>#,##0</c:formatCode>
                <c:ptCount val="9"/>
                <c:pt idx="0">
                  <c:v>16445</c:v>
                </c:pt>
                <c:pt idx="1">
                  <c:v>129182</c:v>
                </c:pt>
                <c:pt idx="2">
                  <c:v>311071</c:v>
                </c:pt>
                <c:pt idx="3">
                  <c:v>860798</c:v>
                </c:pt>
                <c:pt idx="4">
                  <c:v>1813468</c:v>
                </c:pt>
                <c:pt idx="5">
                  <c:v>2631902</c:v>
                </c:pt>
                <c:pt idx="6">
                  <c:v>3656234</c:v>
                </c:pt>
                <c:pt idx="7">
                  <c:v>5107063</c:v>
                </c:pt>
                <c:pt idx="8">
                  <c:v>22064158</c:v>
                </c:pt>
              </c:numCache>
            </c:numRef>
          </c:yVal>
        </c:ser>
        <c:ser>
          <c:idx val="2"/>
          <c:order val="2"/>
          <c:tx>
            <c:v>FROG</c:v>
          </c:tx>
          <c:spPr>
            <a:ln w="38100" cmpd="sng">
              <a:solidFill>
                <a:srgbClr val="00B050"/>
              </a:solidFill>
              <a:prstDash val="solid"/>
            </a:ln>
          </c:spPr>
          <c:marker>
            <c:symbol val="diamond"/>
            <c:size val="12"/>
            <c:spPr>
              <a:solidFill>
                <a:srgbClr val="00B050"/>
              </a:solidFill>
              <a:ln>
                <a:noFill/>
              </a:ln>
            </c:spPr>
          </c:marker>
          <c:xVal>
            <c:numRef>
              <c:f>Sheet1!$K$1:$K$9</c:f>
              <c:numCache>
                <c:formatCode>General</c:formatCode>
                <c:ptCount val="9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 formatCode="#,##0">
                  <c:v>700</c:v>
                </c:pt>
              </c:numCache>
            </c:numRef>
          </c:xVal>
          <c:yVal>
            <c:numRef>
              <c:f>Sheet1!$I$1:$I$9</c:f>
              <c:numCache>
                <c:formatCode>#,##0</c:formatCode>
                <c:ptCount val="9"/>
                <c:pt idx="0">
                  <c:v>3197</c:v>
                </c:pt>
                <c:pt idx="1">
                  <c:v>13934</c:v>
                </c:pt>
                <c:pt idx="2">
                  <c:v>27931</c:v>
                </c:pt>
                <c:pt idx="3">
                  <c:v>56441</c:v>
                </c:pt>
                <c:pt idx="4">
                  <c:v>99868</c:v>
                </c:pt>
                <c:pt idx="5">
                  <c:v>134942</c:v>
                </c:pt>
                <c:pt idx="6">
                  <c:v>167530</c:v>
                </c:pt>
                <c:pt idx="7">
                  <c:v>222963</c:v>
                </c:pt>
                <c:pt idx="8">
                  <c:v>656490</c:v>
                </c:pt>
              </c:numCache>
            </c:numRef>
          </c:yVal>
        </c:ser>
        <c:axId val="66143360"/>
        <c:axId val="66145664"/>
      </c:scatterChart>
      <c:valAx>
        <c:axId val="661433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2800" dirty="0">
                    <a:solidFill>
                      <a:srgbClr val="002060"/>
                    </a:solidFill>
                  </a:rPr>
                  <a:t>Number of </a:t>
                </a:r>
                <a:r>
                  <a:rPr lang="en-US" sz="2800" dirty="0" smtClean="0">
                    <a:solidFill>
                      <a:srgbClr val="002060"/>
                    </a:solidFill>
                  </a:rPr>
                  <a:t>Constants</a:t>
                </a:r>
                <a:endParaRPr lang="en-US" sz="2800" dirty="0">
                  <a:solidFill>
                    <a:srgbClr val="002060"/>
                  </a:solidFill>
                </a:endParaRPr>
              </a:p>
            </c:rich>
          </c:tx>
          <c:layout>
            <c:manualLayout>
              <c:xMode val="edge"/>
              <c:yMode val="edge"/>
              <c:x val="0.41670898950131235"/>
              <c:y val="0.8951555555555557"/>
            </c:manualLayout>
          </c:layout>
        </c:title>
        <c:numFmt formatCode="General" sourceLinked="1"/>
        <c:tickLblPos val="nextTo"/>
        <c:spPr>
          <a:noFill/>
          <a:ln>
            <a:solidFill>
              <a:schemeClr val="tx2"/>
            </a:solidFill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206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6145664"/>
        <c:crosses val="autoZero"/>
        <c:crossBetween val="midCat"/>
      </c:valAx>
      <c:valAx>
        <c:axId val="66145664"/>
        <c:scaling>
          <c:logBase val="10"/>
          <c:orientation val="minMax"/>
        </c:scaling>
        <c:axPos val="l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206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 sz="2800" dirty="0">
                    <a:solidFill>
                      <a:srgbClr val="002060"/>
                    </a:solidFill>
                  </a:rPr>
                  <a:t>Number of Groundings</a:t>
                </a:r>
              </a:p>
            </c:rich>
          </c:tx>
          <c:layout>
            <c:manualLayout>
              <c:xMode val="edge"/>
              <c:yMode val="edge"/>
              <c:x val="2.0833333333333343E-2"/>
              <c:y val="0.21740472440944889"/>
            </c:manualLayout>
          </c:layout>
        </c:title>
        <c:numFmt formatCode="#,##0" sourceLinked="1"/>
        <c:tickLblPos val="nextTo"/>
        <c:spPr>
          <a:ln>
            <a:solidFill>
              <a:schemeClr val="tx2"/>
            </a:solidFill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206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66143360"/>
        <c:crosses val="autoZero"/>
        <c:crossBetween val="midCat"/>
      </c:valAx>
      <c:spPr>
        <a:solidFill>
          <a:srgbClr val="FFFFCC"/>
        </a:solidFill>
      </c:spPr>
    </c:plotArea>
    <c:plotVisOnly val="1"/>
    <c:dispBlanksAs val="gap"/>
  </c:chart>
  <c:spPr>
    <a:solidFill>
      <a:srgbClr val="FFFFCC"/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3F869-1F46-4554-A24F-9CABFA830BFE}" type="datetimeFigureOut">
              <a:rPr lang="en-US" smtClean="0"/>
              <a:pPr/>
              <a:t>8/8/2009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406C4-BDC5-45AD-99AA-0A7E6AA24B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000" b="0">
                <a:solidFill>
                  <a:schemeClr val="tx2">
                    <a:lumMod val="60000"/>
                    <a:lumOff val="40000"/>
                  </a:schemeClr>
                </a:solidFill>
                <a:latin typeface="Arial Rounded MT 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chemeClr val="accent1">
                    <a:lumMod val="40000"/>
                    <a:lumOff val="60000"/>
                  </a:schemeClr>
                </a:solidFill>
                <a:latin typeface="Arial Rounded MT Bold" pitchFamily="34" charset="0"/>
              </a:defRPr>
            </a:lvl1pPr>
            <a:lvl2pPr>
              <a:defRPr sz="240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defRPr>
            </a:lvl2pPr>
            <a:lvl3pPr>
              <a:defRPr sz="240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defRPr>
            </a:lvl3pPr>
            <a:lvl4pPr>
              <a:defRPr sz="240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defRPr>
            </a:lvl4pPr>
            <a:lvl5pPr>
              <a:defRPr sz="2400">
                <a:solidFill>
                  <a:schemeClr val="accent1">
                    <a:lumMod val="60000"/>
                    <a:lumOff val="40000"/>
                  </a:schemeClr>
                </a:solidFill>
                <a:latin typeface="Arial Rounded MT Bold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Shavlik</a:t>
            </a:r>
            <a:r>
              <a:rPr lang="en-US" dirty="0" smtClean="0"/>
              <a:t> &amp; </a:t>
            </a:r>
            <a:r>
              <a:rPr lang="en-US" dirty="0" err="1" smtClean="0"/>
              <a:t>Natarajan</a:t>
            </a:r>
            <a:r>
              <a:rPr lang="en-US" dirty="0" smtClean="0"/>
              <a:t>, IJCAI-09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Univ of Wisconsin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Shavlik &amp; Natarajan, IJCAI-09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ABE63-D7CC-431E-8887-0607A1814D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762000"/>
            <a:ext cx="8229600" cy="1470025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Narrow" pitchFamily="34" charset="0"/>
              </a:rPr>
              <a:t>Speeding Up Inference in Markov Logic Networks </a:t>
            </a:r>
            <a:br>
              <a:rPr lang="en-US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Narrow" pitchFamily="34" charset="0"/>
              </a:rPr>
            </a:br>
            <a:r>
              <a:rPr lang="en-US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Narrow" pitchFamily="34" charset="0"/>
              </a:rPr>
              <a:t>by Preprocessing to Reduce the Size </a:t>
            </a:r>
            <a:br>
              <a:rPr lang="en-US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Narrow" pitchFamily="34" charset="0"/>
              </a:rPr>
            </a:br>
            <a:r>
              <a:rPr lang="en-US" sz="3200" b="1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Narrow" pitchFamily="34" charset="0"/>
              </a:rPr>
              <a:t>of the Resulting Grounded Network</a:t>
            </a:r>
            <a:endParaRPr lang="en-US" sz="3200" b="1" dirty="0">
              <a:solidFill>
                <a:schemeClr val="tx2">
                  <a:lumMod val="20000"/>
                  <a:lumOff val="8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2819400"/>
            <a:ext cx="2209800" cy="6096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Jude Shavlik </a:t>
            </a:r>
          </a:p>
          <a:p>
            <a:pPr algn="l"/>
            <a:endParaRPr lang="en-US" sz="2000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algn="l"/>
            <a:endParaRPr lang="en-US" sz="2000" b="1" dirty="0" smtClean="0">
              <a:solidFill>
                <a:schemeClr val="bg1"/>
              </a:solidFill>
              <a:latin typeface="Courier New" pitchFamily="49" charset="0"/>
            </a:endParaRPr>
          </a:p>
          <a:p>
            <a:pPr algn="l"/>
            <a:endParaRPr lang="en-US" sz="2100" dirty="0" smtClean="0">
              <a:solidFill>
                <a:schemeClr val="bg1"/>
              </a:solidFill>
              <a:latin typeface="Courier New" pitchFamily="49" charset="0"/>
            </a:endParaRPr>
          </a:p>
          <a:p>
            <a:endParaRPr lang="en-US" sz="2100" dirty="0" smtClean="0">
              <a:solidFill>
                <a:schemeClr val="bg1"/>
              </a:solidFill>
              <a:latin typeface="Courier New" pitchFamily="49" charset="0"/>
            </a:endParaRPr>
          </a:p>
          <a:p>
            <a:endParaRPr lang="en-US" sz="2100" dirty="0" smtClean="0">
              <a:solidFill>
                <a:schemeClr val="bg1"/>
              </a:solidFill>
              <a:latin typeface="Courier New" pitchFamily="49" charset="0"/>
            </a:endParaRPr>
          </a:p>
          <a:p>
            <a:endParaRPr lang="en-US" sz="2100" dirty="0" smtClean="0">
              <a:solidFill>
                <a:schemeClr val="bg1"/>
              </a:solidFill>
              <a:latin typeface="Courier New" pitchFamily="49" charset="0"/>
            </a:endParaRPr>
          </a:p>
          <a:p>
            <a:endParaRPr lang="en-US" sz="2100" dirty="0" smtClean="0">
              <a:solidFill>
                <a:schemeClr val="bg1"/>
              </a:solidFill>
              <a:latin typeface="Courier New" pitchFamily="49" charset="0"/>
            </a:endParaRPr>
          </a:p>
        </p:txBody>
      </p:sp>
      <p:pic>
        <p:nvPicPr>
          <p:cNvPr id="2054" name="Picture 6" descr="UW_logo_4C_r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5181600"/>
            <a:ext cx="1524000" cy="1524000"/>
          </a:xfrm>
          <a:prstGeom prst="rect">
            <a:avLst/>
          </a:prstGeom>
          <a:noFill/>
        </p:spPr>
      </p:pic>
      <p:pic>
        <p:nvPicPr>
          <p:cNvPr id="8194" name="Picture 2" descr="Jude W. Shavli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352800"/>
            <a:ext cx="1524000" cy="1524000"/>
          </a:xfrm>
          <a:prstGeom prst="rect">
            <a:avLst/>
          </a:prstGeom>
          <a:noFill/>
        </p:spPr>
      </p:pic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724400" y="2819400"/>
            <a:ext cx="2895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Arial Rounded MT Bold" pitchFamily="34" charset="0"/>
              </a:rPr>
              <a:t>Sriraam Natarajan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1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urier New" pitchFamily="49" charset="0"/>
              <a:ea typeface="+mn-ea"/>
              <a:cs typeface="+mn-cs"/>
            </a:endParaRPr>
          </a:p>
        </p:txBody>
      </p:sp>
      <p:pic>
        <p:nvPicPr>
          <p:cNvPr id="8196" name="Picture 4" descr="http://www.biostat.wisc.edu/~natarasr/sriraa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3352800"/>
            <a:ext cx="1524576" cy="1524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286000" y="5105400"/>
            <a:ext cx="50277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Computer Sciences Department</a:t>
            </a:r>
          </a:p>
          <a:p>
            <a:pPr algn="ctr"/>
            <a:r>
              <a:rPr lang="en-US" sz="20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University of Wisconsin, Madison USA</a:t>
            </a:r>
            <a:endParaRPr lang="en-US" sz="2000" dirty="0">
              <a:solidFill>
                <a:schemeClr val="tx2">
                  <a:lumMod val="40000"/>
                  <a:lumOff val="6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6096000" y="4495800"/>
            <a:ext cx="2971800" cy="2057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r>
              <a:rPr lang="en-US" sz="2400" b="1" baseline="30000" dirty="0" smtClean="0"/>
              <a:t>12</a:t>
            </a:r>
            <a:endParaRPr lang="en-US" sz="2400" b="1" dirty="0"/>
          </a:p>
        </p:txBody>
      </p:sp>
      <p:sp>
        <p:nvSpPr>
          <p:cNvPr id="25" name="Rectangle 24"/>
          <p:cNvSpPr/>
          <p:nvPr/>
        </p:nvSpPr>
        <p:spPr>
          <a:xfrm>
            <a:off x="4038600" y="3200400"/>
            <a:ext cx="27432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¬ </a:t>
            </a:r>
            <a:r>
              <a:rPr lang="en-US" sz="2000" dirty="0" err="1" smtClean="0">
                <a:solidFill>
                  <a:schemeClr val="bg1"/>
                </a:solidFill>
                <a:latin typeface="Arial Rounded MT Bold" pitchFamily="34" charset="0"/>
              </a:rPr>
              <a:t>GradStudent</a:t>
            </a:r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(P2)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¬ </a:t>
            </a:r>
            <a:r>
              <a:rPr lang="en-US" sz="2000" dirty="0" err="1" smtClean="0">
                <a:solidFill>
                  <a:schemeClr val="bg1"/>
                </a:solidFill>
                <a:latin typeface="Arial Rounded MT Bold" pitchFamily="34" charset="0"/>
              </a:rPr>
              <a:t>GradStudent</a:t>
            </a:r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(P4</a:t>
            </a:r>
            <a:r>
              <a:rPr lang="en-US" sz="2000" dirty="0" smtClean="0">
                <a:latin typeface="Arial Rounded MT Bold" pitchFamily="34" charset="0"/>
              </a:rPr>
              <a:t>)</a:t>
            </a:r>
          </a:p>
          <a:p>
            <a:pPr algn="ctr"/>
            <a:r>
              <a:rPr lang="en-US" sz="2000" dirty="0" smtClean="0">
                <a:latin typeface="Arial Rounded MT Bold" pitchFamily="34" charset="0"/>
              </a:rPr>
              <a:t>…</a:t>
            </a:r>
            <a:endParaRPr lang="en-US" sz="2000" dirty="0">
              <a:latin typeface="Arial Rounded MT Bold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781800" y="5181600"/>
            <a:ext cx="1676400" cy="685800"/>
          </a:xfrm>
          <a:prstGeom prst="ellipse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 × 10</a:t>
            </a:r>
            <a:r>
              <a:rPr lang="en-US" sz="2400" b="1" baseline="30000" dirty="0" smtClean="0"/>
              <a:t>11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1905000"/>
            <a:ext cx="2860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Arial Rounded MT Bold" pitchFamily="34" charset="0"/>
                <a:ea typeface="Cambria Math" pitchFamily="18" charset="0"/>
              </a:rPr>
              <a:t>GradStudent</a:t>
            </a:r>
            <a:r>
              <a:rPr lang="en-US" sz="2800" b="1" dirty="0" smtClean="0">
                <a:solidFill>
                  <a:srgbClr val="FF0000"/>
                </a:solidFill>
                <a:latin typeface="Arial Rounded MT Bold" pitchFamily="34" charset="0"/>
                <a:ea typeface="Cambria Math" pitchFamily="18" charset="0"/>
              </a:rPr>
              <a:t>(x)</a:t>
            </a:r>
            <a:endParaRPr lang="en-US" sz="2800" b="1" dirty="0">
              <a:solidFill>
                <a:srgbClr val="FF0000"/>
              </a:solidFill>
              <a:latin typeface="Arial Rounded MT Bold" pitchFamily="34" charset="0"/>
              <a:ea typeface="Cambria Math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2438400"/>
            <a:ext cx="28194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   </a:t>
            </a:r>
            <a:r>
              <a:rPr lang="en-US" sz="2000" dirty="0" err="1" smtClean="0">
                <a:solidFill>
                  <a:schemeClr val="bg1"/>
                </a:solidFill>
                <a:latin typeface="Arial Rounded MT Bold" pitchFamily="34" charset="0"/>
              </a:rPr>
              <a:t>GradStudent</a:t>
            </a:r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(P1)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¬ </a:t>
            </a:r>
            <a:r>
              <a:rPr lang="en-US" sz="2000" dirty="0" err="1" smtClean="0">
                <a:solidFill>
                  <a:schemeClr val="bg1"/>
                </a:solidFill>
                <a:latin typeface="Arial Rounded MT Bold" pitchFamily="34" charset="0"/>
              </a:rPr>
              <a:t>GradStudent</a:t>
            </a:r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(P2)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   </a:t>
            </a:r>
            <a:r>
              <a:rPr lang="en-US" sz="2000" dirty="0" err="1" smtClean="0">
                <a:solidFill>
                  <a:schemeClr val="bg1"/>
                </a:solidFill>
                <a:latin typeface="Arial Rounded MT Bold" pitchFamily="34" charset="0"/>
              </a:rPr>
              <a:t>GradStudent</a:t>
            </a:r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(P3)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…</a:t>
            </a:r>
            <a:endParaRPr lang="en-US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971800" y="1988124"/>
            <a:ext cx="1055264" cy="90747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3"/>
          </p:cNvCxnSpPr>
          <p:nvPr/>
        </p:nvCxnSpPr>
        <p:spPr>
          <a:xfrm>
            <a:off x="2971800" y="3124200"/>
            <a:ext cx="1066800" cy="457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197109">
            <a:off x="3012726" y="2022788"/>
            <a:ext cx="74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True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758000">
            <a:off x="3015544" y="3381990"/>
            <a:ext cx="846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False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38600" y="1447800"/>
            <a:ext cx="2743200" cy="10058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    </a:t>
            </a:r>
            <a:r>
              <a:rPr lang="en-US" sz="2000" dirty="0" err="1" smtClean="0">
                <a:solidFill>
                  <a:schemeClr val="bg1"/>
                </a:solidFill>
                <a:latin typeface="Arial Rounded MT Bold" pitchFamily="34" charset="0"/>
              </a:rPr>
              <a:t>GradStudent</a:t>
            </a:r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(P1)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    </a:t>
            </a:r>
            <a:r>
              <a:rPr lang="en-US" sz="2000" dirty="0" err="1" smtClean="0">
                <a:solidFill>
                  <a:schemeClr val="bg1"/>
                </a:solidFill>
                <a:latin typeface="Arial Rounded MT Bold" pitchFamily="34" charset="0"/>
              </a:rPr>
              <a:t>GradStudent</a:t>
            </a:r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(P3)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…</a:t>
            </a:r>
            <a:endParaRPr lang="en-US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99769" y="1524000"/>
            <a:ext cx="23442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2000  </a:t>
            </a:r>
            <a:b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Grad Students</a:t>
            </a:r>
            <a:endParaRPr lang="en-US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781800" y="3276600"/>
            <a:ext cx="11996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8000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Others</a:t>
            </a:r>
            <a:endParaRPr lang="en-US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609600" y="4419600"/>
            <a:ext cx="5029200" cy="914400"/>
          </a:xfrm>
          <a:prstGeom prst="wedgeRoundRectCallout">
            <a:avLst>
              <a:gd name="adj1" fmla="val 32277"/>
              <a:gd name="adj2" fmla="val -94648"/>
              <a:gd name="adj3" fmla="val 16667"/>
            </a:avLst>
          </a:prstGeom>
          <a:solidFill>
            <a:srgbClr val="FF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All these values for </a:t>
            </a:r>
            <a:r>
              <a:rPr lang="en-US" sz="2400" i="1" dirty="0" smtClean="0">
                <a:solidFill>
                  <a:schemeClr val="tx2"/>
                </a:solidFill>
                <a:latin typeface="Arial Rounded MT Bold" pitchFamily="34" charset="0"/>
              </a:rPr>
              <a:t>X</a:t>
            </a:r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  satisfy the clause, </a:t>
            </a:r>
            <a:r>
              <a:rPr lang="en-US" sz="2400" u="sng" dirty="0" smtClean="0">
                <a:solidFill>
                  <a:schemeClr val="tx2"/>
                </a:solidFill>
                <a:latin typeface="Arial Rounded MT Bold" pitchFamily="34" charset="0"/>
              </a:rPr>
              <a:t>regardless</a:t>
            </a:r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 of </a:t>
            </a:r>
            <a:r>
              <a:rPr lang="en-US" sz="2400" i="1" dirty="0" smtClean="0">
                <a:solidFill>
                  <a:schemeClr val="tx2"/>
                </a:solidFill>
                <a:latin typeface="Arial Rounded MT Bold" pitchFamily="34" charset="0"/>
              </a:rPr>
              <a:t>Y </a:t>
            </a:r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 and </a:t>
            </a:r>
            <a:r>
              <a:rPr lang="en-US" sz="2400" i="1" dirty="0" smtClean="0">
                <a:solidFill>
                  <a:schemeClr val="tx2"/>
                </a:solidFill>
                <a:latin typeface="Arial Rounded MT Bold" pitchFamily="34" charset="0"/>
              </a:rPr>
              <a:t>Z</a:t>
            </a:r>
            <a:endParaRPr lang="en-US" sz="2400" i="1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76200"/>
            <a:ext cx="9227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GradStudent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(x)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Prof(y) </a:t>
            </a:r>
            <a:r>
              <a:rPr lang="en-US" sz="1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Prof(z) </a:t>
            </a:r>
            <a:r>
              <a:rPr lang="en-US" sz="1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TA(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x,z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1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SameGroup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y,z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AdvisedBy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x,y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)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44" name="Rounded Rectangular Callout 43"/>
          <p:cNvSpPr/>
          <p:nvPr/>
        </p:nvSpPr>
        <p:spPr>
          <a:xfrm>
            <a:off x="5943600" y="533400"/>
            <a:ext cx="2895600" cy="838200"/>
          </a:xfrm>
          <a:prstGeom prst="wedgeRoundRectCallout">
            <a:avLst>
              <a:gd name="adj1" fmla="val -36701"/>
              <a:gd name="adj2" fmla="val 64206"/>
              <a:gd name="adj3" fmla="val 16667"/>
            </a:avLst>
          </a:prstGeom>
          <a:solidFill>
            <a:srgbClr val="FF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FROG keeps only these </a:t>
            </a:r>
            <a:r>
              <a:rPr lang="en-US" sz="2400" i="1" dirty="0" smtClean="0">
                <a:solidFill>
                  <a:schemeClr val="tx2"/>
                </a:solidFill>
                <a:latin typeface="Arial Rounded MT Bold" pitchFamily="34" charset="0"/>
              </a:rPr>
              <a:t>X</a:t>
            </a:r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  values</a:t>
            </a:r>
            <a:endParaRPr lang="en-US" sz="2400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1600200" y="5638800"/>
            <a:ext cx="4267200" cy="838200"/>
          </a:xfrm>
          <a:prstGeom prst="wedgeRoundRectCallout">
            <a:avLst>
              <a:gd name="adj1" fmla="val 81901"/>
              <a:gd name="adj2" fmla="val 2200"/>
              <a:gd name="adj3" fmla="val 16667"/>
            </a:avLst>
          </a:prstGeom>
          <a:solidFill>
            <a:srgbClr val="FF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Instead of 10</a:t>
            </a:r>
            <a:r>
              <a:rPr lang="en-US" sz="2400" baseline="30000" dirty="0" smtClean="0">
                <a:solidFill>
                  <a:schemeClr val="tx2"/>
                </a:solidFill>
                <a:latin typeface="Arial Rounded MT Bold" pitchFamily="34" charset="0"/>
              </a:rPr>
              <a:t>4</a:t>
            </a:r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 values for </a:t>
            </a:r>
            <a:r>
              <a:rPr lang="en-US" sz="2400" i="1" dirty="0" smtClean="0">
                <a:solidFill>
                  <a:schemeClr val="tx2"/>
                </a:solidFill>
                <a:latin typeface="Arial Rounded MT Bold" pitchFamily="34" charset="0"/>
              </a:rPr>
              <a:t>X</a:t>
            </a:r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, </a:t>
            </a:r>
            <a:b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</a:br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have 2 x 10</a:t>
            </a:r>
            <a:r>
              <a:rPr lang="en-US" sz="2400" baseline="30000" dirty="0" smtClean="0">
                <a:solidFill>
                  <a:schemeClr val="tx2"/>
                </a:solidFill>
                <a:latin typeface="Arial Rounded MT Bold" pitchFamily="34" charset="0"/>
              </a:rPr>
              <a:t>3</a:t>
            </a:r>
            <a:endParaRPr lang="en-US" sz="2400" baseline="30000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5" grpId="0" animBg="1"/>
      <p:bldP spid="22" grpId="0" animBg="1"/>
      <p:bldP spid="19" grpId="0"/>
      <p:bldP spid="20" grpId="0"/>
      <p:bldP spid="23" grpId="0" animBg="1"/>
      <p:bldP spid="24" grpId="0"/>
      <p:bldP spid="26" grpId="0"/>
      <p:bldP spid="26" grpId="1"/>
      <p:bldP spid="26" grpId="2"/>
      <p:bldP spid="29" grpId="0" animBg="1"/>
      <p:bldP spid="44" grpId="1" animBg="1"/>
      <p:bldP spid="3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val 30"/>
          <p:cNvSpPr/>
          <p:nvPr/>
        </p:nvSpPr>
        <p:spPr>
          <a:xfrm>
            <a:off x="6477000" y="5276272"/>
            <a:ext cx="2438400" cy="127692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 × 10</a:t>
            </a:r>
            <a:r>
              <a:rPr lang="en-US" sz="2400" b="1" baseline="30000" dirty="0" smtClean="0"/>
              <a:t>11</a:t>
            </a:r>
            <a:endParaRPr lang="en-US" sz="2400" b="1" dirty="0"/>
          </a:p>
        </p:txBody>
      </p:sp>
      <p:sp>
        <p:nvSpPr>
          <p:cNvPr id="32" name="Oval 31"/>
          <p:cNvSpPr/>
          <p:nvPr/>
        </p:nvSpPr>
        <p:spPr>
          <a:xfrm>
            <a:off x="6858000" y="5562600"/>
            <a:ext cx="1676400" cy="685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 × 10</a:t>
            </a:r>
            <a:r>
              <a:rPr lang="en-US" sz="2400" b="1" baseline="30000" dirty="0" smtClean="0"/>
              <a:t>10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1905000"/>
            <a:ext cx="13508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 Rounded MT Bold" pitchFamily="34" charset="0"/>
                <a:ea typeface="Cambria Math" pitchFamily="18" charset="0"/>
              </a:rPr>
              <a:t>Prof(y)</a:t>
            </a:r>
            <a:endParaRPr lang="en-US" sz="2800" dirty="0">
              <a:solidFill>
                <a:srgbClr val="FF0000"/>
              </a:solidFill>
              <a:latin typeface="Arial Rounded MT Bold" pitchFamily="34" charset="0"/>
              <a:ea typeface="Cambria Math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2438400"/>
            <a:ext cx="2667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¬ Prof(P1)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   Prof(P2)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…</a:t>
            </a:r>
            <a:endParaRPr lang="en-US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94028" y="1530924"/>
            <a:ext cx="2743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    </a:t>
            </a:r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Prof(P2)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…</a:t>
            </a:r>
            <a:endParaRPr lang="en-US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0" y="1447800"/>
            <a:ext cx="17930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Rounded MT Bold" pitchFamily="34" charset="0"/>
              </a:rPr>
              <a:t>1000 </a:t>
            </a:r>
            <a:br>
              <a:rPr lang="en-US" sz="2400" dirty="0" smtClean="0">
                <a:latin typeface="Arial Rounded MT Bold" pitchFamily="34" charset="0"/>
              </a:rPr>
            </a:br>
            <a:r>
              <a:rPr lang="en-US" sz="2400" dirty="0" smtClean="0">
                <a:latin typeface="Arial Rounded MT Bold" pitchFamily="34" charset="0"/>
              </a:rPr>
              <a:t>Professors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14800" y="3276600"/>
            <a:ext cx="2743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¬ Prof(P1)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…</a:t>
            </a:r>
            <a:endParaRPr lang="en-US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34200" y="3200400"/>
            <a:ext cx="11996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Rounded MT Bold" pitchFamily="34" charset="0"/>
              </a:rPr>
              <a:t>9000 </a:t>
            </a:r>
            <a:br>
              <a:rPr lang="en-US" sz="2400" dirty="0" smtClean="0">
                <a:latin typeface="Arial Rounded MT Bold" pitchFamily="34" charset="0"/>
              </a:rPr>
            </a:br>
            <a:r>
              <a:rPr lang="en-US" sz="2400" dirty="0" smtClean="0">
                <a:latin typeface="Arial Rounded MT Bold" pitchFamily="34" charset="0"/>
              </a:rPr>
              <a:t>Others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76200"/>
            <a:ext cx="9227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GradStudent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(x)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Prof(y)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Prof(z) </a:t>
            </a:r>
            <a:r>
              <a:rPr lang="en-US" sz="1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TA(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x,z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1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SameGroup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y,z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AdvisedBy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x,y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)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7" name="Straight Arrow Connector 16"/>
          <p:cNvCxnSpPr>
            <a:endCxn id="11" idx="1"/>
          </p:cNvCxnSpPr>
          <p:nvPr/>
        </p:nvCxnSpPr>
        <p:spPr>
          <a:xfrm flipV="1">
            <a:off x="2743200" y="1873824"/>
            <a:ext cx="1350828" cy="9386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743200" y="3041076"/>
            <a:ext cx="1371600" cy="5403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9517298">
            <a:off x="2942888" y="1930195"/>
            <a:ext cx="74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True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345756">
            <a:off x="2863144" y="3305788"/>
            <a:ext cx="846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False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11" grpId="0" animBg="1"/>
      <p:bldP spid="12" grpId="0"/>
      <p:bldP spid="13" grpId="0" animBg="1"/>
      <p:bldP spid="14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/>
          <p:cNvSpPr/>
          <p:nvPr/>
        </p:nvSpPr>
        <p:spPr>
          <a:xfrm>
            <a:off x="6477000" y="5276272"/>
            <a:ext cx="2438400" cy="127692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 × 10</a:t>
            </a:r>
            <a:r>
              <a:rPr lang="en-US" sz="2400" b="1" baseline="30000" dirty="0" smtClean="0"/>
              <a:t>10</a:t>
            </a:r>
            <a:endParaRPr lang="en-US" sz="2400" b="1" dirty="0"/>
          </a:p>
        </p:txBody>
      </p:sp>
      <p:sp>
        <p:nvSpPr>
          <p:cNvPr id="19" name="Oval 18"/>
          <p:cNvSpPr/>
          <p:nvPr/>
        </p:nvSpPr>
        <p:spPr>
          <a:xfrm>
            <a:off x="6934200" y="5562600"/>
            <a:ext cx="1524000" cy="6858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 × 10</a:t>
            </a:r>
            <a:r>
              <a:rPr lang="en-US" sz="2400" b="1" baseline="30000" dirty="0" smtClean="0"/>
              <a:t>9</a:t>
            </a:r>
            <a:endParaRPr lang="en-US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76200"/>
            <a:ext cx="9227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GradStudent</a:t>
            </a:r>
            <a:r>
              <a:rPr lang="en-US" sz="2000" b="1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(x)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Prof(y)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Prof(z) </a:t>
            </a:r>
            <a:r>
              <a:rPr lang="en-US" sz="1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TA(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x,z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1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SameGroup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y,z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AdvisedBy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x,y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)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90800" y="22098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&lt;&lt;&lt;   Same as Prof(y)   &gt;&gt;&gt;</a:t>
            </a:r>
            <a:endParaRPr lang="en-US" sz="2800" dirty="0">
              <a:solidFill>
                <a:schemeClr val="accent1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val 25"/>
          <p:cNvSpPr/>
          <p:nvPr/>
        </p:nvSpPr>
        <p:spPr>
          <a:xfrm>
            <a:off x="6477000" y="5276272"/>
            <a:ext cx="2438400" cy="1276928"/>
          </a:xfrm>
          <a:prstGeom prst="ellipse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 × 10</a:t>
            </a:r>
            <a:r>
              <a:rPr lang="en-US" sz="2400" b="1" baseline="30000" dirty="0" smtClean="0"/>
              <a:t>9</a:t>
            </a:r>
            <a:endParaRPr lang="en-US" sz="2400" b="1" dirty="0"/>
          </a:p>
        </p:txBody>
      </p:sp>
      <p:sp>
        <p:nvSpPr>
          <p:cNvPr id="27" name="Oval 26"/>
          <p:cNvSpPr/>
          <p:nvPr/>
        </p:nvSpPr>
        <p:spPr>
          <a:xfrm>
            <a:off x="6934200" y="5562600"/>
            <a:ext cx="1524000" cy="685800"/>
          </a:xfrm>
          <a:prstGeom prst="ellipse">
            <a:avLst/>
          </a:prstGeom>
          <a:solidFill>
            <a:srgbClr val="00B0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 × 10</a:t>
            </a:r>
            <a:r>
              <a:rPr lang="en-US" sz="2400" b="1" baseline="30000" dirty="0" smtClean="0"/>
              <a:t>6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905000"/>
            <a:ext cx="26536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Arial Rounded MT Bold" pitchFamily="34" charset="0"/>
                <a:ea typeface="Cambria Math" pitchFamily="18" charset="0"/>
              </a:rPr>
              <a:t>SameGroup</a:t>
            </a:r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  <a:ea typeface="Cambria Math" pitchFamily="18" charset="0"/>
              </a:rPr>
              <a:t>(y, z)</a:t>
            </a:r>
            <a:endParaRPr lang="en-US" sz="2400" dirty="0">
              <a:solidFill>
                <a:srgbClr val="FF0000"/>
              </a:solidFill>
              <a:latin typeface="Arial Rounded MT Bold" pitchFamily="34" charset="0"/>
              <a:ea typeface="Cambria Math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438400"/>
            <a:ext cx="2667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b="1" dirty="0" smtClean="0"/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 Rounded MT Bold" pitchFamily="34" charset="0"/>
              </a:rPr>
              <a:t>10</a:t>
            </a:r>
            <a:r>
              <a:rPr lang="en-US" sz="2000" b="1" baseline="30000" dirty="0" smtClean="0">
                <a:solidFill>
                  <a:schemeClr val="bg1"/>
                </a:solidFill>
                <a:latin typeface="Arial Rounded MT Bold" pitchFamily="34" charset="0"/>
              </a:rPr>
              <a:t>6 </a:t>
            </a:r>
            <a:r>
              <a:rPr lang="en-US" sz="2000" b="1" dirty="0" smtClean="0">
                <a:solidFill>
                  <a:schemeClr val="bg1"/>
                </a:solidFill>
                <a:latin typeface="Arial Rounded MT Bold" pitchFamily="34" charset="0"/>
              </a:rPr>
              <a:t> Combinations</a:t>
            </a:r>
            <a:endParaRPr lang="en-US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94028" y="1530924"/>
            <a:ext cx="301752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dirty="0" smtClean="0">
                <a:latin typeface="Arial Rounded MT Bold" pitchFamily="34" charset="0"/>
              </a:rPr>
              <a:t>    </a:t>
            </a:r>
            <a:r>
              <a:rPr lang="en-US" sz="2000" dirty="0" err="1" smtClean="0">
                <a:solidFill>
                  <a:schemeClr val="bg1"/>
                </a:solidFill>
                <a:latin typeface="Arial Rounded MT Bold" pitchFamily="34" charset="0"/>
              </a:rPr>
              <a:t>SameGroup</a:t>
            </a:r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(P1, P2)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…</a:t>
            </a:r>
            <a:endParaRPr lang="en-US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03761" y="1524000"/>
            <a:ext cx="204023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1000  true</a:t>
            </a:r>
            <a:b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200" dirty="0" err="1" smtClean="0">
                <a:solidFill>
                  <a:schemeClr val="bg1"/>
                </a:solidFill>
                <a:latin typeface="Arial Rounded MT Bold" pitchFamily="34" charset="0"/>
              </a:rPr>
              <a:t>SameGroup’s</a:t>
            </a:r>
            <a:endParaRPr lang="en-US" sz="22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14800" y="3124200"/>
            <a:ext cx="301752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¬ </a:t>
            </a:r>
            <a:r>
              <a:rPr lang="en-US" sz="2000" dirty="0" err="1" smtClean="0">
                <a:solidFill>
                  <a:schemeClr val="bg1"/>
                </a:solidFill>
                <a:latin typeface="Arial Rounded MT Bold" pitchFamily="34" charset="0"/>
              </a:rPr>
              <a:t>SameGroup</a:t>
            </a:r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(P2, P5)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…</a:t>
            </a:r>
            <a:endParaRPr lang="en-US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02443" y="3048000"/>
            <a:ext cx="194155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Arial Rounded MT Bold" pitchFamily="34" charset="0"/>
              </a:rPr>
              <a:t>10</a:t>
            </a:r>
            <a:r>
              <a:rPr lang="en-US" sz="2400" b="1" baseline="30000" dirty="0" smtClean="0">
                <a:solidFill>
                  <a:schemeClr val="bg1"/>
                </a:solidFill>
                <a:latin typeface="Arial Rounded MT Bold" pitchFamily="34" charset="0"/>
              </a:rPr>
              <a:t>6</a:t>
            </a:r>
            <a:r>
              <a:rPr lang="en-US" sz="2400" b="1" dirty="0" smtClean="0">
                <a:solidFill>
                  <a:schemeClr val="bg1"/>
                </a:solidFill>
                <a:latin typeface="Arial Rounded MT Bold" pitchFamily="34" charset="0"/>
              </a:rPr>
              <a:t>  –  1000 </a:t>
            </a:r>
            <a:br>
              <a:rPr lang="en-US" sz="2400" b="1" dirty="0" smtClean="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Arial Rounded MT Bold" pitchFamily="34" charset="0"/>
              </a:rPr>
              <a:t>Others</a:t>
            </a:r>
            <a:endParaRPr lang="en-US" sz="24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76200"/>
            <a:ext cx="9227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GradStudent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(x)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Prof(y)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Prof(z)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TA(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x,z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14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SameGroup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y,z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AdvisedBy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x,y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)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819400" y="1908462"/>
            <a:ext cx="1274628" cy="8347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819400" y="3048000"/>
            <a:ext cx="1295400" cy="533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9465657">
            <a:off x="2942888" y="1930195"/>
            <a:ext cx="74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True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 rot="1437257">
            <a:off x="2940359" y="3278853"/>
            <a:ext cx="846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False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2743200" y="5029200"/>
            <a:ext cx="3429000" cy="914400"/>
          </a:xfrm>
          <a:prstGeom prst="wedgeRoundRectCallout">
            <a:avLst>
              <a:gd name="adj1" fmla="val 71155"/>
              <a:gd name="adj2" fmla="val 40232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 Rounded MT Bold"/>
              </a:rPr>
              <a:t>2</a:t>
            </a:r>
            <a:r>
              <a:rPr lang="en-US" sz="2000" b="1" dirty="0" smtClean="0">
                <a:solidFill>
                  <a:schemeClr val="tx2"/>
                </a:solidFill>
                <a:latin typeface="Arial Rounded MT Bold" pitchFamily="34" charset="0"/>
              </a:rPr>
              <a:t>000 values of X</a:t>
            </a:r>
          </a:p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 Rounded MT Bold" pitchFamily="34" charset="0"/>
              </a:rPr>
              <a:t>1000 Y:Z combinations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38200" y="1905000"/>
            <a:ext cx="12906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  <a:ea typeface="Cambria Math" pitchFamily="18" charset="0"/>
              </a:rPr>
              <a:t>TA(x, z)</a:t>
            </a:r>
            <a:endParaRPr lang="en-US" sz="2400" dirty="0">
              <a:solidFill>
                <a:srgbClr val="FF0000"/>
              </a:solidFill>
              <a:latin typeface="Arial Rounded MT Bold" pitchFamily="34" charset="0"/>
              <a:ea typeface="Cambria Math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2438400"/>
            <a:ext cx="26670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 Rounded MT Bold" pitchFamily="34" charset="0"/>
              </a:rPr>
              <a:t>2 × 10</a:t>
            </a:r>
            <a:r>
              <a:rPr lang="en-US" sz="2000" b="1" baseline="30000" dirty="0" smtClean="0">
                <a:solidFill>
                  <a:schemeClr val="bg1"/>
                </a:solidFill>
                <a:latin typeface="Arial Rounded MT Bold" pitchFamily="34" charset="0"/>
              </a:rPr>
              <a:t>6 </a:t>
            </a:r>
            <a:r>
              <a:rPr lang="en-US" sz="2000" b="1" dirty="0" smtClean="0">
                <a:solidFill>
                  <a:schemeClr val="bg1"/>
                </a:solidFill>
                <a:latin typeface="Arial Rounded MT Bold" pitchFamily="34" charset="0"/>
              </a:rPr>
              <a:t> Combinations</a:t>
            </a:r>
            <a:endParaRPr lang="en-US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94028" y="1530924"/>
            <a:ext cx="2743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   TA(P7,P5)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…</a:t>
            </a:r>
            <a:endParaRPr lang="en-US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8000" y="1447800"/>
            <a:ext cx="915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 Rounded MT Bold" pitchFamily="34" charset="0"/>
              </a:rPr>
              <a:t>1000</a:t>
            </a:r>
          </a:p>
          <a:p>
            <a:r>
              <a:rPr lang="en-US" sz="2400" dirty="0" smtClean="0">
                <a:latin typeface="Arial Rounded MT Bold" pitchFamily="34" charset="0"/>
              </a:rPr>
              <a:t>TA’s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14800" y="3283524"/>
            <a:ext cx="2743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¬ TA(P8,P4)</a:t>
            </a: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 Rounded MT Bold" pitchFamily="34" charset="0"/>
              </a:rPr>
              <a:t>…</a:t>
            </a:r>
            <a:endParaRPr lang="en-US" sz="20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58000" y="3200400"/>
            <a:ext cx="2286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latin typeface="Arial Rounded MT Bold" pitchFamily="34" charset="0"/>
              </a:rPr>
              <a:t>2 × 10</a:t>
            </a:r>
            <a:r>
              <a:rPr lang="en-US" sz="2200" b="1" baseline="30000" dirty="0" smtClean="0">
                <a:latin typeface="Arial Rounded MT Bold" pitchFamily="34" charset="0"/>
              </a:rPr>
              <a:t>6</a:t>
            </a:r>
            <a:r>
              <a:rPr lang="en-US" sz="2200" b="1" dirty="0" smtClean="0">
                <a:latin typeface="Arial Rounded MT Bold" pitchFamily="34" charset="0"/>
              </a:rPr>
              <a:t>  –  1000 </a:t>
            </a:r>
          </a:p>
          <a:p>
            <a:r>
              <a:rPr lang="en-US" sz="2400" dirty="0" smtClean="0">
                <a:latin typeface="Arial Rounded MT Bold" pitchFamily="34" charset="0"/>
              </a:rPr>
              <a:t>Others</a:t>
            </a:r>
            <a:endParaRPr lang="en-US" sz="2400" dirty="0">
              <a:latin typeface="Arial Rounded MT Bold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705600" y="5486400"/>
            <a:ext cx="1600200" cy="7620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Arial Rounded MT Bold"/>
              </a:rPr>
              <a:t>≤</a:t>
            </a:r>
            <a:r>
              <a:rPr lang="en-US" sz="2000" b="1" dirty="0" smtClean="0">
                <a:solidFill>
                  <a:schemeClr val="tx2"/>
                </a:solidFill>
                <a:latin typeface="Arial Rounded MT Bold"/>
              </a:rPr>
              <a:t>  </a:t>
            </a:r>
            <a:r>
              <a:rPr lang="en-US" sz="2000" b="1" dirty="0" smtClean="0">
                <a:latin typeface="Arial Rounded MT Bold" pitchFamily="34" charset="0"/>
              </a:rPr>
              <a:t>10</a:t>
            </a:r>
            <a:r>
              <a:rPr lang="en-US" sz="2000" b="1" baseline="30000" dirty="0" smtClean="0">
                <a:latin typeface="Arial Rounded MT Bold" pitchFamily="34" charset="0"/>
              </a:rPr>
              <a:t>6</a:t>
            </a:r>
            <a:endParaRPr lang="en-US" sz="2000" b="1" dirty="0">
              <a:latin typeface="Arial Rounded MT Bol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76200"/>
            <a:ext cx="9227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GradStudent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(x)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Prof(y)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Prof(z) </a:t>
            </a:r>
            <a:r>
              <a:rPr lang="en-US" sz="14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 TA(</a:t>
            </a:r>
            <a:r>
              <a:rPr lang="en-US" sz="2000" dirty="0" err="1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x,z</a:t>
            </a:r>
            <a:r>
              <a:rPr lang="en-US" sz="20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SameGroup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y,z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AdvisedBy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x,y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)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819400" y="1908462"/>
            <a:ext cx="1274628" cy="75853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819400" y="3048000"/>
            <a:ext cx="1295400" cy="533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19667753">
            <a:off x="2944618" y="1921353"/>
            <a:ext cx="748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True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 rot="1345756">
            <a:off x="3016103" y="3346793"/>
            <a:ext cx="846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False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27" name="Rounded Rectangular Callout 26"/>
          <p:cNvSpPr/>
          <p:nvPr/>
        </p:nvSpPr>
        <p:spPr>
          <a:xfrm>
            <a:off x="2743200" y="5074920"/>
            <a:ext cx="3429000" cy="914400"/>
          </a:xfrm>
          <a:prstGeom prst="wedgeRoundRectCallout">
            <a:avLst>
              <a:gd name="adj1" fmla="val 68582"/>
              <a:gd name="adj2" fmla="val 38478"/>
              <a:gd name="adj3" fmla="val 1666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 Rounded MT Bold"/>
              </a:rPr>
              <a:t>≤  1</a:t>
            </a:r>
            <a:r>
              <a:rPr lang="en-US" sz="2000" b="1" dirty="0" smtClean="0">
                <a:solidFill>
                  <a:schemeClr val="tx2"/>
                </a:solidFill>
                <a:latin typeface="Arial Rounded MT Bold" pitchFamily="34" charset="0"/>
              </a:rPr>
              <a:t>000 values of X</a:t>
            </a:r>
          </a:p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 Rounded MT Bold"/>
              </a:rPr>
              <a:t>≤  </a:t>
            </a:r>
            <a:r>
              <a:rPr lang="en-US" sz="2000" b="1" dirty="0" smtClean="0">
                <a:solidFill>
                  <a:schemeClr val="tx2"/>
                </a:solidFill>
                <a:latin typeface="Arial Rounded MT Bold" pitchFamily="34" charset="0"/>
              </a:rPr>
              <a:t>1000 Y:Z combinations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676400"/>
            <a:ext cx="4038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Original number of groundings  =  </a:t>
            </a:r>
            <a:r>
              <a:rPr lang="en-US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10</a:t>
            </a:r>
            <a:r>
              <a:rPr lang="en-US" sz="2800" b="1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12</a:t>
            </a:r>
            <a:endParaRPr lang="en-US" sz="28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  <a:p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886200" y="914400"/>
            <a:ext cx="4953000" cy="434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 Rounded MT Bold" pitchFamily="34" charset="0"/>
              </a:rPr>
              <a:t>10</a:t>
            </a:r>
            <a:r>
              <a:rPr lang="en-US" sz="2400" b="1" baseline="30000" dirty="0" smtClean="0">
                <a:latin typeface="Arial Rounded MT Bold" pitchFamily="34" charset="0"/>
              </a:rPr>
              <a:t>12</a:t>
            </a:r>
            <a:endParaRPr lang="en-US" sz="2400" b="1" dirty="0">
              <a:latin typeface="Arial Rounded MT Bold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91200" y="2590800"/>
            <a:ext cx="9906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 Rounded MT Bold" pitchFamily="34" charset="0"/>
              </a:rPr>
              <a:t>10</a:t>
            </a:r>
            <a:r>
              <a:rPr lang="en-US" sz="2400" b="1" baseline="30000" dirty="0" smtClean="0">
                <a:latin typeface="Arial Rounded MT Bold" pitchFamily="34" charset="0"/>
              </a:rPr>
              <a:t>6</a:t>
            </a:r>
            <a:endParaRPr lang="en-US" sz="2400" b="1" dirty="0">
              <a:latin typeface="Arial Rounded MT Bold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76200"/>
            <a:ext cx="92273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GradStudent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(x)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Prof(y)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Prof(z)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TA(</a:t>
            </a:r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x,z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SameGroup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(</a:t>
            </a:r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y,z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)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</a:rPr>
              <a:t> 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AdvisedBy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(</a:t>
            </a:r>
            <a:r>
              <a:rPr lang="en-US" sz="2000" dirty="0" err="1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x,y</a:t>
            </a:r>
            <a:r>
              <a:rPr lang="en-US" sz="2000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)</a:t>
            </a:r>
            <a:endParaRPr lang="en-US" sz="2000" dirty="0">
              <a:solidFill>
                <a:schemeClr val="tx2">
                  <a:lumMod val="20000"/>
                  <a:lumOff val="80000"/>
                </a:schemeClr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3124200"/>
            <a:ext cx="4038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Final number of groundings  </a:t>
            </a:r>
            <a:r>
              <a:rPr lang="en-US" sz="2800" b="1" dirty="0" smtClean="0">
                <a:solidFill>
                  <a:schemeClr val="bg1"/>
                </a:solidFill>
                <a:latin typeface="Arial Rounded MT Bold"/>
              </a:rPr>
              <a:t>≤</a:t>
            </a:r>
            <a:r>
              <a:rPr lang="en-US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  </a:t>
            </a:r>
            <a:r>
              <a:rPr lang="en-US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10</a:t>
            </a:r>
            <a:r>
              <a:rPr lang="en-US" sz="2800" b="1" baseline="30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 Rounded MT Bold" pitchFamily="34" charset="0"/>
              </a:rPr>
              <a:t>6</a:t>
            </a:r>
            <a:endParaRPr lang="en-US" sz="28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Arial Rounded MT Bold" pitchFamily="34" charset="0"/>
            </a:endParaRPr>
          </a:p>
          <a:p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Some Algorithmic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Initially store 10</a:t>
            </a:r>
            <a:r>
              <a:rPr lang="en-US" sz="1000" dirty="0" smtClean="0"/>
              <a:t> </a:t>
            </a:r>
            <a:r>
              <a:rPr lang="en-US" baseline="30000" dirty="0" smtClean="0"/>
              <a:t>12  </a:t>
            </a:r>
            <a:r>
              <a:rPr lang="en-US" dirty="0" smtClean="0"/>
              <a:t>groundings with 10</a:t>
            </a:r>
            <a:r>
              <a:rPr lang="en-US" sz="1000" b="1" dirty="0" smtClean="0"/>
              <a:t> </a:t>
            </a:r>
            <a:r>
              <a:rPr lang="en-US" b="1" baseline="30000" dirty="0" smtClean="0"/>
              <a:t>4</a:t>
            </a:r>
            <a:r>
              <a:rPr lang="en-US" dirty="0" smtClean="0"/>
              <a:t> space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Storage needs grow because literals </a:t>
            </a:r>
            <a:br>
              <a:rPr lang="en-US" dirty="0" smtClean="0"/>
            </a:br>
            <a:r>
              <a:rPr lang="en-US" dirty="0" smtClean="0"/>
              <a:t>cause variables to ‘interact’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P(x, y, z) might require O(10</a:t>
            </a:r>
            <a:r>
              <a:rPr lang="en-US" baseline="30000" dirty="0" smtClean="0"/>
              <a:t>12</a:t>
            </a:r>
            <a:r>
              <a:rPr lang="en-US" dirty="0" smtClean="0"/>
              <a:t>) space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Order literals ‘reduced’ impacts storage needs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Simple heuristic (see paper) chooses </a:t>
            </a:r>
            <a:br>
              <a:rPr lang="en-US" dirty="0" smtClean="0"/>
            </a:br>
            <a:r>
              <a:rPr lang="en-US" dirty="0" smtClean="0"/>
              <a:t>literal  to process next – or try all permutations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Can merge inference rules after reduction</a:t>
            </a:r>
          </a:p>
          <a:p>
            <a:pPr lvl="1">
              <a:spcBef>
                <a:spcPts val="600"/>
              </a:spcBef>
              <a:buFont typeface="Arial" pitchFamily="34" charset="0"/>
              <a:buChar char="•"/>
            </a:pPr>
            <a:r>
              <a:rPr lang="en-US" dirty="0" smtClean="0"/>
              <a:t>After reduction, sample rule only has </a:t>
            </a:r>
            <a:r>
              <a:rPr lang="en-US" b="1" dirty="0" err="1" smtClean="0"/>
              <a:t>advisedBy</a:t>
            </a:r>
            <a:r>
              <a:rPr lang="en-US" b="1" dirty="0" smtClean="0"/>
              <a:t>(</a:t>
            </a:r>
            <a:r>
              <a:rPr lang="en-US" b="1" dirty="0" err="1" smtClean="0"/>
              <a:t>x,y</a:t>
            </a:r>
            <a:r>
              <a:rPr lang="en-US" b="1" dirty="0" smtClean="0"/>
              <a:t>)</a:t>
            </a:r>
            <a:endParaRPr lang="en-US" b="1" dirty="0"/>
          </a:p>
        </p:txBody>
      </p:sp>
      <p:pic>
        <p:nvPicPr>
          <p:cNvPr id="33796" name="Picture 4" descr="http://mathsisgoodforyou.com/images/people/alkhwarizm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152400"/>
            <a:ext cx="1143000" cy="1452642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672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Empirical Results: </a:t>
            </a:r>
            <a:r>
              <a:rPr lang="en-US" sz="4000" dirty="0" err="1" smtClean="0"/>
              <a:t>CiteSeer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486400" y="210312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Fully Grounded Net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402336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FROG’s Reduced Net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0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Empirical </a:t>
            </a:r>
            <a:r>
              <a:rPr lang="en-US" dirty="0" smtClean="0"/>
              <a:t>R</a:t>
            </a:r>
            <a:r>
              <a:rPr lang="en-US" sz="4000" dirty="0" smtClean="0"/>
              <a:t>esults: </a:t>
            </a:r>
            <a:r>
              <a:rPr lang="en-US" sz="4000" dirty="0" err="1" smtClean="0"/>
              <a:t>UWash</a:t>
            </a:r>
            <a:r>
              <a:rPr lang="en-US" sz="4000" dirty="0" smtClean="0"/>
              <a:t>-CSE</a:t>
            </a:r>
            <a:endParaRPr lang="en-US" sz="4000" dirty="0"/>
          </a:p>
        </p:txBody>
      </p:sp>
      <p:graphicFrame>
        <p:nvGraphicFramePr>
          <p:cNvPr id="5" name="Chart 4"/>
          <p:cNvGraphicFramePr>
            <a:graphicFrameLocks/>
          </p:cNvGraphicFramePr>
          <p:nvPr/>
        </p:nvGraphicFramePr>
        <p:xfrm>
          <a:off x="0" y="1143000"/>
          <a:ext cx="91440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95600" y="3962400"/>
            <a:ext cx="6172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00B050"/>
                </a:solidFill>
              </a:rPr>
              <a:t>FROG’s Reduced Net without One Challenging Rule</a:t>
            </a:r>
            <a:endParaRPr lang="en-US" sz="22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24600" y="26670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FROG’s Reduced Net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1828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Fully Grounded Net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20824" y="4892040"/>
            <a:ext cx="7123176" cy="45720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FF00"/>
                </a:solidFill>
              </a:rPr>
              <a:t>advisedBy</a:t>
            </a:r>
            <a:r>
              <a:rPr lang="en-US" sz="2400" b="1" dirty="0" smtClean="0">
                <a:solidFill>
                  <a:srgbClr val="FFFF00"/>
                </a:solidFill>
              </a:rPr>
              <a:t>(</a:t>
            </a:r>
            <a:r>
              <a:rPr lang="en-US" sz="2400" b="1" dirty="0" err="1" smtClean="0">
                <a:solidFill>
                  <a:srgbClr val="FFFF00"/>
                </a:solidFill>
              </a:rPr>
              <a:t>x,y</a:t>
            </a:r>
            <a:r>
              <a:rPr lang="en-US" sz="2400" b="1" dirty="0" smtClean="0">
                <a:solidFill>
                  <a:srgbClr val="FFFF00"/>
                </a:solidFill>
              </a:rPr>
              <a:t>)  </a:t>
            </a:r>
            <a:r>
              <a:rPr lang="en-US" sz="2400" b="1" dirty="0" smtClean="0">
                <a:solidFill>
                  <a:srgbClr val="FFFF00"/>
                </a:solidFill>
                <a:sym typeface="Symbol"/>
              </a:rPr>
              <a:t></a:t>
            </a:r>
            <a:r>
              <a:rPr lang="en-US" sz="2400" b="1" dirty="0" smtClean="0">
                <a:solidFill>
                  <a:srgbClr val="FFFF00"/>
                </a:solidFill>
              </a:rPr>
              <a:t>  </a:t>
            </a:r>
            <a:r>
              <a:rPr lang="en-US" sz="2400" b="1" dirty="0" err="1" smtClean="0">
                <a:solidFill>
                  <a:srgbClr val="FFFF00"/>
                </a:solidFill>
              </a:rPr>
              <a:t>advisedBy</a:t>
            </a:r>
            <a:r>
              <a:rPr lang="en-US" sz="2400" b="1" dirty="0" smtClean="0">
                <a:solidFill>
                  <a:srgbClr val="FFFF00"/>
                </a:solidFill>
              </a:rPr>
              <a:t>(</a:t>
            </a:r>
            <a:r>
              <a:rPr lang="en-US" sz="2400" b="1" dirty="0" err="1" smtClean="0">
                <a:solidFill>
                  <a:srgbClr val="FFFF00"/>
                </a:solidFill>
              </a:rPr>
              <a:t>x,z</a:t>
            </a:r>
            <a:r>
              <a:rPr lang="en-US" sz="2400" b="1" dirty="0" smtClean="0">
                <a:solidFill>
                  <a:srgbClr val="FFFF00"/>
                </a:solidFill>
              </a:rPr>
              <a:t>)  </a:t>
            </a:r>
            <a:r>
              <a:rPr lang="en-US" sz="2400" b="1" dirty="0" smtClean="0">
                <a:solidFill>
                  <a:srgbClr val="FFFF00"/>
                </a:solidFill>
                <a:sym typeface="Symbol"/>
              </a:rPr>
              <a:t>  </a:t>
            </a:r>
            <a:r>
              <a:rPr lang="en-US" sz="2400" b="1" dirty="0" err="1" smtClean="0">
                <a:solidFill>
                  <a:srgbClr val="FFFF00"/>
                </a:solidFill>
              </a:rPr>
              <a:t>samePerson</a:t>
            </a:r>
            <a:r>
              <a:rPr lang="en-US" sz="2400" b="1" dirty="0" smtClean="0">
                <a:solidFill>
                  <a:srgbClr val="FFFF00"/>
                </a:solidFill>
              </a:rPr>
              <a:t>(</a:t>
            </a:r>
            <a:r>
              <a:rPr lang="en-US" sz="2400" b="1" dirty="0" err="1" smtClean="0">
                <a:solidFill>
                  <a:srgbClr val="FFFF00"/>
                </a:solidFill>
              </a:rPr>
              <a:t>y,z</a:t>
            </a:r>
            <a:r>
              <a:rPr lang="en-US" sz="2400" b="1" dirty="0" smtClean="0">
                <a:solidFill>
                  <a:srgbClr val="FFFF00"/>
                </a:solidFill>
              </a:rPr>
              <a:t>)</a:t>
            </a:r>
            <a:r>
              <a:rPr lang="en-US" sz="2400" b="1" dirty="0" smtClean="0">
                <a:solidFill>
                  <a:srgbClr val="00B050"/>
                </a:solidFill>
              </a:rPr>
              <a:t>)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Runtimes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On Full </a:t>
            </a:r>
            <a:r>
              <a:rPr lang="en-US" dirty="0" err="1" smtClean="0"/>
              <a:t>UWash</a:t>
            </a:r>
            <a:r>
              <a:rPr lang="en-US" dirty="0" smtClean="0"/>
              <a:t>-CSE (27 rules)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FROG takes 4.2 sec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On CORA (2K rules) and </a:t>
            </a:r>
            <a:r>
              <a:rPr lang="en-US" dirty="0" err="1" smtClean="0"/>
              <a:t>CiteSeer</a:t>
            </a:r>
            <a:r>
              <a:rPr lang="en-US" dirty="0" smtClean="0"/>
              <a:t> (8K rules)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FROG takes less than 700 </a:t>
            </a:r>
            <a:r>
              <a:rPr lang="en-US" dirty="0" err="1" smtClean="0"/>
              <a:t>msec</a:t>
            </a:r>
            <a:r>
              <a:rPr lang="en-US" dirty="0" smtClean="0"/>
              <a:t> per rule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On CORA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Alchemy’s Lazy Inference takes 94 </a:t>
            </a:r>
            <a:r>
              <a:rPr lang="en-US" dirty="0" err="1" smtClean="0"/>
              <a:t>mins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create its initial network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FROG takes 30 </a:t>
            </a:r>
            <a:r>
              <a:rPr lang="en-US" dirty="0" err="1" smtClean="0"/>
              <a:t>mins</a:t>
            </a:r>
            <a:r>
              <a:rPr lang="en-US" dirty="0" smtClean="0"/>
              <a:t> and produces small enough network (10</a:t>
            </a:r>
            <a:r>
              <a:rPr lang="en-US" baseline="30000" dirty="0" smtClean="0"/>
              <a:t>6</a:t>
            </a:r>
            <a:r>
              <a:rPr lang="en-US" dirty="0" smtClean="0"/>
              <a:t> nodes) that lazy inference not needed</a:t>
            </a:r>
            <a:endParaRPr lang="en-US" dirty="0"/>
          </a:p>
        </p:txBody>
      </p:sp>
      <p:pic>
        <p:nvPicPr>
          <p:cNvPr id="1029" name="Picture 5" descr="C:\Documents and Settings\shavlik\Local Settings\Temporary Internet Files\Content.IE5\ERY70LSD\MCj042380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52400"/>
            <a:ext cx="1828800" cy="236851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Markov Logic Networks</a:t>
            </a:r>
            <a:br>
              <a:rPr lang="en-US" dirty="0" smtClean="0"/>
            </a:br>
            <a:r>
              <a:rPr lang="en-US" sz="2400" dirty="0" smtClean="0"/>
              <a:t>(Richardson &amp; </a:t>
            </a:r>
            <a:r>
              <a:rPr lang="en-US" sz="2400" dirty="0" err="1" smtClean="0"/>
              <a:t>Domingos</a:t>
            </a:r>
            <a:r>
              <a:rPr lang="en-US" sz="2400" dirty="0" smtClean="0"/>
              <a:t>, </a:t>
            </a:r>
            <a:r>
              <a:rPr lang="en-US" sz="2400" dirty="0" err="1" smtClean="0"/>
              <a:t>MLj</a:t>
            </a:r>
            <a:r>
              <a:rPr lang="en-US" sz="2400" dirty="0" smtClean="0"/>
              <a:t> 2006)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probabilistic</a:t>
            </a:r>
            <a:r>
              <a:rPr lang="en-US" dirty="0" smtClean="0"/>
              <a:t>, first-order logic</a:t>
            </a:r>
          </a:p>
          <a:p>
            <a:pPr marL="365760">
              <a:lnSpc>
                <a:spcPct val="130000"/>
              </a:lnSpc>
              <a:spcBef>
                <a:spcPts val="2400"/>
              </a:spcBef>
            </a:pPr>
            <a:r>
              <a:rPr lang="en-US" dirty="0" smtClean="0"/>
              <a:t>Key idea</a:t>
            </a:r>
            <a:br>
              <a:rPr lang="en-US" dirty="0" smtClean="0"/>
            </a:br>
            <a:r>
              <a:rPr lang="en-US" sz="2400" dirty="0" smtClean="0"/>
              <a:t>   </a:t>
            </a:r>
            <a:r>
              <a:rPr lang="en-US" sz="2400" b="1" dirty="0" smtClean="0">
                <a:solidFill>
                  <a:srgbClr val="FF0000"/>
                </a:solidFill>
              </a:rPr>
              <a:t>compactly</a:t>
            </a:r>
            <a:r>
              <a:rPr lang="en-US" sz="2400" dirty="0" smtClean="0"/>
              <a:t> represent large graphical models</a:t>
            </a:r>
            <a:br>
              <a:rPr lang="en-US" sz="2400" dirty="0" smtClean="0"/>
            </a:br>
            <a:r>
              <a:rPr lang="en-US" sz="2400" dirty="0" smtClean="0"/>
              <a:t>   using   </a:t>
            </a:r>
            <a:r>
              <a:rPr lang="en-US" sz="2400" b="1" dirty="0" smtClean="0">
                <a:solidFill>
                  <a:srgbClr val="FFFF00"/>
                </a:solidFill>
              </a:rPr>
              <a:t>weight  = </a:t>
            </a:r>
            <a:r>
              <a:rPr lang="en-US" sz="2400" b="1" i="1" dirty="0" smtClean="0">
                <a:solidFill>
                  <a:srgbClr val="FFFF00"/>
                </a:solidFill>
              </a:rPr>
              <a:t>w</a:t>
            </a:r>
            <a:r>
              <a:rPr lang="en-US" sz="2400" b="1" dirty="0" smtClean="0">
                <a:solidFill>
                  <a:srgbClr val="FFFF00"/>
                </a:solidFill>
              </a:rPr>
              <a:t>    </a:t>
            </a:r>
            <a:r>
              <a:rPr lang="en-US" sz="2400" b="1" dirty="0" smtClean="0">
                <a:solidFill>
                  <a:srgbClr val="FFFF00"/>
                </a:solidFill>
                <a:sym typeface="Symbol"/>
              </a:rPr>
              <a:t> </a:t>
            </a:r>
            <a:r>
              <a:rPr lang="en-US" sz="2400" b="1" i="1" dirty="0" smtClean="0">
                <a:solidFill>
                  <a:srgbClr val="FFFF00"/>
                </a:solidFill>
                <a:sym typeface="Symbol"/>
              </a:rPr>
              <a:t>x, y, z   f(x,  y,  z)</a:t>
            </a:r>
          </a:p>
          <a:p>
            <a:pPr>
              <a:lnSpc>
                <a:spcPct val="150000"/>
              </a:lnSpc>
              <a:spcBef>
                <a:spcPts val="2400"/>
              </a:spcBef>
            </a:pPr>
            <a:r>
              <a:rPr lang="en-US" dirty="0" smtClean="0"/>
              <a:t>Standard approach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sz="2400" dirty="0" smtClean="0"/>
              <a:t>1)  assume </a:t>
            </a:r>
            <a:r>
              <a:rPr lang="en-US" sz="2400" dirty="0" smtClean="0">
                <a:solidFill>
                  <a:srgbClr val="FF0000"/>
                </a:solidFill>
              </a:rPr>
              <a:t>finite</a:t>
            </a:r>
            <a:r>
              <a:rPr lang="en-US" sz="2400" dirty="0" smtClean="0"/>
              <a:t> number of constants</a:t>
            </a:r>
            <a:br>
              <a:rPr lang="en-US" sz="2400" dirty="0" smtClean="0"/>
            </a:br>
            <a:r>
              <a:rPr lang="en-US" sz="2400" dirty="0" smtClean="0"/>
              <a:t>   2)  create </a:t>
            </a:r>
            <a:r>
              <a:rPr lang="en-US" sz="2400" dirty="0" smtClean="0">
                <a:solidFill>
                  <a:srgbClr val="FF0000"/>
                </a:solidFill>
              </a:rPr>
              <a:t>all possible groundings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  3)  perform statistical inference (often via </a:t>
            </a:r>
            <a:r>
              <a:rPr lang="en-US" sz="2400" dirty="0" smtClean="0">
                <a:solidFill>
                  <a:srgbClr val="FF0000"/>
                </a:solidFill>
              </a:rPr>
              <a:t>sampling</a:t>
            </a:r>
            <a:r>
              <a:rPr lang="en-US" sz="2400" dirty="0" smtClean="0"/>
              <a:t>)</a:t>
            </a:r>
          </a:p>
        </p:txBody>
      </p:sp>
      <p:pic>
        <p:nvPicPr>
          <p:cNvPr id="3074" name="Picture 2" descr="http://www.cs.washington.edu/homes/pedrod/pedr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152400"/>
            <a:ext cx="1428750" cy="2047876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Lazy MLN inference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err="1" smtClean="0">
                <a:solidFill>
                  <a:srgbClr val="FF0000"/>
                </a:solidFill>
              </a:rPr>
              <a:t>Singla</a:t>
            </a:r>
            <a:r>
              <a:rPr lang="en-US" dirty="0" smtClean="0">
                <a:solidFill>
                  <a:srgbClr val="FF0000"/>
                </a:solidFill>
              </a:rPr>
              <a:t> &amp; </a:t>
            </a:r>
            <a:r>
              <a:rPr lang="en-US" dirty="0" err="1" smtClean="0">
                <a:solidFill>
                  <a:srgbClr val="FF0000"/>
                </a:solidFill>
              </a:rPr>
              <a:t>Domingos</a:t>
            </a:r>
            <a:r>
              <a:rPr lang="en-US" dirty="0" smtClean="0">
                <a:solidFill>
                  <a:srgbClr val="FF0000"/>
                </a:solidFill>
              </a:rPr>
              <a:t>  (2006), </a:t>
            </a:r>
            <a:r>
              <a:rPr lang="en-US" b="1" dirty="0" err="1" smtClean="0">
                <a:solidFill>
                  <a:srgbClr val="FF0000"/>
                </a:solidFill>
              </a:rPr>
              <a:t>Poon</a:t>
            </a:r>
            <a:r>
              <a:rPr lang="en-US" b="1" dirty="0" smtClean="0">
                <a:solidFill>
                  <a:srgbClr val="FF0000"/>
                </a:solidFill>
              </a:rPr>
              <a:t> et al (2008)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FROG: </a:t>
            </a:r>
            <a:r>
              <a:rPr lang="en-US" dirty="0" err="1" smtClean="0"/>
              <a:t>precompute</a:t>
            </a:r>
            <a:r>
              <a:rPr lang="en-US" dirty="0" smtClean="0"/>
              <a:t> instead of lazily calculate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Lifted inference</a:t>
            </a:r>
          </a:p>
          <a:p>
            <a:pPr lvl="1">
              <a:lnSpc>
                <a:spcPct val="11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err="1" smtClean="0"/>
              <a:t>Braz</a:t>
            </a:r>
            <a:r>
              <a:rPr lang="en-US" dirty="0" smtClean="0"/>
              <a:t> et al (2005), </a:t>
            </a:r>
            <a:r>
              <a:rPr lang="en-US" dirty="0" err="1" smtClean="0"/>
              <a:t>Singla</a:t>
            </a:r>
            <a:r>
              <a:rPr lang="en-US" dirty="0" smtClean="0"/>
              <a:t> &amp; </a:t>
            </a:r>
            <a:r>
              <a:rPr lang="en-US" dirty="0" err="1" smtClean="0"/>
              <a:t>Domingos</a:t>
            </a:r>
            <a:r>
              <a:rPr lang="en-US" dirty="0" smtClean="0"/>
              <a:t>  (2008),</a:t>
            </a:r>
            <a:br>
              <a:rPr lang="en-US" dirty="0" smtClean="0"/>
            </a:br>
            <a:r>
              <a:rPr lang="en-US" dirty="0" err="1" smtClean="0"/>
              <a:t>Milch</a:t>
            </a:r>
            <a:r>
              <a:rPr lang="en-US" dirty="0" smtClean="0"/>
              <a:t> et al (2008), Riedel (2008), </a:t>
            </a:r>
            <a:r>
              <a:rPr lang="en-US" dirty="0" err="1" smtClean="0"/>
              <a:t>Kisynski</a:t>
            </a:r>
            <a:r>
              <a:rPr lang="en-US" dirty="0" smtClean="0"/>
              <a:t> &amp; Poole (2009), </a:t>
            </a:r>
            <a:r>
              <a:rPr lang="en-US" dirty="0" err="1" smtClean="0"/>
              <a:t>Kersting</a:t>
            </a:r>
            <a:r>
              <a:rPr lang="en-US" dirty="0" smtClean="0"/>
              <a:t> et al (2009)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Knowledge-based model construction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/>
              <a:t>Wellman et al (1992)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FROG also exploits KBMC</a:t>
            </a:r>
            <a:endParaRPr lang="en-US" dirty="0"/>
          </a:p>
        </p:txBody>
      </p:sp>
      <p:pic>
        <p:nvPicPr>
          <p:cNvPr id="32775" name="Picture 7" descr="C:\Documents and Settings\shavlik\Local Settings\Temporary Internet Files\Content.IE5\N3QLKKBE\MCj0439818000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"/>
            <a:ext cx="1981200" cy="198120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Efficiently handle </a:t>
            </a:r>
            <a:r>
              <a:rPr lang="en-US" i="1" dirty="0" smtClean="0"/>
              <a:t>small changes </a:t>
            </a:r>
            <a:br>
              <a:rPr lang="en-US" i="1" dirty="0" smtClean="0"/>
            </a:br>
            <a:r>
              <a:rPr lang="en-US" dirty="0" smtClean="0"/>
              <a:t>to truth values of evidence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Combine FROG with </a:t>
            </a:r>
            <a:r>
              <a:rPr lang="en-US" i="1" dirty="0" smtClean="0"/>
              <a:t>Lifted Inference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Exploit commonality </a:t>
            </a:r>
            <a:r>
              <a:rPr lang="en-US" i="1" dirty="0" smtClean="0"/>
              <a:t>across</a:t>
            </a:r>
            <a:r>
              <a:rPr lang="en-US" dirty="0" smtClean="0"/>
              <a:t>  rules</a:t>
            </a:r>
          </a:p>
          <a:p>
            <a:pPr>
              <a:spcBef>
                <a:spcPts val="3000"/>
              </a:spcBef>
            </a:pPr>
            <a:r>
              <a:rPr lang="en-US" dirty="0" smtClean="0"/>
              <a:t>Integrate with weight and rule </a:t>
            </a:r>
            <a:r>
              <a:rPr lang="en-US" i="1" dirty="0" smtClean="0"/>
              <a:t>learning</a:t>
            </a:r>
            <a:endParaRPr lang="en-US" i="1" dirty="0"/>
          </a:p>
        </p:txBody>
      </p:sp>
      <p:pic>
        <p:nvPicPr>
          <p:cNvPr id="31747" name="Picture 3" descr="C:\Documents and Settings\shavlik\Local Settings\Temporary Internet Files\Content.IE5\X988218H\MCj032436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152400"/>
            <a:ext cx="1654150" cy="1851660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9530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MLN’s </a:t>
            </a:r>
            <a:r>
              <a:rPr lang="en-US" dirty="0" smtClean="0">
                <a:solidFill>
                  <a:srgbClr val="FF0000"/>
                </a:solidFill>
              </a:rPr>
              <a:t>count the satisfied groundings </a:t>
            </a:r>
            <a:r>
              <a:rPr lang="en-US" dirty="0" smtClean="0"/>
              <a:t>of FOL formula</a:t>
            </a:r>
          </a:p>
          <a:p>
            <a:pPr>
              <a:spcBef>
                <a:spcPts val="1200"/>
              </a:spcBef>
              <a:spcAft>
                <a:spcPts val="1200"/>
              </a:spcAft>
              <a:buClr>
                <a:schemeClr val="tx2">
                  <a:lumMod val="20000"/>
                  <a:lumOff val="80000"/>
                </a:schemeClr>
              </a:buClr>
            </a:pPr>
            <a:r>
              <a:rPr lang="en-US" dirty="0" smtClean="0">
                <a:solidFill>
                  <a:srgbClr val="FF0000"/>
                </a:solidFill>
              </a:rPr>
              <a:t>Many ways </a:t>
            </a:r>
            <a:r>
              <a:rPr lang="en-US" dirty="0" smtClean="0"/>
              <a:t>a formula can be satisfied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 smtClean="0"/>
              <a:t>	</a:t>
            </a:r>
            <a:r>
              <a:rPr lang="en-US" sz="2800" dirty="0" smtClean="0">
                <a:solidFill>
                  <a:srgbClr val="FFFF00"/>
                </a:solidFill>
              </a:rPr>
              <a:t>P(x)   </a:t>
            </a:r>
            <a:r>
              <a:rPr lang="en-US" sz="2800" dirty="0" smtClean="0">
                <a:solidFill>
                  <a:srgbClr val="FFFF00"/>
                </a:solidFill>
                <a:sym typeface="Symbol"/>
              </a:rPr>
              <a:t>  Q(x, y)</a:t>
            </a:r>
            <a:r>
              <a:rPr lang="en-US" sz="2800" dirty="0" smtClean="0">
                <a:solidFill>
                  <a:srgbClr val="FFFF00"/>
                </a:solidFill>
              </a:rPr>
              <a:t>   </a:t>
            </a:r>
            <a:r>
              <a:rPr lang="en-US" sz="2800" dirty="0" smtClean="0">
                <a:solidFill>
                  <a:srgbClr val="FFFF00"/>
                </a:solidFill>
                <a:sym typeface="Symbol"/>
              </a:rPr>
              <a:t>  R(x, y, z)      ¬ S(y)      ¬ T(x, y)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sym typeface="Symbol"/>
              </a:rPr>
              <a:t>Our FROG algorithm efficiently counts groundings 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satisfied by </a:t>
            </a:r>
            <a:r>
              <a:rPr lang="en-US" b="1" u="sng" dirty="0" smtClean="0">
                <a:solidFill>
                  <a:srgbClr val="FF0000"/>
                </a:solidFill>
                <a:sym typeface="Symbol"/>
              </a:rPr>
              <a:t>evidence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FROG can </a:t>
            </a:r>
            <a:r>
              <a:rPr lang="en-US" dirty="0" smtClean="0">
                <a:solidFill>
                  <a:srgbClr val="FF0000"/>
                </a:solidFill>
              </a:rPr>
              <a:t>reduce number of groundings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by several orders of magnitude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Reduced network </a:t>
            </a:r>
            <a:r>
              <a:rPr lang="en-US" dirty="0" smtClean="0">
                <a:solidFill>
                  <a:srgbClr val="FF0000"/>
                </a:solidFill>
              </a:rPr>
              <a:t>compatible</a:t>
            </a:r>
            <a:r>
              <a:rPr lang="en-US" dirty="0" smtClean="0"/>
              <a:t> with </a:t>
            </a:r>
            <a:br>
              <a:rPr lang="en-US" dirty="0" smtClean="0"/>
            </a:br>
            <a:r>
              <a:rPr lang="en-US" dirty="0" smtClean="0"/>
              <a:t>lifted and lazy inference, etc</a:t>
            </a:r>
            <a:endParaRPr lang="en-US" dirty="0"/>
          </a:p>
        </p:txBody>
      </p:sp>
      <p:pic>
        <p:nvPicPr>
          <p:cNvPr id="30723" name="Picture 3" descr="C:\Documents and Settings\shavlik\Local Settings\Temporary Internet Files\Content.IE5\DN2DND5G\MCj038889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0" y="4038600"/>
            <a:ext cx="1988103" cy="2133601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Challenge We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</a:t>
            </a:r>
            <a:r>
              <a:rPr lang="en-US" u="sng" dirty="0" smtClean="0"/>
              <a:t>all possible groundings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can be daunting</a:t>
            </a:r>
          </a:p>
          <a:p>
            <a:endParaRPr lang="en-US" u="sng" dirty="0" smtClean="0"/>
          </a:p>
          <a:p>
            <a:r>
              <a:rPr lang="en-US" dirty="0" smtClean="0"/>
              <a:t>A story …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Given:  	an MLN and data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	Do:	quickly find an equivalent,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		</a:t>
            </a:r>
            <a:r>
              <a:rPr lang="en-US" u="sng" dirty="0" smtClean="0">
                <a:solidFill>
                  <a:srgbClr val="FFFF00"/>
                </a:solidFill>
              </a:rPr>
              <a:t>reduced</a:t>
            </a:r>
            <a:r>
              <a:rPr lang="en-US" dirty="0" smtClean="0">
                <a:solidFill>
                  <a:srgbClr val="FFFF00"/>
                </a:solidFill>
              </a:rPr>
              <a:t> MLN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Documents and Settings\shavlik\Local Settings\Temporary Internet Files\Content.IE5\6CXHSX7H\MCj0215227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251707"/>
            <a:ext cx="2895600" cy="3420441"/>
          </a:xfrm>
          <a:prstGeom prst="rect">
            <a:avLst/>
          </a:prstGeom>
          <a:noFill/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0000" y="1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Computing Probabilities in MLNs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3581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Probability(</a:t>
            </a:r>
            <a:r>
              <a:rPr lang="en-US" sz="1000" dirty="0" smtClean="0"/>
              <a:t> </a:t>
            </a:r>
            <a:r>
              <a:rPr lang="en-US" dirty="0" smtClean="0"/>
              <a:t>World S</a:t>
            </a:r>
            <a:r>
              <a:rPr lang="en-US" sz="1000" dirty="0" smtClean="0"/>
              <a:t> 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=  (</a:t>
            </a:r>
            <a:r>
              <a:rPr lang="en-US" sz="1000" dirty="0" smtClean="0"/>
              <a:t> </a:t>
            </a:r>
            <a:r>
              <a:rPr lang="en-US" dirty="0" smtClean="0"/>
              <a:t>1 / Z</a:t>
            </a:r>
            <a:r>
              <a:rPr lang="en-US" sz="1000" dirty="0" smtClean="0"/>
              <a:t> </a:t>
            </a:r>
            <a:r>
              <a:rPr lang="en-US" dirty="0" smtClean="0"/>
              <a:t>)  </a:t>
            </a:r>
            <a:r>
              <a:rPr lang="en-US" dirty="0" smtClean="0">
                <a:sym typeface="Symbol"/>
              </a:rPr>
              <a:t>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   exp {    </a:t>
            </a:r>
            <a:r>
              <a:rPr lang="en-US" sz="3200" dirty="0" smtClean="0">
                <a:sym typeface="Symbol"/>
              </a:rPr>
              <a:t></a:t>
            </a:r>
            <a:r>
              <a:rPr lang="en-US" dirty="0" smtClean="0">
                <a:sym typeface="Symbol"/>
              </a:rPr>
              <a:t>   weight</a:t>
            </a:r>
            <a:r>
              <a:rPr lang="en-US" sz="1000" dirty="0" smtClean="0">
                <a:sym typeface="Symbol"/>
              </a:rPr>
              <a:t> </a:t>
            </a:r>
            <a:r>
              <a:rPr lang="en-US" baseline="-25000" dirty="0" err="1" smtClean="0">
                <a:sym typeface="Symbol"/>
              </a:rPr>
              <a:t>i</a:t>
            </a:r>
            <a:r>
              <a:rPr lang="en-US" dirty="0" smtClean="0">
                <a:sym typeface="Symbol"/>
              </a:rPr>
              <a:t> x </a:t>
            </a:r>
            <a:r>
              <a:rPr lang="en-US" b="1" dirty="0" err="1" smtClean="0">
                <a:solidFill>
                  <a:srgbClr val="FF0000"/>
                </a:solidFill>
                <a:sym typeface="Symbol"/>
              </a:rPr>
              <a:t>numberTimesTrue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(f</a:t>
            </a:r>
            <a:r>
              <a:rPr lang="en-US" sz="10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baseline="-25000" dirty="0" err="1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US" b="1" dirty="0" smtClean="0">
                <a:solidFill>
                  <a:srgbClr val="FF0000"/>
                </a:solidFill>
                <a:sym typeface="Symbol"/>
              </a:rPr>
              <a:t>, S)  </a:t>
            </a:r>
            <a:r>
              <a:rPr lang="en-US" dirty="0" smtClean="0">
                <a:sym typeface="Symbol"/>
              </a:rPr>
              <a:t>}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 descr="http://norvig.com/mark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371600"/>
            <a:ext cx="1828800" cy="211455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371600" y="41910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i</a:t>
            </a:r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Rounded MT Bold" pitchFamily="34" charset="0"/>
                <a:sym typeface="Symbol"/>
              </a:rPr>
              <a:t> formulae</a:t>
            </a:r>
            <a:endParaRPr lang="en-US" sz="2400" dirty="0">
              <a:solidFill>
                <a:schemeClr val="accent1">
                  <a:lumMod val="40000"/>
                  <a:lumOff val="6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Counting Satisfied Groundings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Typically lots of redundancy in FOL sentences</a:t>
            </a:r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FFFF00"/>
                </a:solidFill>
                <a:sym typeface="Symbol"/>
              </a:rPr>
              <a:t>		 </a:t>
            </a:r>
            <a:r>
              <a:rPr lang="en-US" b="1" i="1" dirty="0" smtClean="0">
                <a:solidFill>
                  <a:srgbClr val="FFFF00"/>
                </a:solidFill>
                <a:sym typeface="Symbol"/>
              </a:rPr>
              <a:t>x, y, z</a:t>
            </a:r>
            <a:r>
              <a:rPr lang="en-US" dirty="0" smtClean="0">
                <a:solidFill>
                  <a:srgbClr val="FFFF00"/>
                </a:solidFill>
                <a:sym typeface="Symbol"/>
              </a:rPr>
              <a:t>   p(x) </a:t>
            </a:r>
            <a:r>
              <a:rPr lang="en-US" sz="1800" dirty="0" smtClean="0">
                <a:solidFill>
                  <a:srgbClr val="FFFF00"/>
                </a:solidFill>
                <a:ea typeface="Cambria Math" pitchFamily="18" charset="0"/>
              </a:rPr>
              <a:t>⋀</a:t>
            </a:r>
            <a:r>
              <a:rPr lang="en-US" dirty="0" smtClean="0">
                <a:solidFill>
                  <a:srgbClr val="FFFF00"/>
                </a:solidFill>
                <a:ea typeface="Cambria Math" pitchFamily="18" charset="0"/>
              </a:rPr>
              <a:t> q(x, y, z) </a:t>
            </a:r>
            <a:r>
              <a:rPr lang="en-US" sz="1800" dirty="0" smtClean="0">
                <a:solidFill>
                  <a:srgbClr val="FFFF00"/>
                </a:solidFill>
                <a:ea typeface="Cambria Math" pitchFamily="18" charset="0"/>
              </a:rPr>
              <a:t>⋀</a:t>
            </a:r>
            <a:r>
              <a:rPr lang="en-US" dirty="0" smtClean="0">
                <a:solidFill>
                  <a:srgbClr val="FFFF00"/>
                </a:solidFill>
                <a:ea typeface="Cambria Math" pitchFamily="18" charset="0"/>
              </a:rPr>
              <a:t> r(z)</a:t>
            </a:r>
            <a:r>
              <a:rPr lang="en-US" dirty="0" smtClean="0">
                <a:solidFill>
                  <a:srgbClr val="FFFF00"/>
                </a:solidFill>
                <a:ea typeface="Cambria Math" pitchFamily="18" charset="0"/>
                <a:sym typeface="Wingdings" pitchFamily="2" charset="2"/>
              </a:rPr>
              <a:t>    w(x, y, z)</a:t>
            </a:r>
          </a:p>
          <a:p>
            <a:pPr>
              <a:buNone/>
            </a:pPr>
            <a:endParaRPr lang="en-US" dirty="0" smtClean="0">
              <a:solidFill>
                <a:srgbClr val="FFFF00"/>
              </a:solidFill>
              <a:ea typeface="Cambria Math" pitchFamily="18" charset="0"/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  <a:ea typeface="Cambria Math" pitchFamily="18" charset="0"/>
                <a:sym typeface="Wingdings" pitchFamily="2" charset="2"/>
              </a:rPr>
              <a:t>	</a:t>
            </a:r>
            <a:r>
              <a:rPr lang="en-US" dirty="0" smtClean="0">
                <a:solidFill>
                  <a:srgbClr val="FFFF00"/>
                </a:solidFill>
                <a:ea typeface="Cambria Math" pitchFamily="18" charset="0"/>
              </a:rPr>
              <a:t>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3352800" y="4038600"/>
            <a:ext cx="3581400" cy="1295400"/>
          </a:xfrm>
          <a:prstGeom prst="wedgeRoundRectCallout">
            <a:avLst>
              <a:gd name="adj1" fmla="val -40207"/>
              <a:gd name="adj2" fmla="val -118468"/>
              <a:gd name="adj3" fmla="val 16667"/>
            </a:avLst>
          </a:prstGeom>
          <a:solidFill>
            <a:srgbClr val="FFFFCC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If p(John) = false,</a:t>
            </a:r>
          </a:p>
          <a:p>
            <a:pPr algn="ctr"/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then formula = true</a:t>
            </a:r>
            <a:b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</a:br>
            <a:r>
              <a:rPr lang="en-US" sz="2400" u="sng" dirty="0" smtClean="0">
                <a:solidFill>
                  <a:schemeClr val="tx2"/>
                </a:solidFill>
                <a:latin typeface="Arial Rounded MT Bold" pitchFamily="34" charset="0"/>
              </a:rPr>
              <a:t>for all </a:t>
            </a:r>
            <a:r>
              <a:rPr lang="en-US" sz="2400" dirty="0" smtClean="0">
                <a:solidFill>
                  <a:schemeClr val="tx2"/>
                </a:solidFill>
                <a:latin typeface="Arial Rounded MT Bold" pitchFamily="34" charset="0"/>
              </a:rPr>
              <a:t>Y and Z values</a:t>
            </a:r>
            <a:endParaRPr lang="en-US" sz="2400" dirty="0">
              <a:solidFill>
                <a:schemeClr val="tx2"/>
              </a:solidFill>
              <a:latin typeface="Arial Rounded MT Bold" pitchFamily="34" charset="0"/>
            </a:endParaRPr>
          </a:p>
        </p:txBody>
      </p:sp>
      <p:pic>
        <p:nvPicPr>
          <p:cNvPr id="2050" name="Picture 2" descr="http://www.nurseryeducationonline.com/images/free-counting-numb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4343400"/>
            <a:ext cx="2212349" cy="2277082"/>
          </a:xfrm>
          <a:prstGeom prst="rect">
            <a:avLst/>
          </a:prstGeom>
          <a:noFill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Some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457200">
              <a:spcBef>
                <a:spcPts val="1200"/>
              </a:spcBef>
              <a:spcAft>
                <a:spcPts val="1800"/>
              </a:spcAft>
              <a:buNone/>
            </a:pPr>
            <a:endParaRPr lang="en-US" sz="1000" dirty="0" smtClean="0"/>
          </a:p>
          <a:p>
            <a:pPr marL="0" lvl="1" indent="-457200">
              <a:spcBef>
                <a:spcPts val="1200"/>
              </a:spcBef>
              <a:spcAft>
                <a:spcPts val="1800"/>
              </a:spcAft>
              <a:buNone/>
            </a:pPr>
            <a:r>
              <a:rPr lang="en-US" sz="2800" dirty="0" smtClean="0"/>
              <a:t>Three kinds of literals (‘predicates’)</a:t>
            </a:r>
            <a:endParaRPr lang="en-US" sz="2800" dirty="0" smtClean="0">
              <a:solidFill>
                <a:srgbClr val="FFFFCC"/>
              </a:solidFill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FFCC"/>
                </a:solidFill>
              </a:rPr>
              <a:t>	</a:t>
            </a:r>
            <a:r>
              <a:rPr lang="en-US" b="1" dirty="0" smtClean="0">
                <a:solidFill>
                  <a:srgbClr val="FF0000"/>
                </a:solidFill>
              </a:rPr>
              <a:t>Evidence: 	truth value known</a:t>
            </a:r>
            <a:r>
              <a:rPr lang="en-US" dirty="0" smtClean="0">
                <a:solidFill>
                  <a:srgbClr val="FFFFCC"/>
                </a:solidFill>
              </a:rPr>
              <a:t>	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FFCC"/>
                </a:solidFill>
              </a:rPr>
              <a:t>	Query:	want to know </a:t>
            </a:r>
            <a:r>
              <a:rPr lang="en-US" dirty="0" err="1" smtClean="0">
                <a:solidFill>
                  <a:srgbClr val="FFFFCC"/>
                </a:solidFill>
              </a:rPr>
              <a:t>prob’s</a:t>
            </a:r>
            <a:r>
              <a:rPr lang="en-US" dirty="0" smtClean="0">
                <a:solidFill>
                  <a:srgbClr val="FFFFCC"/>
                </a:solidFill>
              </a:rPr>
              <a:t> of these</a:t>
            </a:r>
            <a:endParaRPr lang="en-US" dirty="0" smtClean="0"/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FFCC"/>
                </a:solidFill>
              </a:rPr>
              <a:t>	Hidden:	other</a:t>
            </a:r>
          </a:p>
          <a:p>
            <a:pPr marL="0" lvl="1" indent="-457200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>
              <a:solidFill>
                <a:srgbClr val="FFFFCC"/>
              </a:solidFill>
            </a:endParaRPr>
          </a:p>
          <a:p>
            <a:pPr marL="914400" lvl="1" indent="-457200">
              <a:buNone/>
            </a:pPr>
            <a:endParaRPr lang="en-US" dirty="0" smtClean="0"/>
          </a:p>
        </p:txBody>
      </p:sp>
      <p:pic>
        <p:nvPicPr>
          <p:cNvPr id="28674" name="Picture 2" descr="http://www.ikatun.org/institute/dictionary/images/american-dictiona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152400"/>
            <a:ext cx="1371600" cy="2102069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3657600" y="4114800"/>
            <a:ext cx="4191000" cy="1499175"/>
            <a:chOff x="3810000" y="3581400"/>
            <a:chExt cx="4191000" cy="1499175"/>
          </a:xfrm>
        </p:grpSpPr>
        <p:cxnSp>
          <p:nvCxnSpPr>
            <p:cNvPr id="6" name="Straight Connector 5"/>
            <p:cNvCxnSpPr/>
            <p:nvPr/>
          </p:nvCxnSpPr>
          <p:spPr>
            <a:xfrm flipV="1">
              <a:off x="3886200" y="4343400"/>
              <a:ext cx="4038600" cy="0"/>
            </a:xfrm>
            <a:prstGeom prst="line">
              <a:avLst/>
            </a:pr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5105400" y="3581400"/>
              <a:ext cx="16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e </a:t>
              </a:r>
              <a:r>
                <a:rPr lang="en-US" sz="3200" baseline="30000" dirty="0" smtClean="0">
                  <a:solidFill>
                    <a:srgbClr val="FFFF00"/>
                  </a:solidFill>
                </a:rPr>
                <a:t>Bi</a:t>
              </a:r>
              <a:endParaRPr lang="en-US" sz="32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10000" y="4495800"/>
              <a:ext cx="4191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e </a:t>
              </a:r>
              <a:r>
                <a:rPr lang="en-US" sz="3200" baseline="30000" dirty="0" smtClean="0">
                  <a:solidFill>
                    <a:srgbClr val="FFFF00"/>
                  </a:solidFill>
                </a:rPr>
                <a:t>B1    </a:t>
              </a:r>
              <a:r>
                <a:rPr lang="en-US" sz="32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+ … +   e </a:t>
              </a:r>
              <a:r>
                <a:rPr lang="en-US" sz="3200" baseline="30000" dirty="0" err="1" smtClean="0">
                  <a:solidFill>
                    <a:srgbClr val="FFFF00"/>
                  </a:solidFill>
                </a:rPr>
                <a:t>Bn</a:t>
              </a:r>
              <a:endParaRPr lang="en-US" sz="3200" dirty="0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lnSpc>
                <a:spcPct val="140000"/>
              </a:lnSpc>
              <a:buNone/>
            </a:pPr>
            <a:r>
              <a:rPr lang="en-US" sz="3400" dirty="0" smtClean="0"/>
              <a:t>   Let 	</a:t>
            </a:r>
            <a:r>
              <a:rPr lang="en-US" sz="3400" dirty="0" smtClean="0">
                <a:solidFill>
                  <a:srgbClr val="FF0000"/>
                </a:solidFill>
              </a:rPr>
              <a:t>A</a:t>
            </a:r>
            <a:r>
              <a:rPr lang="en-US" sz="3400" dirty="0" smtClean="0"/>
              <a:t>    =	weighted sum of formula </a:t>
            </a:r>
            <a:br>
              <a:rPr lang="en-US" sz="3400" dirty="0" smtClean="0"/>
            </a:br>
            <a:r>
              <a:rPr lang="en-US" sz="3400" dirty="0" smtClean="0"/>
              <a:t>		satisfied by </a:t>
            </a:r>
            <a:r>
              <a:rPr lang="en-US" sz="3400" dirty="0" smtClean="0">
                <a:solidFill>
                  <a:srgbClr val="FF0000"/>
                </a:solidFill>
              </a:rPr>
              <a:t>evidence</a:t>
            </a:r>
          </a:p>
          <a:p>
            <a:pPr marL="342900" lvl="1" indent="-342900">
              <a:lnSpc>
                <a:spcPct val="140000"/>
              </a:lnSpc>
              <a:spcBef>
                <a:spcPts val="1500"/>
              </a:spcBef>
              <a:buNone/>
            </a:pPr>
            <a:r>
              <a:rPr lang="en-US" sz="3400" dirty="0" smtClean="0"/>
              <a:t>   Let 	</a:t>
            </a:r>
            <a:r>
              <a:rPr lang="en-US" sz="3400" dirty="0" smtClean="0">
                <a:solidFill>
                  <a:srgbClr val="FFFF00"/>
                </a:solidFill>
              </a:rPr>
              <a:t>B</a:t>
            </a:r>
            <a:r>
              <a:rPr lang="en-US" sz="3400" baseline="-25000" dirty="0" smtClean="0">
                <a:solidFill>
                  <a:srgbClr val="FFFF00"/>
                </a:solidFill>
              </a:rPr>
              <a:t>i</a:t>
            </a:r>
            <a:r>
              <a:rPr lang="en-US" sz="3400" dirty="0" smtClean="0"/>
              <a:t>   =	weighted sum of formula in world </a:t>
            </a:r>
            <a:r>
              <a:rPr lang="en-US" sz="3400" dirty="0" err="1" smtClean="0">
                <a:solidFill>
                  <a:srgbClr val="FFFF00"/>
                </a:solidFill>
              </a:rPr>
              <a:t>i</a:t>
            </a: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 smtClean="0"/>
              <a:t>		</a:t>
            </a:r>
            <a:r>
              <a:rPr lang="en-US" sz="3400" b="1" u="sng" dirty="0" smtClean="0"/>
              <a:t>not</a:t>
            </a:r>
            <a:r>
              <a:rPr lang="en-US" sz="3400" dirty="0" smtClean="0"/>
              <a:t> satisfied by </a:t>
            </a:r>
            <a:r>
              <a:rPr lang="en-US" sz="3400" dirty="0" smtClean="0">
                <a:solidFill>
                  <a:srgbClr val="FF0000"/>
                </a:solidFill>
              </a:rPr>
              <a:t>evidence</a:t>
            </a:r>
          </a:p>
          <a:p>
            <a:pPr marL="342900" lvl="1" indent="-342900">
              <a:spcBef>
                <a:spcPts val="1200"/>
              </a:spcBef>
              <a:buNone/>
            </a:pPr>
            <a:endParaRPr lang="en-US" sz="2800" dirty="0" smtClean="0">
              <a:solidFill>
                <a:srgbClr val="FF0000"/>
              </a:solidFill>
            </a:endParaRPr>
          </a:p>
          <a:p>
            <a:pPr marL="342900" lvl="1" indent="-342900">
              <a:spcBef>
                <a:spcPts val="1200"/>
              </a:spcBef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	</a:t>
            </a:r>
          </a:p>
          <a:p>
            <a:pPr marL="342900" lvl="1" indent="-342900">
              <a:spcBef>
                <a:spcPts val="1200"/>
              </a:spcBef>
              <a:buNone/>
            </a:pP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Prob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(world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</a:t>
            </a:r>
            <a:r>
              <a:rPr lang="en-US" sz="13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)  =</a:t>
            </a:r>
            <a:endParaRPr lang="en-US" sz="4000" baseline="30000" dirty="0" smtClean="0">
              <a:solidFill>
                <a:srgbClr val="FFFF00"/>
              </a:solidFill>
            </a:endParaRPr>
          </a:p>
          <a:p>
            <a:pPr marL="342900" lvl="1" indent="-342900">
              <a:spcBef>
                <a:spcPts val="1200"/>
              </a:spcBef>
              <a:buNone/>
            </a:pPr>
            <a:endParaRPr lang="en-US" sz="4000" baseline="30000" dirty="0" smtClean="0">
              <a:solidFill>
                <a:srgbClr val="FFFF00"/>
              </a:solidFill>
            </a:endParaRPr>
          </a:p>
          <a:p>
            <a:pPr marL="342900" lvl="1" indent="-342900">
              <a:spcBef>
                <a:spcPts val="1200"/>
              </a:spcBef>
              <a:buNone/>
            </a:pPr>
            <a:r>
              <a:rPr lang="en-US" sz="4000" baseline="30000" dirty="0" smtClean="0">
                <a:solidFill>
                  <a:srgbClr val="FFFF00"/>
                </a:solidFill>
              </a:rPr>
              <a:t>					</a:t>
            </a:r>
          </a:p>
          <a:p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657600" y="4114800"/>
            <a:ext cx="4191000" cy="1499175"/>
            <a:chOff x="3810000" y="3581400"/>
            <a:chExt cx="4191000" cy="1499175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3886200" y="4343400"/>
              <a:ext cx="4038600" cy="0"/>
            </a:xfrm>
            <a:prstGeom prst="line">
              <a:avLst/>
            </a:prstGeom>
            <a:ln w="38100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105400" y="3581400"/>
              <a:ext cx="1600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e </a:t>
              </a:r>
              <a:r>
                <a:rPr lang="en-US" sz="3200" baseline="30000" dirty="0" smtClean="0">
                  <a:solidFill>
                    <a:srgbClr val="FF0000"/>
                  </a:solidFill>
                </a:rPr>
                <a:t>A</a:t>
              </a:r>
              <a:r>
                <a:rPr lang="en-US" sz="3200" baseline="300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  +  </a:t>
              </a:r>
              <a:r>
                <a:rPr lang="en-US" sz="3200" baseline="30000" dirty="0" smtClean="0">
                  <a:solidFill>
                    <a:srgbClr val="FFFF00"/>
                  </a:solidFill>
                </a:rPr>
                <a:t>Bi</a:t>
              </a:r>
              <a:endParaRPr lang="en-US" sz="3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10000" y="4495800"/>
              <a:ext cx="41910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e </a:t>
              </a:r>
              <a:r>
                <a:rPr lang="en-US" sz="3200" baseline="30000" dirty="0" smtClean="0">
                  <a:solidFill>
                    <a:srgbClr val="FF0000"/>
                  </a:solidFill>
                </a:rPr>
                <a:t>A</a:t>
              </a:r>
              <a:r>
                <a:rPr lang="en-US" sz="3200" baseline="300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  +  </a:t>
              </a:r>
              <a:r>
                <a:rPr lang="en-US" sz="3200" baseline="30000" dirty="0" smtClean="0">
                  <a:solidFill>
                    <a:srgbClr val="FFFF00"/>
                  </a:solidFill>
                </a:rPr>
                <a:t>B1    </a:t>
              </a:r>
              <a:r>
                <a:rPr lang="en-US" sz="32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+ … +   e </a:t>
              </a:r>
              <a:r>
                <a:rPr lang="en-US" sz="3200" baseline="30000" dirty="0" smtClean="0">
                  <a:solidFill>
                    <a:srgbClr val="FF0000"/>
                  </a:solidFill>
                </a:rPr>
                <a:t>A</a:t>
              </a:r>
              <a:r>
                <a:rPr lang="en-US" sz="3200" baseline="30000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</a:rPr>
                <a:t>  +  </a:t>
              </a:r>
              <a:r>
                <a:rPr lang="en-US" sz="3200" baseline="30000" dirty="0" err="1" smtClean="0">
                  <a:solidFill>
                    <a:srgbClr val="FFFF00"/>
                  </a:solidFill>
                </a:rPr>
                <a:t>Bn</a:t>
              </a:r>
              <a:endParaRPr lang="en-US" sz="320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Factoring Out the Evidence</a:t>
            </a:r>
            <a:endParaRPr lang="en-US" dirty="0"/>
          </a:p>
        </p:txBody>
      </p:sp>
      <p:pic>
        <p:nvPicPr>
          <p:cNvPr id="27650" name="Picture 2" descr="C:\Documents and Settings\shavlik\Local Settings\Temporary Internet Files\Content.IE5\ERWHU3ET\MCj042424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4575" y="152400"/>
            <a:ext cx="1597025" cy="1599923"/>
          </a:xfrm>
          <a:prstGeom prst="rect">
            <a:avLst/>
          </a:prstGeom>
          <a:noFill/>
        </p:spPr>
      </p:pic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</p:spPr>
        <p:txBody>
          <a:bodyPr/>
          <a:lstStyle/>
          <a:p>
            <a:pPr algn="l"/>
            <a:r>
              <a:rPr lang="en-US" dirty="0" smtClean="0"/>
              <a:t>Key Idea of Our </a:t>
            </a:r>
            <a:br>
              <a:rPr lang="en-US" dirty="0" smtClean="0"/>
            </a:br>
            <a:r>
              <a:rPr lang="en-US" dirty="0" smtClean="0"/>
              <a:t>FROG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Efficiently </a:t>
            </a:r>
            <a:r>
              <a:rPr lang="en-US" u="sng" dirty="0" smtClean="0"/>
              <a:t>factor out</a:t>
            </a:r>
            <a:r>
              <a:rPr lang="en-US" dirty="0" smtClean="0"/>
              <a:t> those formula groundings that </a:t>
            </a:r>
            <a:r>
              <a:rPr lang="en-US" u="sng" dirty="0" smtClean="0"/>
              <a:t>evidence</a:t>
            </a:r>
            <a:r>
              <a:rPr lang="en-US" dirty="0" smtClean="0"/>
              <a:t> satisfies</a:t>
            </a:r>
          </a:p>
          <a:p>
            <a:pPr lvl="1">
              <a:lnSpc>
                <a:spcPct val="105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/>
              <a:t>Can produce many </a:t>
            </a:r>
            <a:r>
              <a:rPr lang="en-US" dirty="0" smtClean="0">
                <a:solidFill>
                  <a:srgbClr val="FF0000"/>
                </a:solidFill>
              </a:rPr>
              <a:t>orders-of-magnitude smaller </a:t>
            </a:r>
            <a:r>
              <a:rPr lang="en-US" dirty="0" smtClean="0"/>
              <a:t>Markov networks</a:t>
            </a:r>
          </a:p>
          <a:p>
            <a:pPr lvl="1">
              <a:lnSpc>
                <a:spcPct val="105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/>
              <a:t>Can </a:t>
            </a:r>
            <a:r>
              <a:rPr lang="en-US" dirty="0" smtClean="0">
                <a:solidFill>
                  <a:srgbClr val="FF0000"/>
                </a:solidFill>
              </a:rPr>
              <a:t>eliminate need for approximate inference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if resulting Markov net small/disconnected enough</a:t>
            </a:r>
          </a:p>
          <a:p>
            <a:pPr lvl="1">
              <a:lnSpc>
                <a:spcPct val="105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/>
              <a:t>Resulting Markov net </a:t>
            </a:r>
            <a:r>
              <a:rPr lang="en-US" dirty="0" smtClean="0">
                <a:solidFill>
                  <a:srgbClr val="FF0000"/>
                </a:solidFill>
              </a:rPr>
              <a:t>compatible with other speed-up methods</a:t>
            </a:r>
            <a:r>
              <a:rPr lang="en-US" dirty="0" smtClean="0"/>
              <a:t>, such as lifted and lazy inference, knowledge-based model construction</a:t>
            </a:r>
            <a:endParaRPr lang="en-US" dirty="0"/>
          </a:p>
        </p:txBody>
      </p:sp>
      <p:pic>
        <p:nvPicPr>
          <p:cNvPr id="29698" name="Picture 2" descr="C:\Documents and Settings\shavlik\Local Settings\Temporary Internet Files\Content.IE5\PBZUMFNN\MCj042471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304800"/>
            <a:ext cx="1958975" cy="1019175"/>
          </a:xfrm>
          <a:prstGeom prst="rect">
            <a:avLst/>
          </a:prstGeom>
          <a:noFill/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38200" y="2819400"/>
            <a:ext cx="7924800" cy="167640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4000" dirty="0" smtClean="0"/>
              <a:t>Worked Example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143000"/>
            <a:ext cx="8458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  <a:sym typeface="Symbol"/>
              </a:rPr>
              <a:t> x, y, z      </a:t>
            </a:r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GradStudent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(x) 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 Prof(y)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 Prof(z)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TA(x, z)  </a:t>
            </a:r>
            <a:r>
              <a:rPr lang="en-US" sz="14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⋀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  </a:t>
            </a:r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SameGroup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  <a:t>(y, z) </a:t>
            </a:r>
            <a:b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</a:rPr>
            </a:b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AdvisedBy</a:t>
            </a:r>
            <a:r>
              <a:rPr lang="en-US" sz="2000" dirty="0" smtClean="0">
                <a:solidFill>
                  <a:srgbClr val="FFFF00"/>
                </a:solidFill>
                <a:latin typeface="Cambria Math" pitchFamily="18" charset="0"/>
                <a:ea typeface="Cambria Math" pitchFamily="18" charset="0"/>
                <a:sym typeface="Wingdings" pitchFamily="2" charset="2"/>
              </a:rPr>
              <a:t>(x, y)</a:t>
            </a:r>
            <a:endParaRPr lang="en-US" sz="2000" dirty="0">
              <a:solidFill>
                <a:srgbClr val="FFFF00"/>
              </a:soli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0" y="2362200"/>
            <a:ext cx="7543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10,000	People at some school</a:t>
            </a:r>
          </a:p>
          <a:p>
            <a:pPr>
              <a:spcAft>
                <a:spcPts val="600"/>
              </a:spcAft>
            </a:pPr>
            <a:r>
              <a:rPr 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    2000	Graduate students</a:t>
            </a:r>
          </a:p>
          <a:p>
            <a:pPr marL="342900" indent="-342900">
              <a:spcAft>
                <a:spcPts val="600"/>
              </a:spcAft>
            </a:pPr>
            <a:r>
              <a:rPr 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    1000	Professors</a:t>
            </a:r>
          </a:p>
          <a:p>
            <a:pPr marL="342900" indent="-342900">
              <a:spcAft>
                <a:spcPts val="600"/>
              </a:spcAft>
            </a:pPr>
            <a:r>
              <a:rPr 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    1000	TAs</a:t>
            </a:r>
          </a:p>
          <a:p>
            <a:pPr marL="342900" indent="-342900">
              <a:spcAft>
                <a:spcPts val="600"/>
              </a:spcAft>
            </a:pPr>
            <a:r>
              <a:rPr lang="en-US" sz="2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Rounded MT Bold" pitchFamily="34" charset="0"/>
              </a:rPr>
              <a:t>      500	Pairs of professors in the same group</a:t>
            </a:r>
            <a:endParaRPr lang="en-US" sz="2200" dirty="0">
              <a:solidFill>
                <a:schemeClr val="accent1">
                  <a:lumMod val="40000"/>
                  <a:lumOff val="60000"/>
                </a:schemeClr>
              </a:solidFill>
              <a:latin typeface="Arial Rounded MT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4724400"/>
            <a:ext cx="6837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</a:rPr>
              <a:t>Total Num of Groundings = |x| </a:t>
            </a:r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  <a:sym typeface="Symbol"/>
              </a:rPr>
              <a:t></a:t>
            </a:r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</a:rPr>
              <a:t> |y| </a:t>
            </a:r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  <a:sym typeface="Symbol"/>
              </a:rPr>
              <a:t></a:t>
            </a:r>
            <a:r>
              <a:rPr lang="en-US" sz="2400" dirty="0" smtClean="0">
                <a:solidFill>
                  <a:srgbClr val="FF0000"/>
                </a:solidFill>
                <a:latin typeface="Arial Rounded MT Bold" pitchFamily="34" charset="0"/>
              </a:rPr>
              <a:t> |z| = 10</a:t>
            </a:r>
            <a:r>
              <a:rPr lang="en-US" sz="2400" baseline="30000" dirty="0" smtClean="0">
                <a:solidFill>
                  <a:srgbClr val="FF0000"/>
                </a:solidFill>
                <a:latin typeface="Arial Rounded MT Bold" pitchFamily="34" charset="0"/>
              </a:rPr>
              <a:t>12</a:t>
            </a:r>
            <a:endParaRPr lang="en-US" sz="2400" baseline="300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553200" y="4953000"/>
            <a:ext cx="2438400" cy="16002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10</a:t>
            </a:r>
            <a:r>
              <a:rPr lang="en-US" sz="3600" b="1" baseline="30000" dirty="0" smtClean="0"/>
              <a:t>12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23622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Rounded MT Bold" pitchFamily="34" charset="0"/>
              </a:rPr>
              <a:t>The Evidence</a:t>
            </a:r>
            <a:endParaRPr lang="en-US" sz="24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Univ of Wisconsin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Shavlik &amp; Natarajan, IJCAI-09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ABE63-D7CC-431E-8887-0607A1814DD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 uiExpand="1" build="allAtOnce"/>
      <p:bldP spid="8" grpId="0"/>
      <p:bldP spid="6" grpId="0" animBg="1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FFFFFF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1840</TotalTime>
  <Words>841</Words>
  <Application>Microsoft Office PowerPoint</Application>
  <PresentationFormat>On-screen Show (4:3)</PresentationFormat>
  <Paragraphs>264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Speeding Up Inference in Markov Logic Networks  by Preprocessing to Reduce the Size  of the Resulting Grounded Network</vt:lpstr>
      <vt:lpstr>Markov Logic Networks (Richardson &amp; Domingos, MLj 2006)</vt:lpstr>
      <vt:lpstr>The Challenge We Address</vt:lpstr>
      <vt:lpstr>Computing Probabilities in MLNs</vt:lpstr>
      <vt:lpstr>Counting Satisfied Groundings</vt:lpstr>
      <vt:lpstr>Some Terminology</vt:lpstr>
      <vt:lpstr>Factoring Out the Evidence</vt:lpstr>
      <vt:lpstr>Key Idea of Our  FROG Algorithm</vt:lpstr>
      <vt:lpstr>Worked Example</vt:lpstr>
      <vt:lpstr>Slide 10</vt:lpstr>
      <vt:lpstr>Slide 11</vt:lpstr>
      <vt:lpstr>Slide 12</vt:lpstr>
      <vt:lpstr>Slide 13</vt:lpstr>
      <vt:lpstr>Slide 14</vt:lpstr>
      <vt:lpstr>Slide 15</vt:lpstr>
      <vt:lpstr>Some Algorithmic Details</vt:lpstr>
      <vt:lpstr>Empirical Results: CiteSeer</vt:lpstr>
      <vt:lpstr>Empirical Results: UWash-CSE</vt:lpstr>
      <vt:lpstr>Runtimes</vt:lpstr>
      <vt:lpstr>Related Work</vt:lpstr>
      <vt:lpstr>Future Work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Citeseer-Results</dc:title>
  <dc:creator>Sriraam Natarajan</dc:creator>
  <cp:lastModifiedBy>Jude Shavlik</cp:lastModifiedBy>
  <cp:revision>105</cp:revision>
  <dcterms:created xsi:type="dcterms:W3CDTF">2009-07-10T17:54:29Z</dcterms:created>
  <dcterms:modified xsi:type="dcterms:W3CDTF">2009-08-09T04:29:47Z</dcterms:modified>
</cp:coreProperties>
</file>