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30" r:id="rId3"/>
    <p:sldId id="332" r:id="rId4"/>
    <p:sldId id="257" r:id="rId5"/>
    <p:sldId id="259" r:id="rId6"/>
    <p:sldId id="284" r:id="rId7"/>
    <p:sldId id="285" r:id="rId8"/>
    <p:sldId id="331" r:id="rId9"/>
    <p:sldId id="327" r:id="rId10"/>
    <p:sldId id="333" r:id="rId11"/>
    <p:sldId id="323" r:id="rId12"/>
    <p:sldId id="269" r:id="rId13"/>
    <p:sldId id="335" r:id="rId14"/>
    <p:sldId id="266" r:id="rId15"/>
    <p:sldId id="334" r:id="rId16"/>
    <p:sldId id="305" r:id="rId17"/>
    <p:sldId id="270" r:id="rId18"/>
    <p:sldId id="258" r:id="rId19"/>
    <p:sldId id="301" r:id="rId20"/>
    <p:sldId id="317" r:id="rId21"/>
    <p:sldId id="296" r:id="rId22"/>
    <p:sldId id="336" r:id="rId23"/>
    <p:sldId id="271" r:id="rId24"/>
    <p:sldId id="306" r:id="rId25"/>
    <p:sldId id="337" r:id="rId26"/>
    <p:sldId id="318" r:id="rId27"/>
    <p:sldId id="297" r:id="rId28"/>
    <p:sldId id="329" r:id="rId29"/>
    <p:sldId id="277" r:id="rId30"/>
    <p:sldId id="309" r:id="rId31"/>
    <p:sldId id="310" r:id="rId32"/>
    <p:sldId id="31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90" d="100"/>
          <a:sy n="90" d="100"/>
        </p:scale>
        <p:origin x="-1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933AF-5518-4D20-A88B-74A11C5D5BBC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750B0-7408-4AAB-9C87-1D71422732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750B0-7408-4AAB-9C87-1D7142273268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 rtlCol="0" anchor="b" anchorCtr="0"/>
          <a:lstStyle>
            <a:lvl1pPr algn="ct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6/28/2009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329396"/>
          </a:xfrm>
        </p:spPr>
        <p:txBody>
          <a:bodyPr/>
          <a:lstStyle/>
          <a:p>
            <a:r>
              <a:rPr lang="en-US" dirty="0" smtClean="0"/>
              <a:t>Lisa </a:t>
            </a:r>
            <a:r>
              <a:rPr lang="en-US" dirty="0" smtClean="0"/>
              <a:t>Torrey </a:t>
            </a:r>
            <a:r>
              <a:rPr lang="en-US" dirty="0" smtClean="0"/>
              <a:t>and Jude Shavlik</a:t>
            </a:r>
            <a:endParaRPr lang="en-US" dirty="0" smtClean="0"/>
          </a:p>
          <a:p>
            <a:r>
              <a:rPr lang="en-US" dirty="0" smtClean="0"/>
              <a:t>University of </a:t>
            </a:r>
            <a:r>
              <a:rPr lang="en-US" dirty="0" smtClean="0"/>
              <a:t>Wisconsin</a:t>
            </a:r>
          </a:p>
          <a:p>
            <a:r>
              <a:rPr lang="en-US" dirty="0" smtClean="0"/>
              <a:t>Madison WI, USA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Policy Transfer via</a:t>
            </a:r>
            <a:br>
              <a:rPr smtClean="0"/>
            </a:br>
            <a:r>
              <a:rPr smtClean="0"/>
              <a:t>Markov Logic Networks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Background</a:t>
            </a:r>
          </a:p>
          <a:p>
            <a:pPr lvl="1"/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Approaches for transfer in reinforcement learning</a:t>
            </a:r>
          </a:p>
          <a:p>
            <a:endParaRPr lang="en-US" dirty="0" smtClean="0"/>
          </a:p>
          <a:p>
            <a:r>
              <a:rPr lang="en-US" dirty="0" smtClean="0"/>
              <a:t>Relational transfer with Markov Logic Networks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1752600" y="4775537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          </a:t>
            </a:r>
            <a:r>
              <a:rPr lang="en-US" sz="2000" dirty="0" smtClean="0"/>
              <a:t>distance(</a:t>
            </a:r>
            <a:r>
              <a:rPr lang="en-US" sz="2000" dirty="0" err="1" smtClean="0"/>
              <a:t>GoalPart</a:t>
            </a:r>
            <a:r>
              <a:rPr lang="en-US" sz="2000" dirty="0" smtClean="0"/>
              <a:t>) &gt; 10</a:t>
            </a:r>
          </a:p>
          <a:p>
            <a:r>
              <a:rPr lang="en-US" sz="2000" dirty="0" smtClean="0"/>
              <a:t>AND      angle(ball, Teammate, Opponent) &gt; 30</a:t>
            </a:r>
            <a:endParaRPr lang="en-US" sz="2000" dirty="0" smtClean="0"/>
          </a:p>
          <a:p>
            <a:r>
              <a:rPr lang="en-US" sz="2000" dirty="0" smtClean="0"/>
              <a:t>THEN</a:t>
            </a:r>
            <a:endParaRPr lang="en-US" sz="2000" dirty="0"/>
          </a:p>
        </p:txBody>
      </p:sp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3276600" y="1905000"/>
            <a:ext cx="2195511" cy="2238375"/>
            <a:chOff x="3899" y="1173"/>
            <a:chExt cx="1526" cy="1558"/>
          </a:xfrm>
        </p:grpSpPr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3899" y="1173"/>
              <a:ext cx="1522" cy="1558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55" name="Group 8"/>
            <p:cNvGrpSpPr>
              <a:grpSpLocks/>
            </p:cNvGrpSpPr>
            <p:nvPr/>
          </p:nvGrpSpPr>
          <p:grpSpPr bwMode="auto">
            <a:xfrm rot="3410716">
              <a:off x="4586" y="1420"/>
              <a:ext cx="127" cy="122"/>
              <a:chOff x="4067" y="881"/>
              <a:chExt cx="199" cy="186"/>
            </a:xfrm>
          </p:grpSpPr>
          <p:sp>
            <p:nvSpPr>
              <p:cNvPr id="83" name="Oval 9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84" name="Line 10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6" name="Group 11"/>
            <p:cNvGrpSpPr>
              <a:grpSpLocks/>
            </p:cNvGrpSpPr>
            <p:nvPr/>
          </p:nvGrpSpPr>
          <p:grpSpPr bwMode="auto">
            <a:xfrm rot="16200000">
              <a:off x="5005" y="1863"/>
              <a:ext cx="125" cy="124"/>
              <a:chOff x="2862" y="2122"/>
              <a:chExt cx="268" cy="258"/>
            </a:xfrm>
          </p:grpSpPr>
          <p:sp>
            <p:nvSpPr>
              <p:cNvPr id="81" name="Oval 1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82" name="Line 1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7" name="Rectangle 14"/>
            <p:cNvSpPr>
              <a:spLocks noChangeArrowheads="1"/>
            </p:cNvSpPr>
            <p:nvPr/>
          </p:nvSpPr>
          <p:spPr bwMode="auto">
            <a:xfrm>
              <a:off x="5310" y="1507"/>
              <a:ext cx="115" cy="86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Rectangle 15"/>
            <p:cNvSpPr>
              <a:spLocks noChangeArrowheads="1"/>
            </p:cNvSpPr>
            <p:nvPr/>
          </p:nvSpPr>
          <p:spPr bwMode="auto">
            <a:xfrm>
              <a:off x="4918" y="1284"/>
              <a:ext cx="392" cy="1342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>
              <a:off x="5310" y="1173"/>
              <a:ext cx="0" cy="155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60" name="Group 17"/>
            <p:cNvGrpSpPr>
              <a:grpSpLocks/>
            </p:cNvGrpSpPr>
            <p:nvPr/>
          </p:nvGrpSpPr>
          <p:grpSpPr bwMode="auto">
            <a:xfrm rot="-3756130">
              <a:off x="4533" y="2371"/>
              <a:ext cx="128" cy="122"/>
              <a:chOff x="4067" y="881"/>
              <a:chExt cx="199" cy="186"/>
            </a:xfrm>
          </p:grpSpPr>
          <p:sp>
            <p:nvSpPr>
              <p:cNvPr id="79" name="Oval 18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80" name="Line 19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61" name="Group 20"/>
            <p:cNvGrpSpPr>
              <a:grpSpLocks/>
            </p:cNvGrpSpPr>
            <p:nvPr/>
          </p:nvGrpSpPr>
          <p:grpSpPr bwMode="auto">
            <a:xfrm rot="16200000">
              <a:off x="4409" y="1733"/>
              <a:ext cx="124" cy="124"/>
              <a:chOff x="2862" y="2122"/>
              <a:chExt cx="268" cy="258"/>
            </a:xfrm>
          </p:grpSpPr>
          <p:sp>
            <p:nvSpPr>
              <p:cNvPr id="77" name="Oval 21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78" name="Line 22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62" name="Group 23"/>
            <p:cNvGrpSpPr>
              <a:grpSpLocks/>
            </p:cNvGrpSpPr>
            <p:nvPr/>
          </p:nvGrpSpPr>
          <p:grpSpPr bwMode="auto">
            <a:xfrm>
              <a:off x="3983" y="1353"/>
              <a:ext cx="226" cy="166"/>
              <a:chOff x="952" y="1350"/>
              <a:chExt cx="287" cy="217"/>
            </a:xfrm>
          </p:grpSpPr>
          <p:sp>
            <p:nvSpPr>
              <p:cNvPr id="63" name="Oval 24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64" name="AutoShape 25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5" name="AutoShape 26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Freeform 27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Freeform 29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Freeform 30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Freeform 31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Freeform 32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Freeform 33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Freeform 34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74" name="Group 35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75" name="Oval 36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76" name="Line 37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Relational Transfer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2133600" y="2057400"/>
            <a:ext cx="2057400" cy="461665"/>
            <a:chOff x="2133600" y="2057400"/>
            <a:chExt cx="2057400" cy="461665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3733800" y="2286000"/>
              <a:ext cx="457200" cy="77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133600" y="20574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pass(t</a:t>
              </a:r>
              <a:r>
                <a:rPr lang="en-US" sz="2400" dirty="0" smtClean="0"/>
                <a:t>1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209800" y="2438400"/>
            <a:ext cx="1981200" cy="1528465"/>
            <a:chOff x="2209800" y="2438400"/>
            <a:chExt cx="1981200" cy="1528465"/>
          </a:xfrm>
        </p:grpSpPr>
        <p:cxnSp>
          <p:nvCxnSpPr>
            <p:cNvPr id="42" name="Straight Arrow Connector 41"/>
            <p:cNvCxnSpPr/>
            <p:nvPr/>
          </p:nvCxnSpPr>
          <p:spPr>
            <a:xfrm rot="16200000" flipH="1">
              <a:off x="3352800" y="2743200"/>
              <a:ext cx="11430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209800" y="35052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pass(t</a:t>
              </a:r>
              <a:r>
                <a:rPr lang="en-US" sz="2400" dirty="0" smtClean="0"/>
                <a:t>2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667000" y="539109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pass(Teammate)</a:t>
            </a:r>
            <a:endParaRPr lang="en-US" sz="2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5638800" y="2057400"/>
            <a:ext cx="1524000" cy="1969532"/>
            <a:chOff x="5638800" y="2346325"/>
            <a:chExt cx="1524000" cy="1969532"/>
          </a:xfrm>
        </p:grpSpPr>
        <p:sp>
          <p:nvSpPr>
            <p:cNvPr id="50" name="TextBox 49"/>
            <p:cNvSpPr txBox="1"/>
            <p:nvPr/>
          </p:nvSpPr>
          <p:spPr>
            <a:xfrm>
              <a:off x="5638800" y="2346325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goalLeft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38800" y="3946525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goalRight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Markov Logic Networks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1572161"/>
            <a:ext cx="502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Formulas (F)</a:t>
            </a:r>
          </a:p>
          <a:p>
            <a:endParaRPr lang="en-US" sz="2000" dirty="0" smtClean="0"/>
          </a:p>
          <a:p>
            <a:r>
              <a:rPr lang="en-US" sz="2000" dirty="0" smtClean="0"/>
              <a:t>evidence</a:t>
            </a:r>
            <a:r>
              <a:rPr lang="en-US" sz="2400" dirty="0" smtClean="0">
                <a:solidFill>
                  <a:prstClr val="white"/>
                </a:solidFill>
              </a:rPr>
              <a:t>1</a:t>
            </a:r>
            <a:r>
              <a:rPr lang="en-US" sz="2000" dirty="0" smtClean="0"/>
              <a:t>(X)   AND  query(X)</a:t>
            </a:r>
          </a:p>
          <a:p>
            <a:r>
              <a:rPr lang="en-US" sz="2000" dirty="0" smtClean="0"/>
              <a:t>evidence</a:t>
            </a:r>
            <a:r>
              <a:rPr lang="en-US" sz="2400" dirty="0" smtClean="0">
                <a:solidFill>
                  <a:prstClr val="white"/>
                </a:solidFill>
              </a:rPr>
              <a:t>2</a:t>
            </a:r>
            <a:r>
              <a:rPr lang="en-US" sz="2000" dirty="0" smtClean="0"/>
              <a:t>(X)  AND  query(X)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1572161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Weights (W)</a:t>
            </a:r>
          </a:p>
          <a:p>
            <a:endParaRPr lang="en-US" sz="2000" dirty="0" smtClean="0"/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1.1</a:t>
            </a:r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0.9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1828800" y="5086290"/>
            <a:ext cx="5867400" cy="1314510"/>
            <a:chOff x="1828800" y="4857690"/>
            <a:chExt cx="5867400" cy="1314510"/>
          </a:xfrm>
        </p:grpSpPr>
        <p:graphicFrame>
          <p:nvGraphicFramePr>
            <p:cNvPr id="55297" name="Object 1"/>
            <p:cNvGraphicFramePr>
              <a:graphicFrameLocks noChangeAspect="1"/>
            </p:cNvGraphicFramePr>
            <p:nvPr/>
          </p:nvGraphicFramePr>
          <p:xfrm>
            <a:off x="2608263" y="4857690"/>
            <a:ext cx="4230687" cy="852488"/>
          </p:xfrm>
          <a:graphic>
            <a:graphicData uri="http://schemas.openxmlformats.org/presentationml/2006/ole">
              <p:oleObj spid="_x0000_s55297" name="Equation" r:id="rId3" imgW="2082600" imgH="419040" progId="Equation.3">
                <p:embed/>
              </p:oleObj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1828800" y="5772090"/>
              <a:ext cx="586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n-US" sz="2000" i="1" dirty="0" smtClean="0">
                  <a:solidFill>
                    <a:prstClr val="white"/>
                  </a:solidFill>
                </a:rPr>
                <a:t>n</a:t>
              </a:r>
              <a:r>
                <a:rPr lang="en-US" sz="2000" i="1" baseline="-25000" dirty="0" smtClean="0">
                  <a:solidFill>
                    <a:prstClr val="white"/>
                  </a:solidFill>
                </a:rPr>
                <a:t>i</a:t>
              </a:r>
              <a:r>
                <a:rPr lang="en-US" sz="2000" i="1" dirty="0" smtClean="0">
                  <a:solidFill>
                    <a:prstClr val="white"/>
                  </a:solidFill>
                </a:rPr>
                <a:t>(world) </a:t>
              </a:r>
              <a:r>
                <a:rPr lang="en-US" sz="2000" dirty="0" smtClean="0">
                  <a:solidFill>
                    <a:prstClr val="white"/>
                  </a:solidFill>
                </a:rPr>
                <a:t>= # true groundings of i</a:t>
              </a:r>
              <a:r>
                <a:rPr lang="en-US" sz="2000" baseline="30000" dirty="0" smtClean="0">
                  <a:solidFill>
                    <a:prstClr val="white"/>
                  </a:solidFill>
                </a:rPr>
                <a:t>th</a:t>
              </a:r>
              <a:r>
                <a:rPr lang="en-US" sz="2000" dirty="0" smtClean="0">
                  <a:solidFill>
                    <a:prstClr val="white"/>
                  </a:solidFill>
                </a:rPr>
                <a:t> formula in world </a:t>
              </a:r>
              <a:endParaRPr lang="en-US" sz="20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286000" y="3276600"/>
            <a:ext cx="4800600" cy="1600200"/>
            <a:chOff x="2286000" y="3048000"/>
            <a:chExt cx="4800600" cy="1600200"/>
          </a:xfrm>
        </p:grpSpPr>
        <p:cxnSp>
          <p:nvCxnSpPr>
            <p:cNvPr id="25" name="Straight Connector 24"/>
            <p:cNvCxnSpPr/>
            <p:nvPr/>
          </p:nvCxnSpPr>
          <p:spPr>
            <a:xfrm rot="16200000" flipH="1">
              <a:off x="3619503" y="3924300"/>
              <a:ext cx="380997" cy="1523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2514600" y="30480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query(x</a:t>
              </a:r>
              <a:r>
                <a:rPr lang="en-US" baseline="-25000" dirty="0" smtClean="0"/>
                <a:t>1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7" name="Oval 4"/>
            <p:cNvSpPr>
              <a:spLocks noChangeArrowheads="1"/>
            </p:cNvSpPr>
            <p:nvPr/>
          </p:nvSpPr>
          <p:spPr bwMode="auto">
            <a:xfrm>
              <a:off x="2286000" y="41148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e1</a:t>
              </a:r>
              <a:endParaRPr lang="en-US" dirty="0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3048000" y="41910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e2</a:t>
              </a:r>
              <a:endParaRPr lang="en-US" dirty="0"/>
            </a:p>
          </p:txBody>
        </p:sp>
        <p:cxnSp>
          <p:nvCxnSpPr>
            <p:cNvPr id="29" name="Straight Connector 28"/>
            <p:cNvCxnSpPr>
              <a:endCxn id="27" idx="7"/>
            </p:cNvCxnSpPr>
            <p:nvPr/>
          </p:nvCxnSpPr>
          <p:spPr>
            <a:xfrm rot="5400000">
              <a:off x="2638146" y="39243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132286" y="40466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810000" y="4191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6286503" y="3924300"/>
              <a:ext cx="380997" cy="1523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15"/>
            <p:cNvSpPr>
              <a:spLocks noChangeArrowheads="1"/>
            </p:cNvSpPr>
            <p:nvPr/>
          </p:nvSpPr>
          <p:spPr bwMode="auto">
            <a:xfrm>
              <a:off x="5181600" y="30480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query(x</a:t>
              </a:r>
              <a:r>
                <a:rPr lang="en-US" baseline="-25000" dirty="0" smtClean="0"/>
                <a:t>2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49" name="Oval 4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e1</a:t>
              </a:r>
              <a:endParaRPr lang="en-US" dirty="0"/>
            </a:p>
          </p:txBody>
        </p:sp>
        <p:sp>
          <p:nvSpPr>
            <p:cNvPr id="50" name="Oval 4"/>
            <p:cNvSpPr>
              <a:spLocks noChangeArrowheads="1"/>
            </p:cNvSpPr>
            <p:nvPr/>
          </p:nvSpPr>
          <p:spPr bwMode="auto">
            <a:xfrm>
              <a:off x="5715000" y="41910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e2</a:t>
              </a:r>
              <a:endParaRPr lang="en-US" dirty="0"/>
            </a:p>
          </p:txBody>
        </p:sp>
        <p:cxnSp>
          <p:nvCxnSpPr>
            <p:cNvPr id="51" name="Straight Connector 50"/>
            <p:cNvCxnSpPr>
              <a:endCxn id="49" idx="7"/>
            </p:cNvCxnSpPr>
            <p:nvPr/>
          </p:nvCxnSpPr>
          <p:spPr>
            <a:xfrm rot="5400000">
              <a:off x="5305146" y="39243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5799286" y="40466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77000" y="4191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0" y="8382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Richardson and Domingos, </a:t>
            </a:r>
            <a:r>
              <a:rPr lang="en-US" i="1" dirty="0" smtClean="0"/>
              <a:t>Machine Learning </a:t>
            </a:r>
            <a:r>
              <a:rPr lang="en-US" dirty="0" smtClean="0"/>
              <a:t>2006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with MLNs</a:t>
            </a:r>
            <a:endParaRPr lang="en-US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3914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Algorithm </a:t>
            </a:r>
            <a:r>
              <a:rPr lang="en-US" sz="2400" dirty="0" smtClean="0"/>
              <a:t>1:  Transfer source-task </a:t>
            </a:r>
            <a:r>
              <a:rPr lang="en-US" sz="2400" u="sng" dirty="0" smtClean="0"/>
              <a:t>Q-function</a:t>
            </a:r>
            <a:r>
              <a:rPr lang="en-US" sz="2400" dirty="0" smtClean="0"/>
              <a:t> as an MLN</a:t>
            </a:r>
            <a:endParaRPr lang="en-US" sz="2000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38200" y="3810000"/>
            <a:ext cx="75438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Algorithm </a:t>
            </a:r>
            <a:r>
              <a:rPr lang="en-US" sz="2400" dirty="0" smtClean="0"/>
              <a:t>2:  Transfer source-task </a:t>
            </a:r>
            <a:r>
              <a:rPr lang="en-US" sz="2400" u="sng" dirty="0" smtClean="0"/>
              <a:t>policy</a:t>
            </a:r>
            <a:r>
              <a:rPr lang="en-US" sz="2400" dirty="0" smtClean="0"/>
              <a:t> as an MLN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5867400" y="2362200"/>
            <a:ext cx="1219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T</a:t>
            </a:r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1600200" y="2362200"/>
            <a:ext cx="12192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/>
                </a:solidFill>
              </a:rPr>
              <a:t>Task S</a:t>
            </a:r>
            <a:endParaRPr lang="en-US" sz="2400" dirty="0">
              <a:solidFill>
                <a:schemeClr val="bg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971800" y="28956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3810000" y="2590800"/>
            <a:ext cx="10668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</a:t>
            </a:r>
            <a:endParaRPr lang="en-US" sz="1600" dirty="0" smtClean="0"/>
          </a:p>
          <a:p>
            <a:pPr algn="ctr"/>
            <a:r>
              <a:rPr lang="en-US" sz="1600" dirty="0" smtClean="0"/>
              <a:t>Q-function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029200" y="28956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867400" y="4724400"/>
            <a:ext cx="1219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T</a:t>
            </a:r>
            <a:endParaRPr lang="en-US" sz="2400" dirty="0"/>
          </a:p>
        </p:txBody>
      </p:sp>
      <p:sp>
        <p:nvSpPr>
          <p:cNvPr id="23" name="Oval 22"/>
          <p:cNvSpPr/>
          <p:nvPr/>
        </p:nvSpPr>
        <p:spPr>
          <a:xfrm>
            <a:off x="1600200" y="4724400"/>
            <a:ext cx="1219200" cy="1066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/>
                </a:solidFill>
              </a:rPr>
              <a:t>Task S</a:t>
            </a:r>
            <a:endParaRPr lang="en-US" sz="2400" dirty="0">
              <a:solidFill>
                <a:schemeClr val="bg2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52578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810000" y="4953000"/>
            <a:ext cx="10668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</a:t>
            </a:r>
            <a:endParaRPr lang="en-US" sz="1600" dirty="0" smtClean="0"/>
          </a:p>
          <a:p>
            <a:pPr algn="ctr"/>
            <a:r>
              <a:rPr lang="en-US" sz="1600" dirty="0" smtClean="0"/>
              <a:t>Policy</a:t>
            </a:r>
            <a:endParaRPr lang="en-US" sz="16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029200" y="5257800"/>
            <a:ext cx="685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Demonstration Method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81200" y="2209800"/>
            <a:ext cx="4953001" cy="2686095"/>
            <a:chOff x="3657599" y="2286000"/>
            <a:chExt cx="2330825" cy="1188806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657599" y="2353449"/>
              <a:ext cx="681318" cy="177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chemeClr val="tx2">
                      <a:lumMod val="75000"/>
                    </a:schemeClr>
                  </a:solidFill>
                </a:rPr>
                <a:t>Use MLN</a:t>
              </a:r>
              <a:endParaRPr lang="en-US" sz="2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271247" y="2791866"/>
              <a:ext cx="717177" cy="177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Use regular </a:t>
              </a:r>
              <a:endParaRPr lang="en-US" sz="2000" dirty="0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231340" y="3297733"/>
              <a:ext cx="1128058" cy="177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target-task training</a:t>
              </a:r>
              <a:endParaRPr lang="en-US" sz="20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3657600" y="2286000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57600" y="3276600"/>
              <a:ext cx="2286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3657600" y="2530475"/>
              <a:ext cx="533400" cy="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191000" y="2971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Background</a:t>
            </a:r>
          </a:p>
          <a:p>
            <a:pPr lvl="1"/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Approaches for transfer in reinforcement learning</a:t>
            </a:r>
          </a:p>
          <a:p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Relational transfer with Markov Logic Networks</a:t>
            </a:r>
          </a:p>
          <a:p>
            <a:endParaRPr lang="en-US" dirty="0" smtClean="0"/>
          </a:p>
          <a:p>
            <a:r>
              <a:rPr lang="en-US" dirty="0" smtClean="0"/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MLN Q-function Transfer Algorithm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0" y="1154668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0" y="56388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121031" y="2367637"/>
            <a:ext cx="59793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114006" y="5257800"/>
            <a:ext cx="6103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9600" y="21452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Aleph</a:t>
            </a:r>
            <a:r>
              <a:rPr lang="en-US" b="1" dirty="0" smtClean="0"/>
              <a:t>,  Alchemy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Demonstration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981200" y="2743200"/>
            <a:ext cx="4876800" cy="2133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23"/>
          <p:cNvSpPr>
            <a:spLocks noChangeArrowheads="1"/>
          </p:cNvSpPr>
          <p:nvPr/>
        </p:nvSpPr>
        <p:spPr bwMode="auto">
          <a:xfrm>
            <a:off x="3962400" y="3124200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for</a:t>
            </a:r>
            <a:br>
              <a:rPr lang="en-US" sz="1600" dirty="0" smtClean="0"/>
            </a:br>
            <a:r>
              <a:rPr lang="en-US" sz="1600" dirty="0" smtClean="0"/>
              <a:t>action 1</a:t>
            </a:r>
            <a:endParaRPr lang="en-US" sz="1600" dirty="0"/>
          </a:p>
        </p:txBody>
      </p:sp>
      <p:sp>
        <p:nvSpPr>
          <p:cNvPr id="124" name="Line 20"/>
          <p:cNvSpPr>
            <a:spLocks noChangeShapeType="1"/>
          </p:cNvSpPr>
          <p:nvPr/>
        </p:nvSpPr>
        <p:spPr bwMode="auto">
          <a:xfrm>
            <a:off x="4953000" y="3429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5" name="Line 20"/>
          <p:cNvSpPr>
            <a:spLocks noChangeShapeType="1"/>
          </p:cNvSpPr>
          <p:nvPr/>
        </p:nvSpPr>
        <p:spPr bwMode="auto">
          <a:xfrm>
            <a:off x="3581400" y="3429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590800" y="3200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257800" y="3200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Q-value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9812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MLN </a:t>
            </a:r>
            <a:r>
              <a:rPr lang="en-US" dirty="0" smtClean="0"/>
              <a:t>Q-function</a:t>
            </a:r>
            <a:endParaRPr lang="en-US" dirty="0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3962400" y="3917155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 for</a:t>
            </a:r>
            <a:br>
              <a:rPr lang="en-US" sz="1600" dirty="0" smtClean="0"/>
            </a:br>
            <a:r>
              <a:rPr lang="en-US" sz="1600" dirty="0" smtClean="0"/>
              <a:t>action 2</a:t>
            </a:r>
            <a:endParaRPr lang="en-US" sz="1600" dirty="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4953000" y="4221955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3581400" y="4221955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0800" y="399335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7800" y="399335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Q-value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910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rot="16200000" flipH="1">
            <a:off x="2171703" y="21717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MLN Q-function</a:t>
            </a:r>
            <a:endParaRPr lang="en-US" dirty="0"/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1066800" y="12954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 ≤ Q</a:t>
            </a:r>
            <a:r>
              <a:rPr lang="en-US" baseline="-25000" dirty="0" smtClean="0"/>
              <a:t>a</a:t>
            </a:r>
            <a:r>
              <a:rPr lang="en-US" dirty="0" smtClean="0"/>
              <a:t> &lt; 0.2</a:t>
            </a:r>
            <a:endParaRPr lang="en-US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3470031" y="12954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0.2 ≤ Q</a:t>
            </a:r>
            <a:r>
              <a:rPr lang="en-US" baseline="-25000" dirty="0" smtClean="0"/>
              <a:t>a</a:t>
            </a:r>
            <a:r>
              <a:rPr lang="en-US" dirty="0" smtClean="0"/>
              <a:t> &lt; 0.4</a:t>
            </a:r>
            <a:endParaRPr lang="en-US" dirty="0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5867400" y="1295401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0.4 ≤ Q</a:t>
            </a:r>
            <a:r>
              <a:rPr lang="en-US" baseline="-25000" dirty="0" smtClean="0"/>
              <a:t>a</a:t>
            </a:r>
            <a:r>
              <a:rPr lang="en-US" dirty="0" smtClean="0"/>
              <a:t> &lt; 0.6</a:t>
            </a:r>
            <a:endParaRPr lang="en-US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838200" y="23622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1600200" y="24384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endCxn id="8" idx="7"/>
          </p:cNvCxnSpPr>
          <p:nvPr/>
        </p:nvCxnSpPr>
        <p:spPr>
          <a:xfrm rot="5400000">
            <a:off x="1190346" y="21717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0"/>
          </p:cNvCxnSpPr>
          <p:nvPr/>
        </p:nvCxnSpPr>
        <p:spPr>
          <a:xfrm rot="16200000" flipH="1">
            <a:off x="1684486" y="22940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622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4610103" y="2171699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3276600" y="2362199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28" name="Oval 4"/>
          <p:cNvSpPr>
            <a:spLocks noChangeArrowheads="1"/>
          </p:cNvSpPr>
          <p:nvPr/>
        </p:nvSpPr>
        <p:spPr bwMode="auto">
          <a:xfrm>
            <a:off x="4038600" y="24384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/>
          <p:cNvCxnSpPr>
            <a:endCxn id="27" idx="7"/>
          </p:cNvCxnSpPr>
          <p:nvPr/>
        </p:nvCxnSpPr>
        <p:spPr>
          <a:xfrm rot="5400000">
            <a:off x="3628746" y="2171699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8" idx="0"/>
          </p:cNvCxnSpPr>
          <p:nvPr/>
        </p:nvCxnSpPr>
        <p:spPr>
          <a:xfrm rot="16200000" flipH="1">
            <a:off x="4122886" y="2294086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00600" y="24383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6972303" y="21717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5638800" y="23622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6400800" y="24384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/>
          <p:cNvCxnSpPr>
            <a:endCxn id="33" idx="7"/>
          </p:cNvCxnSpPr>
          <p:nvPr/>
        </p:nvCxnSpPr>
        <p:spPr>
          <a:xfrm rot="5400000">
            <a:off x="5990946" y="21717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4" idx="0"/>
          </p:cNvCxnSpPr>
          <p:nvPr/>
        </p:nvCxnSpPr>
        <p:spPr>
          <a:xfrm rot="16200000" flipH="1">
            <a:off x="6485086" y="22940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628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772400" y="152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grpSp>
        <p:nvGrpSpPr>
          <p:cNvPr id="75" name="Group 74"/>
          <p:cNvGrpSpPr/>
          <p:nvPr/>
        </p:nvGrpSpPr>
        <p:grpSpPr>
          <a:xfrm>
            <a:off x="1135064" y="4430712"/>
            <a:ext cx="2065336" cy="1941513"/>
            <a:chOff x="1135064" y="4278312"/>
            <a:chExt cx="2065336" cy="1941513"/>
          </a:xfrm>
        </p:grpSpPr>
        <p:grpSp>
          <p:nvGrpSpPr>
            <p:cNvPr id="39" name="Group 9"/>
            <p:cNvGrpSpPr>
              <a:grpSpLocks/>
            </p:cNvGrpSpPr>
            <p:nvPr/>
          </p:nvGrpSpPr>
          <p:grpSpPr bwMode="auto">
            <a:xfrm>
              <a:off x="1135064" y="4278312"/>
              <a:ext cx="2065336" cy="1941513"/>
              <a:chOff x="66" y="90"/>
              <a:chExt cx="1301" cy="1223"/>
            </a:xfrm>
          </p:grpSpPr>
          <p:sp>
            <p:nvSpPr>
              <p:cNvPr id="40" name="Line 4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Line 5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9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2554289" y="4383087"/>
              <a:ext cx="180975" cy="15144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237331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2192339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201136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1830389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164941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0" name="Rectangle 26"/>
            <p:cNvSpPr>
              <a:spLocks noChangeArrowheads="1"/>
            </p:cNvSpPr>
            <p:nvPr/>
          </p:nvSpPr>
          <p:spPr bwMode="auto">
            <a:xfrm>
              <a:off x="2735264" y="5854700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411539" y="4459287"/>
            <a:ext cx="2151061" cy="1941513"/>
            <a:chOff x="3411539" y="4306887"/>
            <a:chExt cx="2151061" cy="1941513"/>
          </a:xfrm>
        </p:grpSpPr>
        <p:grpSp>
          <p:nvGrpSpPr>
            <p:cNvPr id="44" name="Group 10"/>
            <p:cNvGrpSpPr>
              <a:grpSpLocks/>
            </p:cNvGrpSpPr>
            <p:nvPr/>
          </p:nvGrpSpPr>
          <p:grpSpPr bwMode="auto">
            <a:xfrm>
              <a:off x="3411539" y="4306887"/>
              <a:ext cx="2151061" cy="1941513"/>
              <a:chOff x="66" y="90"/>
              <a:chExt cx="1355" cy="1223"/>
            </a:xfrm>
          </p:grpSpPr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Text Box 13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10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48" name="Text Box 14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4830764" y="5183187"/>
              <a:ext cx="180975" cy="742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" name="Rectangle 28"/>
            <p:cNvSpPr>
              <a:spLocks noChangeArrowheads="1"/>
            </p:cNvSpPr>
            <p:nvPr/>
          </p:nvSpPr>
          <p:spPr bwMode="auto">
            <a:xfrm>
              <a:off x="4649789" y="5387975"/>
              <a:ext cx="180975" cy="5381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44688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>
              <a:off x="428783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5" name="Rectangle 31"/>
            <p:cNvSpPr>
              <a:spLocks noChangeArrowheads="1"/>
            </p:cNvSpPr>
            <p:nvPr/>
          </p:nvSpPr>
          <p:spPr bwMode="auto">
            <a:xfrm>
              <a:off x="41068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6" name="Rectangle 32"/>
            <p:cNvSpPr>
              <a:spLocks noChangeArrowheads="1"/>
            </p:cNvSpPr>
            <p:nvPr/>
          </p:nvSpPr>
          <p:spPr bwMode="auto">
            <a:xfrm>
              <a:off x="392588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7" name="Rectangle 33"/>
            <p:cNvSpPr>
              <a:spLocks noChangeArrowheads="1"/>
            </p:cNvSpPr>
            <p:nvPr/>
          </p:nvSpPr>
          <p:spPr bwMode="auto">
            <a:xfrm>
              <a:off x="5011739" y="5321300"/>
              <a:ext cx="190500" cy="6048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697539" y="4459287"/>
            <a:ext cx="2151061" cy="1941513"/>
            <a:chOff x="5697539" y="4306887"/>
            <a:chExt cx="2151061" cy="1941513"/>
          </a:xfrm>
        </p:grpSpPr>
        <p:grpSp>
          <p:nvGrpSpPr>
            <p:cNvPr id="49" name="Group 15"/>
            <p:cNvGrpSpPr>
              <a:grpSpLocks/>
            </p:cNvGrpSpPr>
            <p:nvPr/>
          </p:nvGrpSpPr>
          <p:grpSpPr bwMode="auto">
            <a:xfrm>
              <a:off x="5697539" y="4306887"/>
              <a:ext cx="2151061" cy="1941513"/>
              <a:chOff x="66" y="90"/>
              <a:chExt cx="1355" cy="1223"/>
            </a:xfrm>
          </p:grpSpPr>
          <p:sp>
            <p:nvSpPr>
              <p:cNvPr id="50" name="Line 16"/>
              <p:cNvSpPr>
                <a:spLocks noChangeShapeType="1"/>
              </p:cNvSpPr>
              <p:nvPr/>
            </p:nvSpPr>
            <p:spPr bwMode="auto">
              <a:xfrm>
                <a:off x="276" y="9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Line 17"/>
              <p:cNvSpPr>
                <a:spLocks noChangeShapeType="1"/>
              </p:cNvSpPr>
              <p:nvPr/>
            </p:nvSpPr>
            <p:spPr bwMode="auto">
              <a:xfrm rot="5400000">
                <a:off x="792" y="600"/>
                <a:ext cx="0" cy="10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384" y="1080"/>
                <a:ext cx="10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Bin Number</a:t>
                </a:r>
              </a:p>
            </p:txBody>
          </p:sp>
          <p:sp>
            <p:nvSpPr>
              <p:cNvPr id="53" name="Text Box 19"/>
              <p:cNvSpPr txBox="1">
                <a:spLocks noChangeArrowheads="1"/>
              </p:cNvSpPr>
              <p:nvPr/>
            </p:nvSpPr>
            <p:spPr bwMode="auto">
              <a:xfrm rot="16200000">
                <a:off x="-234" y="416"/>
                <a:ext cx="834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Probability</a:t>
                </a:r>
              </a:p>
            </p:txBody>
          </p:sp>
        </p:grpSp>
        <p:sp>
          <p:nvSpPr>
            <p:cNvPr id="68" name="Rectangle 41"/>
            <p:cNvSpPr>
              <a:spLocks noChangeArrowheads="1"/>
            </p:cNvSpPr>
            <p:nvPr/>
          </p:nvSpPr>
          <p:spPr bwMode="auto">
            <a:xfrm>
              <a:off x="7126289" y="4678362"/>
              <a:ext cx="180975" cy="1247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9" name="Rectangle 42"/>
            <p:cNvSpPr>
              <a:spLocks noChangeArrowheads="1"/>
            </p:cNvSpPr>
            <p:nvPr/>
          </p:nvSpPr>
          <p:spPr bwMode="auto">
            <a:xfrm>
              <a:off x="69453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0" name="Rectangle 43"/>
            <p:cNvSpPr>
              <a:spLocks noChangeArrowheads="1"/>
            </p:cNvSpPr>
            <p:nvPr/>
          </p:nvSpPr>
          <p:spPr bwMode="auto">
            <a:xfrm>
              <a:off x="6764339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1" name="Rectangle 44"/>
            <p:cNvSpPr>
              <a:spLocks noChangeArrowheads="1"/>
            </p:cNvSpPr>
            <p:nvPr/>
          </p:nvSpPr>
          <p:spPr bwMode="auto">
            <a:xfrm>
              <a:off x="65833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Rectangle 45"/>
            <p:cNvSpPr>
              <a:spLocks noChangeArrowheads="1"/>
            </p:cNvSpPr>
            <p:nvPr/>
          </p:nvSpPr>
          <p:spPr bwMode="auto">
            <a:xfrm>
              <a:off x="6402389" y="5549900"/>
              <a:ext cx="180975" cy="376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" name="Rectangle 46"/>
            <p:cNvSpPr>
              <a:spLocks noChangeArrowheads="1"/>
            </p:cNvSpPr>
            <p:nvPr/>
          </p:nvSpPr>
          <p:spPr bwMode="auto">
            <a:xfrm>
              <a:off x="622141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Rectangle 47"/>
            <p:cNvSpPr>
              <a:spLocks noChangeArrowheads="1"/>
            </p:cNvSpPr>
            <p:nvPr/>
          </p:nvSpPr>
          <p:spPr bwMode="auto">
            <a:xfrm>
              <a:off x="7307264" y="5883275"/>
              <a:ext cx="180975" cy="428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aphicFrame>
        <p:nvGraphicFramePr>
          <p:cNvPr id="78" name="Object 77"/>
          <p:cNvGraphicFramePr>
            <a:graphicFrameLocks noChangeAspect="1"/>
          </p:cNvGraphicFramePr>
          <p:nvPr/>
        </p:nvGraphicFramePr>
        <p:xfrm>
          <a:off x="2459038" y="3352800"/>
          <a:ext cx="4221162" cy="838200"/>
        </p:xfrm>
        <a:graphic>
          <a:graphicData uri="http://schemas.openxmlformats.org/presentationml/2006/ole">
            <p:oleObj spid="_x0000_s4098" name="Equation" r:id="rId3" imgW="172692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990600" y="3505200"/>
            <a:ext cx="22860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   … </a:t>
            </a:r>
          </a:p>
          <a:p>
            <a:r>
              <a:rPr lang="en-US" dirty="0" smtClean="0"/>
              <a:t>THEN     </a:t>
            </a:r>
            <a:r>
              <a:rPr lang="en-US" sz="2000" dirty="0" smtClean="0"/>
              <a:t>0</a:t>
            </a:r>
            <a:r>
              <a:rPr lang="en-US" dirty="0" smtClean="0"/>
              <a:t> &lt; Q &lt; </a:t>
            </a:r>
            <a:r>
              <a:rPr lang="en-US" sz="2000" dirty="0" smtClean="0"/>
              <a:t>0.2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914400" y="3437692"/>
            <a:ext cx="22860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   … </a:t>
            </a:r>
          </a:p>
          <a:p>
            <a:r>
              <a:rPr lang="en-US" dirty="0" smtClean="0"/>
              <a:t>THEN     </a:t>
            </a:r>
            <a:r>
              <a:rPr lang="en-US" sz="2000" dirty="0" smtClean="0"/>
              <a:t>0</a:t>
            </a:r>
            <a:r>
              <a:rPr lang="en-US" dirty="0" smtClean="0"/>
              <a:t> &lt; Q &lt; </a:t>
            </a:r>
            <a:r>
              <a:rPr lang="en-US" sz="2000" dirty="0" smtClean="0"/>
              <a:t>0.2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</a:t>
            </a:r>
            <a:r>
              <a:rPr smtClean="0"/>
              <a:t>an MLN Q-function</a:t>
            </a:r>
            <a:endParaRPr lang="en-US" dirty="0"/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2867025" y="1766887"/>
            <a:ext cx="180975" cy="74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Rectangle 28"/>
          <p:cNvSpPr>
            <a:spLocks noChangeArrowheads="1"/>
          </p:cNvSpPr>
          <p:nvPr/>
        </p:nvSpPr>
        <p:spPr bwMode="auto">
          <a:xfrm>
            <a:off x="2686050" y="1971675"/>
            <a:ext cx="180975" cy="538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2505075" y="2466975"/>
            <a:ext cx="180975" cy="42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Rectangle 30"/>
          <p:cNvSpPr>
            <a:spLocks noChangeArrowheads="1"/>
          </p:cNvSpPr>
          <p:nvPr/>
        </p:nvSpPr>
        <p:spPr bwMode="auto">
          <a:xfrm>
            <a:off x="2324100" y="2466975"/>
            <a:ext cx="180975" cy="42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2143125" y="2466975"/>
            <a:ext cx="180975" cy="42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Rectangle 32"/>
          <p:cNvSpPr>
            <a:spLocks noChangeArrowheads="1"/>
          </p:cNvSpPr>
          <p:nvPr/>
        </p:nvSpPr>
        <p:spPr bwMode="auto">
          <a:xfrm>
            <a:off x="1962150" y="2466975"/>
            <a:ext cx="180975" cy="42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" name="Rectangle 33"/>
          <p:cNvSpPr>
            <a:spLocks noChangeArrowheads="1"/>
          </p:cNvSpPr>
          <p:nvPr/>
        </p:nvSpPr>
        <p:spPr bwMode="auto">
          <a:xfrm>
            <a:off x="3048000" y="1905000"/>
            <a:ext cx="190500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733800" y="2209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Bins:     Hierarchical clustering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733800" y="35814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Formulas for each bin:     Aleph (</a:t>
            </a:r>
            <a:r>
              <a:rPr lang="en-US" dirty="0" err="1" smtClean="0"/>
              <a:t>Srinivasan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0" y="4953000"/>
            <a:ext cx="106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 smtClean="0"/>
              <a:t>= 1.1</a:t>
            </a:r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/>
              <a:t>0.9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3733800" y="5181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Weights:     Alchemy (U. Washington)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838200" y="3352800"/>
            <a:ext cx="22860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</a:t>
            </a:r>
            <a:r>
              <a:rPr lang="en-US" dirty="0" smtClean="0"/>
              <a:t>   … </a:t>
            </a:r>
            <a:endParaRPr lang="en-US" dirty="0" smtClean="0"/>
          </a:p>
          <a:p>
            <a:r>
              <a:rPr lang="en-US" dirty="0" smtClean="0"/>
              <a:t>THEN  </a:t>
            </a:r>
            <a:r>
              <a:rPr lang="en-US" dirty="0" smtClean="0"/>
              <a:t>   </a:t>
            </a:r>
            <a:r>
              <a:rPr lang="en-US" sz="2000" dirty="0" smtClean="0"/>
              <a:t>0</a:t>
            </a:r>
            <a:r>
              <a:rPr lang="en-US" dirty="0" smtClean="0"/>
              <a:t> &lt; Q &lt; </a:t>
            </a:r>
            <a:r>
              <a:rPr lang="en-US" sz="2000" dirty="0" smtClean="0"/>
              <a:t>0.2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Selecting </a:t>
            </a:r>
            <a:r>
              <a:rPr smtClean="0"/>
              <a:t>Rules to be MLN Formulas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533471"/>
            <a:ext cx="265176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Rule 1	Precision=1.0</a:t>
            </a:r>
          </a:p>
          <a:p>
            <a:r>
              <a:rPr lang="en-US" dirty="0" smtClean="0"/>
              <a:t>Rule 2	Precision=0.99</a:t>
            </a:r>
          </a:p>
          <a:p>
            <a:r>
              <a:rPr lang="en-US" dirty="0" smtClean="0"/>
              <a:t>Rule3	Precision=0.96</a:t>
            </a:r>
          </a:p>
          <a:p>
            <a:r>
              <a:rPr lang="en-US" dirty="0" smtClean="0"/>
              <a:t>…	…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581400" y="2228671"/>
            <a:ext cx="4800600" cy="1295400"/>
            <a:chOff x="3581400" y="2000071"/>
            <a:chExt cx="4800600" cy="1295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581400" y="2533471"/>
              <a:ext cx="457200" cy="1588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114800" y="2228671"/>
              <a:ext cx="2057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Does rule increase </a:t>
              </a:r>
            </a:p>
            <a:p>
              <a:r>
                <a:rPr lang="en-US" dirty="0" smtClean="0"/>
                <a:t>F-score </a:t>
              </a:r>
              <a:r>
                <a:rPr lang="en-US" dirty="0" smtClean="0"/>
                <a:t>of ruleset?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172200" y="2609671"/>
              <a:ext cx="608806" cy="1588"/>
            </a:xfrm>
            <a:prstGeom prst="straightConnector1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248400" y="222867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14" name="Cross 13"/>
            <p:cNvSpPr/>
            <p:nvPr/>
          </p:nvSpPr>
          <p:spPr>
            <a:xfrm>
              <a:off x="6934200" y="2000071"/>
              <a:ext cx="1447800" cy="1295400"/>
            </a:xfrm>
            <a:prstGeom prst="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Add to</a:t>
              </a:r>
              <a:br>
                <a:rPr lang="en-US" dirty="0" smtClean="0"/>
              </a:br>
              <a:r>
                <a:rPr lang="en-US" dirty="0" smtClean="0"/>
                <a:t>ruleset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600200" y="45720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21336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Aleph rules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4724400"/>
            <a:ext cx="2667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= </a:t>
            </a:r>
            <a:r>
              <a:rPr lang="en-US" sz="2000" u="sng" dirty="0" smtClean="0"/>
              <a:t>2</a:t>
            </a:r>
            <a:r>
              <a:rPr lang="en-US" u="sng" dirty="0" smtClean="0"/>
              <a:t> x Precision x Recall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Precision + Recall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60315E-7 L -3.33333E-6 0.133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Approaches for transfer in reinforcement learning</a:t>
            </a:r>
          </a:p>
          <a:p>
            <a:endParaRPr lang="en-US" dirty="0" smtClean="0"/>
          </a:p>
          <a:p>
            <a:r>
              <a:rPr lang="en-US" dirty="0" smtClean="0"/>
              <a:t>Relational transfer with Markov Logic Networks</a:t>
            </a:r>
          </a:p>
          <a:p>
            <a:endParaRPr lang="en-US" dirty="0" smtClean="0"/>
          </a:p>
          <a:p>
            <a:r>
              <a:rPr lang="en-US" dirty="0" smtClean="0"/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Q-function Rules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Examples for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6002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42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39 </a:t>
            </a:r>
          </a:p>
          <a:p>
            <a:endParaRPr lang="en-US" dirty="0" smtClean="0"/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falls into [0, 0.11]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048000"/>
            <a:ext cx="4876800" cy="1754326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angle(topRight, goalCenter, me) ≤ 42</a:t>
            </a:r>
          </a:p>
          <a:p>
            <a:r>
              <a:rPr lang="en-US" dirty="0" smtClean="0"/>
              <a:t>	angle(topRight, goalCenter, me) ≥ 55</a:t>
            </a:r>
          </a:p>
          <a:p>
            <a:r>
              <a:rPr lang="en-US" dirty="0" smtClean="0"/>
              <a:t>	angle(goalLeft, me, goalie) ≥ 20</a:t>
            </a:r>
          </a:p>
          <a:p>
            <a:r>
              <a:rPr lang="en-US" dirty="0" smtClean="0"/>
              <a:t>	angle(goalCenter, me, goalie) ≤ 30</a:t>
            </a:r>
          </a:p>
          <a:p>
            <a:endParaRPr lang="en-US" dirty="0" smtClean="0"/>
          </a:p>
          <a:p>
            <a:r>
              <a:rPr lang="en-US" dirty="0" smtClean="0"/>
              <a:t>THEN 	pass(Teammate) falls into [0.11, 0.27]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51054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goalCenter) ≤ 9</a:t>
            </a:r>
          </a:p>
          <a:p>
            <a:r>
              <a:rPr lang="en-US" dirty="0" smtClean="0"/>
              <a:t>	angle(topRight, goalCenter, me) ≤ 85</a:t>
            </a:r>
          </a:p>
          <a:p>
            <a:endParaRPr lang="en-US" dirty="0" smtClean="0"/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falls into [0.27, 0.43]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Q-function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Transfer from 2-on-1 BreakAway to 3-on-2 BreakAway</a:t>
            </a:r>
            <a:endParaRPr lang="en-US" sz="2000" dirty="0"/>
          </a:p>
        </p:txBody>
      </p:sp>
      <p:pic>
        <p:nvPicPr>
          <p:cNvPr id="12083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47800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Background</a:t>
            </a:r>
          </a:p>
          <a:p>
            <a:pPr lvl="1"/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Approaches for transfer in reinforcement learning</a:t>
            </a:r>
          </a:p>
          <a:p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Relational transfer with Markov Logic Networks</a:t>
            </a:r>
          </a:p>
          <a:p>
            <a:endParaRPr lang="en-US" dirty="0" smtClean="0"/>
          </a:p>
          <a:p>
            <a:r>
              <a:rPr lang="en-US" dirty="0" smtClean="0"/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Policy-Transfer Algorithm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0" y="1154668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0" y="5638800"/>
            <a:ext cx="1219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21031" y="2367637"/>
            <a:ext cx="59793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14006" y="5257800"/>
            <a:ext cx="6103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Aleph</a:t>
            </a:r>
            <a:r>
              <a:rPr lang="en-US" b="1" dirty="0" smtClean="0"/>
              <a:t>,  </a:t>
            </a:r>
            <a:r>
              <a:rPr lang="en-US" b="1" dirty="0" smtClean="0"/>
              <a:t>Alchemy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Demonstration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981200" y="2743200"/>
            <a:ext cx="4876800" cy="2133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3962400" y="3505200"/>
            <a:ext cx="914400" cy="654845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sz="1600" dirty="0" smtClean="0"/>
              <a:t>MLN</a:t>
            </a:r>
          </a:p>
          <a:p>
            <a:pPr algn="ctr"/>
            <a:r>
              <a:rPr lang="en-US" sz="1600" dirty="0" smtClean="0"/>
              <a:t>(F,W)</a:t>
            </a:r>
            <a:endParaRPr lang="en-US" sz="1600" dirty="0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>
            <a:off x="4953000" y="3810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3581400" y="3810000"/>
            <a:ext cx="2612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34684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State</a:t>
            </a:r>
          </a:p>
          <a:p>
            <a:pPr algn="r"/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3581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MLN Policy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16200000" flipH="1">
            <a:off x="6972303" y="27813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4610103" y="2781299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MLN Policy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2171703" y="2781300"/>
            <a:ext cx="380997" cy="152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066800" y="1905000"/>
            <a:ext cx="163536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move(ahead)</a:t>
            </a:r>
            <a:endParaRPr lang="en-US" dirty="0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3276600" y="1905000"/>
            <a:ext cx="1904999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pass(Teammate)</a:t>
            </a:r>
            <a:endParaRPr lang="en-US" dirty="0"/>
          </a:p>
        </p:txBody>
      </p:sp>
      <p:sp>
        <p:nvSpPr>
          <p:cNvPr id="8" name="Oval 15"/>
          <p:cNvSpPr>
            <a:spLocks noChangeArrowheads="1"/>
          </p:cNvSpPr>
          <p:nvPr/>
        </p:nvSpPr>
        <p:spPr bwMode="auto">
          <a:xfrm>
            <a:off x="5791200" y="1905001"/>
            <a:ext cx="1752600" cy="874889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r>
              <a:rPr lang="en-US" dirty="0" smtClean="0"/>
              <a:t>shoot(goalLeft)</a:t>
            </a:r>
            <a:endParaRPr lang="en-US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838200" y="29718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1600200" y="30480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endCxn id="9" idx="7"/>
          </p:cNvCxnSpPr>
          <p:nvPr/>
        </p:nvCxnSpPr>
        <p:spPr>
          <a:xfrm rot="5400000">
            <a:off x="1190346" y="27813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0" idx="0"/>
          </p:cNvCxnSpPr>
          <p:nvPr/>
        </p:nvCxnSpPr>
        <p:spPr>
          <a:xfrm rot="16200000" flipH="1">
            <a:off x="1684486" y="29036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622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3276600" y="2971799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4038600" y="30480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>
            <a:endCxn id="15" idx="7"/>
          </p:cNvCxnSpPr>
          <p:nvPr/>
        </p:nvCxnSpPr>
        <p:spPr>
          <a:xfrm rot="5400000">
            <a:off x="3628746" y="2781299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6" idx="0"/>
          </p:cNvCxnSpPr>
          <p:nvPr/>
        </p:nvCxnSpPr>
        <p:spPr>
          <a:xfrm rot="16200000" flipH="1">
            <a:off x="4122886" y="2903686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00600" y="30479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638800" y="2971800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400800" y="3048001"/>
            <a:ext cx="457200" cy="4571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7" tIns="45713" rIns="91427" bIns="45713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>
            <a:endCxn id="21" idx="7"/>
          </p:cNvCxnSpPr>
          <p:nvPr/>
        </p:nvCxnSpPr>
        <p:spPr>
          <a:xfrm rot="5400000">
            <a:off x="5990946" y="2781300"/>
            <a:ext cx="295555" cy="219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2" idx="0"/>
          </p:cNvCxnSpPr>
          <p:nvPr/>
        </p:nvCxnSpPr>
        <p:spPr>
          <a:xfrm rot="16200000" flipH="1">
            <a:off x="6485086" y="2903687"/>
            <a:ext cx="268112" cy="2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628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7724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590800" y="44196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Policy:  choose </a:t>
            </a:r>
            <a:r>
              <a:rPr lang="en-US" dirty="0" smtClean="0"/>
              <a:t>highest-probability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762000" y="2286000"/>
            <a:ext cx="29718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</a:t>
            </a:r>
            <a:r>
              <a:rPr lang="en-US" dirty="0" smtClean="0"/>
              <a:t>   … </a:t>
            </a:r>
            <a:endParaRPr lang="en-US" dirty="0" smtClean="0"/>
          </a:p>
          <a:p>
            <a:r>
              <a:rPr lang="en-US" dirty="0" smtClean="0"/>
              <a:t>THEN  </a:t>
            </a:r>
            <a:r>
              <a:rPr lang="en-US" dirty="0" smtClean="0"/>
              <a:t>   </a:t>
            </a:r>
            <a:r>
              <a:rPr lang="en-US" sz="2000" dirty="0" smtClean="0"/>
              <a:t>pass(Teammate)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2209800"/>
            <a:ext cx="29718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</a:t>
            </a:r>
            <a:r>
              <a:rPr lang="en-US" dirty="0" smtClean="0"/>
              <a:t>   … </a:t>
            </a:r>
            <a:endParaRPr lang="en-US" dirty="0" smtClean="0"/>
          </a:p>
          <a:p>
            <a:r>
              <a:rPr lang="en-US" dirty="0" smtClean="0"/>
              <a:t>THEN  </a:t>
            </a:r>
            <a:r>
              <a:rPr lang="en-US" dirty="0" smtClean="0"/>
              <a:t>   </a:t>
            </a:r>
            <a:r>
              <a:rPr lang="en-US" sz="2000" dirty="0" smtClean="0"/>
              <a:t>pass(Teammate)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</a:t>
            </a:r>
            <a:r>
              <a:rPr smtClean="0"/>
              <a:t>an MLN Policy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6200" y="2514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Formulas for each action:     Aleph (</a:t>
            </a:r>
            <a:r>
              <a:rPr lang="en-US" dirty="0" err="1" smtClean="0"/>
              <a:t>Srinivasan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286000" y="3886200"/>
            <a:ext cx="106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 smtClean="0"/>
              <a:t>= 1.1</a:t>
            </a:r>
          </a:p>
          <a:p>
            <a:r>
              <a:rPr lang="en-US" sz="2000" dirty="0" smtClean="0"/>
              <a:t>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</a:t>
            </a:r>
            <a:r>
              <a:rPr lang="en-US" sz="2000" dirty="0" smtClean="0"/>
              <a:t>0.9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3962400" y="41910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Weights:     Alchemy (U. Washington)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600" y="2133600"/>
            <a:ext cx="2971800" cy="67710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        </a:t>
            </a:r>
            <a:r>
              <a:rPr lang="en-US" dirty="0" smtClean="0"/>
              <a:t>   … </a:t>
            </a:r>
            <a:endParaRPr lang="en-US" dirty="0" smtClean="0"/>
          </a:p>
          <a:p>
            <a:r>
              <a:rPr lang="en-US" dirty="0" smtClean="0"/>
              <a:t>THEN  </a:t>
            </a:r>
            <a:r>
              <a:rPr lang="en-US" dirty="0" smtClean="0"/>
              <a:t>   </a:t>
            </a:r>
            <a:r>
              <a:rPr lang="en-US" sz="2000" dirty="0" smtClean="0"/>
              <a:t>pass(Teammate)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Policy Rules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Examples for transfer from 2-on-1 BreakAway to 3-on-2 BreakAway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600200"/>
            <a:ext cx="4876800" cy="1200329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angle(topRight, goalCenter, me) ≤ 70</a:t>
            </a:r>
          </a:p>
          <a:p>
            <a:r>
              <a:rPr lang="en-US" dirty="0" smtClean="0"/>
              <a:t>	timeLeft  ≥  98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3 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048000"/>
            <a:ext cx="4876800" cy="147732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36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12</a:t>
            </a:r>
          </a:p>
          <a:p>
            <a:r>
              <a:rPr lang="en-US" dirty="0" smtClean="0"/>
              <a:t>	timeLeft  ≥  91</a:t>
            </a:r>
          </a:p>
          <a:p>
            <a:r>
              <a:rPr lang="en-US" dirty="0" smtClean="0"/>
              <a:t>	angle(topRight, goalCenter, me) ≤ 80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4800600"/>
            <a:ext cx="4876800" cy="147732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	distance(me, GoalPart) ≥ 27</a:t>
            </a:r>
          </a:p>
          <a:p>
            <a:r>
              <a:rPr lang="en-US" dirty="0" smtClean="0"/>
              <a:t>	angle(topRight, goalCenter, me) ≤ 75</a:t>
            </a:r>
          </a:p>
          <a:p>
            <a:r>
              <a:rPr lang="en-US" dirty="0" smtClean="0"/>
              <a:t>	distance(me,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 ≥ 9</a:t>
            </a:r>
          </a:p>
          <a:p>
            <a:r>
              <a:rPr lang="en-US" dirty="0" smtClean="0"/>
              <a:t>	angle(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, me, goalie) ≥ 25</a:t>
            </a:r>
          </a:p>
          <a:p>
            <a:r>
              <a:rPr lang="en-US" dirty="0" smtClean="0"/>
              <a:t>THEN 	pass(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Teammate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MLN Policy 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MLN policy transfer from 2-on-1 BreakAway to 3-on-2 BreakAway</a:t>
            </a:r>
            <a:endParaRPr lang="en-US" sz="2000" dirty="0"/>
          </a:p>
        </p:txBody>
      </p:sp>
      <p:pic>
        <p:nvPicPr>
          <p:cNvPr id="1167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8575" y="1447800"/>
            <a:ext cx="6626225" cy="431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ILP rulesets can represent a policy by themselves</a:t>
            </a:r>
          </a:p>
          <a:p>
            <a:pPr lvl="1"/>
            <a:r>
              <a:rPr lang="en-US" dirty="0" smtClean="0"/>
              <a:t>Does the MLN provide extra benefit?</a:t>
            </a:r>
          </a:p>
          <a:p>
            <a:pPr lvl="1"/>
            <a:r>
              <a:rPr lang="en-US" dirty="0" smtClean="0"/>
              <a:t>Yes, MLN policies perform as well or better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MLN policies can include action-sequence knowledge</a:t>
            </a:r>
          </a:p>
          <a:p>
            <a:pPr lvl="1"/>
            <a:r>
              <a:rPr lang="en-US" dirty="0" smtClean="0"/>
              <a:t>Does this improve transfer?</a:t>
            </a:r>
          </a:p>
          <a:p>
            <a:pPr lvl="1"/>
            <a:r>
              <a:rPr lang="en-US" dirty="0" smtClean="0"/>
              <a:t>No, the Markov assumption appears to hold in RoboCup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Additional </a:t>
            </a:r>
            <a:r>
              <a:rPr smtClean="0"/>
              <a:t>Experimental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MLN transfer can improve reinforcement learning</a:t>
            </a:r>
          </a:p>
          <a:p>
            <a:pPr lvl="1"/>
            <a:r>
              <a:rPr lang="en-US" dirty="0" smtClean="0"/>
              <a:t>Higher initial performance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Policies transfer better than Q-functions</a:t>
            </a:r>
          </a:p>
          <a:p>
            <a:pPr lvl="1"/>
            <a:r>
              <a:rPr lang="en-US" dirty="0" smtClean="0"/>
              <a:t>Simpler and more general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Policies can transfer better than macros, but not always</a:t>
            </a:r>
          </a:p>
          <a:p>
            <a:pPr lvl="1"/>
            <a:r>
              <a:rPr lang="en-US" dirty="0" smtClean="0"/>
              <a:t>More detailed knowledge, risk of overspecialization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MLNs transfer better than rulesets</a:t>
            </a:r>
          </a:p>
          <a:p>
            <a:pPr lvl="1"/>
            <a:r>
              <a:rPr lang="en-US" dirty="0" smtClean="0"/>
              <a:t>Statistical-relational over pure relational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Action-sequence information is redundant</a:t>
            </a:r>
          </a:p>
          <a:p>
            <a:pPr lvl="1"/>
            <a:r>
              <a:rPr lang="en-US" dirty="0" smtClean="0"/>
              <a:t>Markov assumption holds in our domain	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tx1">
                    <a:alpha val="49000"/>
                  </a:schemeClr>
                </a:solidFill>
              </a:rPr>
              <a:t>Approaches for transfer in reinforcement learning</a:t>
            </a:r>
          </a:p>
          <a:p>
            <a:endParaRPr lang="en-US" dirty="0" smtClean="0">
              <a:solidFill>
                <a:schemeClr val="tx1">
                  <a:alpha val="49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49000"/>
                  </a:schemeClr>
                </a:solidFill>
              </a:rPr>
              <a:t>Relational transfer with Markov Logic Networks</a:t>
            </a:r>
          </a:p>
          <a:p>
            <a:endParaRPr lang="en-US" dirty="0" smtClean="0">
              <a:solidFill>
                <a:schemeClr val="tx1">
                  <a:alpha val="49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49000"/>
                  </a:schemeClr>
                </a:solidFill>
              </a:rPr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276600"/>
          </a:xfrm>
        </p:spPr>
        <p:txBody>
          <a:bodyPr/>
          <a:lstStyle/>
          <a:p>
            <a:r>
              <a:rPr lang="en-US" dirty="0" smtClean="0"/>
              <a:t>Refinement of transferred knowledge</a:t>
            </a:r>
          </a:p>
          <a:p>
            <a:pPr lvl="1"/>
            <a:r>
              <a:rPr lang="en-US" dirty="0" smtClean="0"/>
              <a:t>Revising weights</a:t>
            </a:r>
          </a:p>
          <a:p>
            <a:pPr lvl="1"/>
            <a:r>
              <a:rPr lang="en-US" dirty="0" smtClean="0"/>
              <a:t>Relearning rules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581400" y="4495800"/>
            <a:ext cx="4267200" cy="1600200"/>
            <a:chOff x="1295400" y="4724400"/>
            <a:chExt cx="4267200" cy="1600200"/>
          </a:xfrm>
        </p:grpSpPr>
        <p:sp>
          <p:nvSpPr>
            <p:cNvPr id="24" name="Oval 15"/>
            <p:cNvSpPr>
              <a:spLocks noChangeArrowheads="1"/>
            </p:cNvSpPr>
            <p:nvPr/>
          </p:nvSpPr>
          <p:spPr bwMode="auto">
            <a:xfrm>
              <a:off x="1524000" y="47244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Too-specific</a:t>
              </a:r>
            </a:p>
            <a:p>
              <a:pPr algn="ctr"/>
              <a:r>
                <a:rPr lang="en-US" dirty="0" smtClean="0"/>
                <a:t>clause</a:t>
              </a:r>
              <a:endParaRPr lang="en-US" dirty="0"/>
            </a:p>
          </p:txBody>
        </p:sp>
        <p:sp>
          <p:nvSpPr>
            <p:cNvPr id="25" name="Oval 4"/>
            <p:cNvSpPr>
              <a:spLocks noChangeArrowheads="1"/>
            </p:cNvSpPr>
            <p:nvPr/>
          </p:nvSpPr>
          <p:spPr bwMode="auto">
            <a:xfrm>
              <a:off x="1295400" y="57912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4"/>
            <p:cNvSpPr>
              <a:spLocks noChangeArrowheads="1"/>
            </p:cNvSpPr>
            <p:nvPr/>
          </p:nvSpPr>
          <p:spPr bwMode="auto">
            <a:xfrm>
              <a:off x="2057400" y="58674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/>
            <p:cNvCxnSpPr>
              <a:endCxn id="25" idx="7"/>
            </p:cNvCxnSpPr>
            <p:nvPr/>
          </p:nvCxnSpPr>
          <p:spPr>
            <a:xfrm rot="5400000">
              <a:off x="1647546" y="5600700"/>
              <a:ext cx="295555" cy="219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26" idx="0"/>
            </p:cNvCxnSpPr>
            <p:nvPr/>
          </p:nvCxnSpPr>
          <p:spPr>
            <a:xfrm rot="16200000" flipH="1">
              <a:off x="2141686" y="57230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15"/>
            <p:cNvSpPr>
              <a:spLocks noChangeArrowheads="1"/>
            </p:cNvSpPr>
            <p:nvPr/>
          </p:nvSpPr>
          <p:spPr bwMode="auto">
            <a:xfrm>
              <a:off x="3810000" y="4724400"/>
              <a:ext cx="1635369" cy="874889"/>
            </a:xfrm>
            <a:prstGeom prst="ellipse">
              <a:avLst/>
            </a:prstGeom>
            <a:solidFill>
              <a:schemeClr val="bg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r>
                <a:rPr lang="en-US" dirty="0" smtClean="0"/>
                <a:t>Better</a:t>
              </a:r>
            </a:p>
            <a:p>
              <a:pPr algn="ctr"/>
              <a:r>
                <a:rPr lang="en-US" dirty="0" smtClean="0"/>
                <a:t>clause</a:t>
              </a:r>
              <a:endParaRPr lang="en-US" dirty="0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4343400" y="58674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3" name="Straight Connector 32"/>
            <p:cNvCxnSpPr>
              <a:endCxn id="31" idx="0"/>
            </p:cNvCxnSpPr>
            <p:nvPr/>
          </p:nvCxnSpPr>
          <p:spPr>
            <a:xfrm rot="16200000" flipH="1">
              <a:off x="4427686" y="5723087"/>
              <a:ext cx="268112" cy="205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4"/>
            <p:cNvSpPr>
              <a:spLocks noChangeArrowheads="1"/>
            </p:cNvSpPr>
            <p:nvPr/>
          </p:nvSpPr>
          <p:spPr bwMode="auto">
            <a:xfrm>
              <a:off x="5105400" y="5791201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16200000" flipH="1">
              <a:off x="4914902" y="5600701"/>
              <a:ext cx="304797" cy="2285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3276600" y="5181600"/>
              <a:ext cx="457200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4"/>
            <p:cNvSpPr>
              <a:spLocks noChangeArrowheads="1"/>
            </p:cNvSpPr>
            <p:nvPr/>
          </p:nvSpPr>
          <p:spPr bwMode="auto">
            <a:xfrm>
              <a:off x="2971800" y="5791200"/>
              <a:ext cx="457200" cy="45719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27" tIns="45713" rIns="91427" bIns="45713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6200000" flipH="1">
              <a:off x="2781302" y="5600700"/>
              <a:ext cx="304797" cy="2285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581400" y="2209800"/>
            <a:ext cx="4267200" cy="2057400"/>
            <a:chOff x="4191000" y="2590800"/>
            <a:chExt cx="4267200" cy="2057400"/>
          </a:xfrm>
        </p:grpSpPr>
        <p:grpSp>
          <p:nvGrpSpPr>
            <p:cNvPr id="22" name="Group 21"/>
            <p:cNvGrpSpPr/>
            <p:nvPr/>
          </p:nvGrpSpPr>
          <p:grpSpPr>
            <a:xfrm>
              <a:off x="4191000" y="3048000"/>
              <a:ext cx="4267200" cy="1600200"/>
              <a:chOff x="1295400" y="4724400"/>
              <a:chExt cx="4267200" cy="1600200"/>
            </a:xfrm>
          </p:grpSpPr>
          <p:sp>
            <p:nvSpPr>
              <p:cNvPr id="6" name="Oval 15"/>
              <p:cNvSpPr>
                <a:spLocks noChangeArrowheads="1"/>
              </p:cNvSpPr>
              <p:nvPr/>
            </p:nvSpPr>
            <p:spPr bwMode="auto">
              <a:xfrm>
                <a:off x="1524000" y="4724400"/>
                <a:ext cx="1635369" cy="874889"/>
              </a:xfrm>
              <a:prstGeom prst="ellipse">
                <a:avLst/>
              </a:prstGeom>
              <a:solidFill>
                <a:schemeClr val="bg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r>
                  <a:rPr lang="en-US" dirty="0" smtClean="0"/>
                  <a:t>Too-general</a:t>
                </a:r>
              </a:p>
              <a:p>
                <a:pPr algn="ctr"/>
                <a:r>
                  <a:rPr lang="en-US" dirty="0" smtClean="0"/>
                  <a:t>clause</a:t>
                </a:r>
                <a:endParaRPr lang="en-US" dirty="0"/>
              </a:p>
            </p:txBody>
          </p:sp>
          <p:sp>
            <p:nvSpPr>
              <p:cNvPr id="7" name="Oval 4"/>
              <p:cNvSpPr>
                <a:spLocks noChangeArrowheads="1"/>
              </p:cNvSpPr>
              <p:nvPr/>
            </p:nvSpPr>
            <p:spPr bwMode="auto">
              <a:xfrm>
                <a:off x="1295400" y="5791200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4"/>
              <p:cNvSpPr>
                <a:spLocks noChangeArrowheads="1"/>
              </p:cNvSpPr>
              <p:nvPr/>
            </p:nvSpPr>
            <p:spPr bwMode="auto">
              <a:xfrm>
                <a:off x="2057400" y="58674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Straight Connector 8"/>
              <p:cNvCxnSpPr>
                <a:endCxn id="7" idx="7"/>
              </p:cNvCxnSpPr>
              <p:nvPr/>
            </p:nvCxnSpPr>
            <p:spPr>
              <a:xfrm rot="5400000">
                <a:off x="1647546" y="5600700"/>
                <a:ext cx="295555" cy="2193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endCxn id="8" idx="0"/>
              </p:cNvCxnSpPr>
              <p:nvPr/>
            </p:nvCxnSpPr>
            <p:spPr>
              <a:xfrm rot="16200000" flipH="1">
                <a:off x="2141686" y="5723087"/>
                <a:ext cx="268112" cy="205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5"/>
              <p:cNvSpPr>
                <a:spLocks noChangeArrowheads="1"/>
              </p:cNvSpPr>
              <p:nvPr/>
            </p:nvSpPr>
            <p:spPr bwMode="auto">
              <a:xfrm>
                <a:off x="3810000" y="4724400"/>
                <a:ext cx="1635369" cy="874889"/>
              </a:xfrm>
              <a:prstGeom prst="ellipse">
                <a:avLst/>
              </a:prstGeom>
              <a:solidFill>
                <a:schemeClr val="bg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r>
                  <a:rPr lang="en-US" dirty="0" smtClean="0"/>
                  <a:t>Better</a:t>
                </a:r>
              </a:p>
              <a:p>
                <a:pPr algn="ctr"/>
                <a:r>
                  <a:rPr lang="en-US" dirty="0" smtClean="0"/>
                  <a:t>clause</a:t>
                </a:r>
                <a:endParaRPr lang="en-US" dirty="0"/>
              </a:p>
            </p:txBody>
          </p:sp>
          <p:sp>
            <p:nvSpPr>
              <p:cNvPr id="13" name="Oval 4"/>
              <p:cNvSpPr>
                <a:spLocks noChangeArrowheads="1"/>
              </p:cNvSpPr>
              <p:nvPr/>
            </p:nvSpPr>
            <p:spPr bwMode="auto">
              <a:xfrm>
                <a:off x="3581400" y="5791200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4"/>
              <p:cNvSpPr>
                <a:spLocks noChangeArrowheads="1"/>
              </p:cNvSpPr>
              <p:nvPr/>
            </p:nvSpPr>
            <p:spPr bwMode="auto">
              <a:xfrm>
                <a:off x="4343400" y="58674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" name="Straight Connector 14"/>
              <p:cNvCxnSpPr>
                <a:endCxn id="13" idx="7"/>
              </p:cNvCxnSpPr>
              <p:nvPr/>
            </p:nvCxnSpPr>
            <p:spPr>
              <a:xfrm rot="5400000">
                <a:off x="3933546" y="5600700"/>
                <a:ext cx="295555" cy="2193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endCxn id="14" idx="0"/>
              </p:cNvCxnSpPr>
              <p:nvPr/>
            </p:nvCxnSpPr>
            <p:spPr>
              <a:xfrm rot="16200000" flipH="1">
                <a:off x="4427686" y="5723087"/>
                <a:ext cx="268112" cy="205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4"/>
              <p:cNvSpPr>
                <a:spLocks noChangeArrowheads="1"/>
              </p:cNvSpPr>
              <p:nvPr/>
            </p:nvSpPr>
            <p:spPr bwMode="auto">
              <a:xfrm>
                <a:off x="5105400" y="5791201"/>
                <a:ext cx="457200" cy="457199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7" tIns="45713" rIns="91427" bIns="45713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4914902" y="5600701"/>
                <a:ext cx="304797" cy="2285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3276600" y="5181600"/>
                <a:ext cx="457200" cy="7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105400" y="25908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(Mihalkova et al. 2007) </a:t>
              </a:r>
              <a:endParaRPr lang="en-US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371600"/>
          </a:xfrm>
        </p:spPr>
        <p:txBody>
          <a:bodyPr/>
          <a:lstStyle/>
          <a:p>
            <a:r>
              <a:rPr lang="en-US" dirty="0" smtClean="0"/>
              <a:t>Relational  reinforcement learning</a:t>
            </a:r>
          </a:p>
          <a:p>
            <a:pPr lvl="1"/>
            <a:r>
              <a:rPr lang="en-US" dirty="0" smtClean="0"/>
              <a:t>Q-learning with MLN Q-function</a:t>
            </a:r>
          </a:p>
          <a:p>
            <a:pPr lvl="1"/>
            <a:r>
              <a:rPr lang="en-US" dirty="0" smtClean="0"/>
              <a:t>Policy search with MLN policies or macro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Future Work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990600" y="3505200"/>
            <a:ext cx="7315200" cy="2703513"/>
            <a:chOff x="990600" y="3505200"/>
            <a:chExt cx="7315200" cy="2703513"/>
          </a:xfrm>
        </p:grpSpPr>
        <p:grpSp>
          <p:nvGrpSpPr>
            <p:cNvPr id="29" name="Group 28"/>
            <p:cNvGrpSpPr/>
            <p:nvPr/>
          </p:nvGrpSpPr>
          <p:grpSpPr>
            <a:xfrm>
              <a:off x="990600" y="4267200"/>
              <a:ext cx="1998661" cy="1941513"/>
              <a:chOff x="1506537" y="3505200"/>
              <a:chExt cx="1998661" cy="1941513"/>
            </a:xfrm>
          </p:grpSpPr>
          <p:grpSp>
            <p:nvGrpSpPr>
              <p:cNvPr id="17" name="Group 9"/>
              <p:cNvGrpSpPr>
                <a:grpSpLocks/>
              </p:cNvGrpSpPr>
              <p:nvPr/>
            </p:nvGrpSpPr>
            <p:grpSpPr bwMode="auto">
              <a:xfrm>
                <a:off x="1506537" y="3505200"/>
                <a:ext cx="1998661" cy="1941513"/>
                <a:chOff x="66" y="90"/>
                <a:chExt cx="1259" cy="1223"/>
              </a:xfrm>
            </p:grpSpPr>
            <p:sp>
              <p:nvSpPr>
                <p:cNvPr id="18" name="Line 4"/>
                <p:cNvSpPr>
                  <a:spLocks noChangeShapeType="1"/>
                </p:cNvSpPr>
                <p:nvPr/>
              </p:nvSpPr>
              <p:spPr bwMode="auto">
                <a:xfrm>
                  <a:off x="276" y="90"/>
                  <a:ext cx="0" cy="10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Line 5"/>
                <p:cNvSpPr>
                  <a:spLocks noChangeShapeType="1"/>
                </p:cNvSpPr>
                <p:nvPr/>
              </p:nvSpPr>
              <p:spPr bwMode="auto">
                <a:xfrm rot="5400000">
                  <a:off x="792" y="600"/>
                  <a:ext cx="0" cy="10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84" y="1080"/>
                  <a:ext cx="941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/>
                    <a:t>Bin Number</a:t>
                  </a:r>
                </a:p>
              </p:txBody>
            </p:sp>
            <p:sp>
              <p:nvSpPr>
                <p:cNvPr id="21" name="Text Box 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34" y="416"/>
                  <a:ext cx="834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dirty="0"/>
                    <a:t>Probability</a:t>
                  </a:r>
                </a:p>
              </p:txBody>
            </p:sp>
          </p:grp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2925762" y="3609975"/>
                <a:ext cx="180975" cy="15144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274478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2563812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238283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2201862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202088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3106737" y="5081588"/>
                <a:ext cx="180975" cy="4286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aphicFrame>
          <p:nvGraphicFramePr>
            <p:cNvPr id="5122" name="Object 2"/>
            <p:cNvGraphicFramePr>
              <a:graphicFrameLocks noChangeAspect="1"/>
            </p:cNvGraphicFramePr>
            <p:nvPr/>
          </p:nvGraphicFramePr>
          <p:xfrm>
            <a:off x="3886200" y="4724400"/>
            <a:ext cx="4419600" cy="785178"/>
          </p:xfrm>
          <a:graphic>
            <a:graphicData uri="http://schemas.openxmlformats.org/presentationml/2006/ole">
              <p:oleObj spid="_x0000_s5122" name="Equation" r:id="rId3" imgW="1930320" imgH="342720" progId="Equation.3">
                <p:embed/>
              </p:oleObj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2057400" y="3505200"/>
              <a:ext cx="487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MLN Q-functions lose too much information: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Co-author:  Jude  Shavlik</a:t>
            </a:r>
          </a:p>
          <a:p>
            <a:endParaRPr lang="en-US" dirty="0" smtClean="0"/>
          </a:p>
          <a:p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DARPA HR0011-04-1-0007</a:t>
            </a:r>
          </a:p>
          <a:p>
            <a:pPr lvl="1"/>
            <a:r>
              <a:rPr lang="en-US" dirty="0" smtClean="0"/>
              <a:t>DARPA FA8650-06-C-7606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Transfer Learning</a:t>
            </a:r>
            <a:endParaRPr lang="en-US" dirty="0"/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133600" y="1752600"/>
            <a:ext cx="1143000" cy="52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/>
              <a:t>Given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981200" y="2971800"/>
            <a:ext cx="1752600" cy="762000"/>
            <a:chOff x="1981200" y="3048000"/>
            <a:chExt cx="1752600" cy="762000"/>
          </a:xfrm>
        </p:grpSpPr>
        <p:sp>
          <p:nvSpPr>
            <p:cNvPr id="15" name="Line 3"/>
            <p:cNvSpPr>
              <a:spLocks noChangeShapeType="1"/>
            </p:cNvSpPr>
            <p:nvPr/>
          </p:nvSpPr>
          <p:spPr bwMode="auto">
            <a:xfrm>
              <a:off x="1981200" y="3048000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1981200" y="3810000"/>
              <a:ext cx="1752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2057400" y="3657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8" name="Oval 6"/>
            <p:cNvSpPr>
              <a:spLocks noChangeArrowheads="1"/>
            </p:cNvSpPr>
            <p:nvPr/>
          </p:nvSpPr>
          <p:spPr bwMode="auto">
            <a:xfrm>
              <a:off x="23622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3505200" y="3581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0" name="Oval 8"/>
            <p:cNvSpPr>
              <a:spLocks noChangeArrowheads="1"/>
            </p:cNvSpPr>
            <p:nvPr/>
          </p:nvSpPr>
          <p:spPr bwMode="auto">
            <a:xfrm>
              <a:off x="3124200" y="3200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743200" y="3429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/>
            </a:p>
          </p:txBody>
        </p:sp>
      </p:grp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019800" y="1752600"/>
            <a:ext cx="1143000" cy="52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/>
              <a:t>Learn</a:t>
            </a:r>
          </a:p>
        </p:txBody>
      </p:sp>
      <p:sp>
        <p:nvSpPr>
          <p:cNvPr id="29" name="Oval 28"/>
          <p:cNvSpPr/>
          <p:nvPr/>
        </p:nvSpPr>
        <p:spPr>
          <a:xfrm>
            <a:off x="5867400" y="2819400"/>
            <a:ext cx="1219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Task T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3276600"/>
            <a:ext cx="10668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2286000" y="4114800"/>
            <a:ext cx="3124200" cy="1676400"/>
            <a:chOff x="2286000" y="4114800"/>
            <a:chExt cx="3124200" cy="1676400"/>
          </a:xfrm>
        </p:grpSpPr>
        <p:sp>
          <p:nvSpPr>
            <p:cNvPr id="30" name="Oval 29"/>
            <p:cNvSpPr/>
            <p:nvPr/>
          </p:nvSpPr>
          <p:spPr>
            <a:xfrm>
              <a:off x="2286000" y="4724400"/>
              <a:ext cx="1219200" cy="10668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Task 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4267200" y="4114800"/>
              <a:ext cx="1143000" cy="609600"/>
            </a:xfrm>
            <a:prstGeom prst="straightConnector1">
              <a:avLst/>
            </a:prstGeom>
            <a:ln w="762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Reinforcement Learning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66800" y="4724400"/>
            <a:ext cx="70104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aseline="-25000" dirty="0" smtClean="0"/>
          </a:p>
          <a:p>
            <a:pPr algn="ctr"/>
            <a:endParaRPr lang="en-US" sz="2800" baseline="-250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Environment</a:t>
            </a:r>
            <a:endParaRPr lang="en-US" sz="28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1905000" y="3505200"/>
            <a:ext cx="457200" cy="1071265"/>
            <a:chOff x="1981200" y="3733800"/>
            <a:chExt cx="457200" cy="1071265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1448594" y="42664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9812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1143000" y="1295400"/>
            <a:ext cx="7010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Agent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17526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a) = 0</a:t>
            </a:r>
          </a:p>
          <a:p>
            <a:pPr algn="ctr"/>
            <a:r>
              <a:rPr lang="en-US" sz="2400" dirty="0" smtClean="0"/>
              <a:t>policy   </a:t>
            </a:r>
            <a:r>
              <a:rPr lang="el-GR" sz="2400" dirty="0" smtClean="0"/>
              <a:t>π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= a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2971006" y="2743200"/>
            <a:ext cx="457994" cy="1143794"/>
            <a:chOff x="2894806" y="3657600"/>
            <a:chExt cx="457994" cy="1143794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>
              <a:off x="2361803" y="4266803"/>
              <a:ext cx="10675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895600" y="3657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038600" y="3505200"/>
            <a:ext cx="457200" cy="1071265"/>
            <a:chOff x="3581400" y="3276600"/>
            <a:chExt cx="457200" cy="1071265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3048794" y="38092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581400" y="3500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581400" y="3886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200400" y="4807803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dirty="0" smtClean="0">
                <a:solidFill>
                  <a:prstClr val="white"/>
                </a:solidFill>
              </a:rPr>
              <a:t>δ</a:t>
            </a:r>
            <a:r>
              <a:rPr lang="en-US" sz="2400" dirty="0" smtClean="0">
                <a:solidFill>
                  <a:prstClr val="white"/>
                </a:solidFill>
              </a:rPr>
              <a:t>(s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) = 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</a:p>
          <a:p>
            <a:pPr algn="ctr"/>
            <a:r>
              <a:rPr lang="en-US" sz="2400" dirty="0" smtClean="0"/>
              <a:t>r(</a:t>
            </a:r>
            <a:r>
              <a:rPr lang="en-US" sz="2400" dirty="0" smtClean="0">
                <a:solidFill>
                  <a:prstClr val="white"/>
                </a:solidFill>
              </a:rPr>
              <a:t>s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= r</a:t>
            </a:r>
            <a:r>
              <a:rPr lang="en-US" sz="2400" baseline="-25000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648200" y="1828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prstClr val="white"/>
                </a:solidFill>
              </a:rPr>
              <a:t>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 pitchFamily="2" charset="2"/>
              </a:rPr>
              <a:t> </a:t>
            </a:r>
            <a:r>
              <a:rPr lang="en-US" sz="2400" dirty="0" smtClean="0"/>
              <a:t>Q(s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prstClr val="white"/>
                </a:solidFill>
              </a:rPr>
              <a:t>a</a:t>
            </a:r>
            <a:r>
              <a:rPr lang="en-US" sz="2400" baseline="-25000" dirty="0" smtClean="0">
                <a:solidFill>
                  <a:prstClr val="white"/>
                </a:solidFill>
              </a:rPr>
              <a:t>1</a:t>
            </a:r>
            <a:r>
              <a:rPr lang="en-US" sz="2400" dirty="0" smtClean="0"/>
              <a:t>) + </a:t>
            </a:r>
            <a:r>
              <a:rPr lang="el-GR" sz="2400" dirty="0" smtClean="0"/>
              <a:t>Δ</a:t>
            </a:r>
            <a:endParaRPr lang="en-US" sz="2400" dirty="0" smtClean="0"/>
          </a:p>
          <a:p>
            <a:pPr algn="ctr"/>
            <a:r>
              <a:rPr lang="en-US" sz="2400" dirty="0" smtClean="0"/>
              <a:t> </a:t>
            </a:r>
            <a:r>
              <a:rPr lang="el-GR" sz="2400" dirty="0" smtClean="0"/>
              <a:t>π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a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6019800" y="2743200"/>
            <a:ext cx="457994" cy="1143794"/>
            <a:chOff x="2894806" y="3657600"/>
            <a:chExt cx="457994" cy="1143794"/>
          </a:xfrm>
        </p:grpSpPr>
        <p:cxnSp>
          <p:nvCxnSpPr>
            <p:cNvPr id="45" name="Straight Arrow Connector 44"/>
            <p:cNvCxnSpPr/>
            <p:nvPr/>
          </p:nvCxnSpPr>
          <p:spPr>
            <a:xfrm rot="5400000">
              <a:off x="2361803" y="4266803"/>
              <a:ext cx="10675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2895600" y="3657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172200" y="4800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dirty="0" smtClean="0">
                <a:solidFill>
                  <a:prstClr val="white"/>
                </a:solidFill>
              </a:rPr>
              <a:t>δ</a:t>
            </a:r>
            <a:r>
              <a:rPr lang="en-US" sz="2400" dirty="0" smtClean="0">
                <a:solidFill>
                  <a:prstClr val="white"/>
                </a:solidFill>
              </a:rPr>
              <a:t>(s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) = s</a:t>
            </a:r>
            <a:r>
              <a:rPr lang="en-US" sz="2400" baseline="-25000" dirty="0" smtClean="0">
                <a:solidFill>
                  <a:prstClr val="white"/>
                </a:solidFill>
              </a:rPr>
              <a:t>3</a:t>
            </a:r>
          </a:p>
          <a:p>
            <a:pPr algn="ctr"/>
            <a:r>
              <a:rPr lang="en-US" sz="2400" dirty="0" smtClean="0"/>
              <a:t>r(</a:t>
            </a:r>
            <a:r>
              <a:rPr lang="en-US" sz="2400" dirty="0" smtClean="0">
                <a:solidFill>
                  <a:prstClr val="white"/>
                </a:solidFill>
              </a:rPr>
              <a:t>s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>
                <a:solidFill>
                  <a:prstClr val="white"/>
                </a:solidFill>
              </a:rPr>
              <a:t>, a</a:t>
            </a:r>
            <a:r>
              <a:rPr lang="en-US" sz="2400" baseline="-25000" dirty="0" smtClean="0">
                <a:solidFill>
                  <a:prstClr val="white"/>
                </a:solidFill>
              </a:rPr>
              <a:t>2</a:t>
            </a:r>
            <a:r>
              <a:rPr lang="en-US" sz="2400" dirty="0" smtClean="0"/>
              <a:t>) = r</a:t>
            </a:r>
            <a:r>
              <a:rPr lang="en-US" sz="2400" baseline="-25000" dirty="0" smtClean="0"/>
              <a:t>3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7467600" y="3505200"/>
            <a:ext cx="457200" cy="1071265"/>
            <a:chOff x="3581400" y="3276600"/>
            <a:chExt cx="457200" cy="1071265"/>
          </a:xfrm>
        </p:grpSpPr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3048794" y="38092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581400" y="3500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</a:t>
              </a:r>
              <a:r>
                <a:rPr lang="en-US" sz="2400" baseline="-25000" dirty="0" smtClean="0"/>
                <a:t>3</a:t>
              </a:r>
              <a:endParaRPr lang="en-US" sz="2400" baseline="-25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81400" y="3886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</a:t>
              </a:r>
              <a:r>
                <a:rPr lang="en-US" sz="2400" baseline="-25000" dirty="0" smtClean="0"/>
                <a:t>3</a:t>
              </a:r>
              <a:endParaRPr lang="en-US" sz="2400" baseline="-250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43000" y="1295400"/>
            <a:ext cx="7010400" cy="400110"/>
            <a:chOff x="1143000" y="1295400"/>
            <a:chExt cx="70104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1143000" y="12954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Exploration</a:t>
              </a:r>
              <a:endParaRPr lang="en-US" sz="2000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53200" y="1295400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Exploitation</a:t>
              </a:r>
              <a:endParaRPr lang="en-US" sz="2000" i="1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181600" y="41148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Maximize reward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3" grpId="0"/>
      <p:bldP spid="47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 Curves</a:t>
            </a:r>
            <a:endParaRPr lang="en-US" dirty="0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2887662" y="2286000"/>
            <a:ext cx="7938" cy="2578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887662" y="4864100"/>
            <a:ext cx="326072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6200000">
            <a:off x="1585118" y="3502975"/>
            <a:ext cx="19812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/>
              <a:t>performance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51274" y="4843463"/>
            <a:ext cx="133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7" tIns="45713" rIns="91427" bIns="45713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dirty="0"/>
              <a:t>training</a:t>
            </a: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895600" y="3124200"/>
            <a:ext cx="32004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1008" y="192"/>
              </a:cxn>
              <a:cxn ang="0">
                <a:pos x="2016" y="0"/>
              </a:cxn>
            </a:cxnLst>
            <a:rect l="0" t="0" r="r" b="b"/>
            <a:pathLst>
              <a:path w="2016" h="1104">
                <a:moveTo>
                  <a:pt x="0" y="1104"/>
                </a:moveTo>
                <a:cubicBezTo>
                  <a:pt x="336" y="740"/>
                  <a:pt x="672" y="376"/>
                  <a:pt x="1008" y="192"/>
                </a:cubicBezTo>
                <a:cubicBezTo>
                  <a:pt x="1344" y="8"/>
                  <a:pt x="1680" y="4"/>
                  <a:pt x="2016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895600" y="1828800"/>
            <a:ext cx="3505200" cy="2917672"/>
            <a:chOff x="1752600" y="1447800"/>
            <a:chExt cx="3505200" cy="2917672"/>
          </a:xfrm>
        </p:grpSpPr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743200" y="3657600"/>
              <a:ext cx="1175658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start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1828800" y="4038600"/>
              <a:ext cx="838200" cy="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828799" y="1600200"/>
              <a:ext cx="1110343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slope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2286000" y="2209800"/>
              <a:ext cx="0" cy="76200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886200" y="1447800"/>
              <a:ext cx="1371600" cy="7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27" tIns="45713" rIns="91427" bIns="45713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chemeClr val="tx2">
                      <a:lumMod val="75000"/>
                    </a:schemeClr>
                  </a:solidFill>
                </a:rPr>
                <a:t>higher asymptote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4419600" y="2209800"/>
              <a:ext cx="0" cy="228600"/>
            </a:xfrm>
            <a:prstGeom prst="line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752600" y="2514600"/>
              <a:ext cx="3200400" cy="1524000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576" y="192"/>
                </a:cxn>
                <a:cxn ang="0">
                  <a:pos x="2016" y="0"/>
                </a:cxn>
              </a:cxnLst>
              <a:rect l="0" t="0" r="r" b="b"/>
              <a:pathLst>
                <a:path w="2016" h="1008">
                  <a:moveTo>
                    <a:pt x="0" y="1008"/>
                  </a:moveTo>
                  <a:cubicBezTo>
                    <a:pt x="120" y="684"/>
                    <a:pt x="240" y="360"/>
                    <a:pt x="576" y="192"/>
                  </a:cubicBezTo>
                  <a:cubicBezTo>
                    <a:pt x="912" y="24"/>
                    <a:pt x="1464" y="12"/>
                    <a:pt x="2016" y="0"/>
                  </a:cubicBezTo>
                </a:path>
              </a:pathLst>
            </a:custGeom>
            <a:noFill/>
            <a:ln w="38100" cap="flat" cmpd="sng">
              <a:solidFill>
                <a:schemeClr val="tx2">
                  <a:lumMod val="75000"/>
                </a:schemeClr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RoboCup Domain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57800" y="1688068"/>
            <a:ext cx="242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dirty="0"/>
              <a:t>3-on-2 </a:t>
            </a:r>
            <a:r>
              <a:rPr lang="en-US" sz="2000" b="0" dirty="0" smtClean="0"/>
              <a:t>BreakAway</a:t>
            </a:r>
            <a:endParaRPr lang="en-US" sz="2000" b="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411789" y="2111930"/>
            <a:ext cx="2195511" cy="2238375"/>
            <a:chOff x="3899" y="1173"/>
            <a:chExt cx="1526" cy="1558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899" y="1173"/>
              <a:ext cx="1522" cy="1558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 rot="3410716">
              <a:off x="4586" y="1420"/>
              <a:ext cx="127" cy="122"/>
              <a:chOff x="4067" y="881"/>
              <a:chExt cx="199" cy="186"/>
            </a:xfrm>
          </p:grpSpPr>
          <p:sp>
            <p:nvSpPr>
              <p:cNvPr id="35" name="Oval 9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 rot="16200000">
              <a:off x="5005" y="1863"/>
              <a:ext cx="125" cy="124"/>
              <a:chOff x="2862" y="2122"/>
              <a:chExt cx="268" cy="258"/>
            </a:xfrm>
          </p:grpSpPr>
          <p:sp>
            <p:nvSpPr>
              <p:cNvPr id="33" name="Oval 1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4" name="Line 1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5310" y="1507"/>
              <a:ext cx="115" cy="86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4918" y="1284"/>
              <a:ext cx="392" cy="1342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5310" y="1173"/>
              <a:ext cx="0" cy="155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 rot="-3756130">
              <a:off x="4533" y="2371"/>
              <a:ext cx="128" cy="122"/>
              <a:chOff x="4067" y="881"/>
              <a:chExt cx="199" cy="186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 rot="16200000">
              <a:off x="4409" y="1733"/>
              <a:ext cx="124" cy="124"/>
              <a:chOff x="2862" y="2122"/>
              <a:chExt cx="268" cy="258"/>
            </a:xfrm>
          </p:grpSpPr>
          <p:sp>
            <p:nvSpPr>
              <p:cNvPr id="29" name="Oval 21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chemeClr val="folHlink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4" name="Group 23"/>
            <p:cNvGrpSpPr>
              <a:grpSpLocks/>
            </p:cNvGrpSpPr>
            <p:nvPr/>
          </p:nvGrpSpPr>
          <p:grpSpPr bwMode="auto">
            <a:xfrm>
              <a:off x="3983" y="1353"/>
              <a:ext cx="226" cy="166"/>
              <a:chOff x="952" y="1350"/>
              <a:chExt cx="287" cy="217"/>
            </a:xfrm>
          </p:grpSpPr>
          <p:sp>
            <p:nvSpPr>
              <p:cNvPr id="15" name="Oval 24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6" name="AutoShape 25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AutoShape 26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Freeform 27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9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30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31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32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33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34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26" name="Group 35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27" name="Oval 36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28" name="Line 37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102" name="Line 104"/>
          <p:cNvSpPr>
            <a:spLocks noChangeShapeType="1"/>
          </p:cNvSpPr>
          <p:nvPr/>
        </p:nvSpPr>
        <p:spPr bwMode="auto">
          <a:xfrm>
            <a:off x="4038600" y="3059668"/>
            <a:ext cx="571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104" name="Group 6"/>
          <p:cNvGrpSpPr>
            <a:grpSpLocks/>
          </p:cNvGrpSpPr>
          <p:nvPr/>
        </p:nvGrpSpPr>
        <p:grpSpPr bwMode="auto">
          <a:xfrm>
            <a:off x="1143000" y="2069068"/>
            <a:ext cx="2209800" cy="2286000"/>
            <a:chOff x="3899" y="1173"/>
            <a:chExt cx="1526" cy="1558"/>
          </a:xfrm>
        </p:grpSpPr>
        <p:sp>
          <p:nvSpPr>
            <p:cNvPr id="105" name="Rectangle 7"/>
            <p:cNvSpPr>
              <a:spLocks noChangeArrowheads="1"/>
            </p:cNvSpPr>
            <p:nvPr/>
          </p:nvSpPr>
          <p:spPr bwMode="auto">
            <a:xfrm>
              <a:off x="3899" y="1173"/>
              <a:ext cx="1522" cy="1558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grpSp>
          <p:nvGrpSpPr>
            <p:cNvPr id="107" name="Group 11"/>
            <p:cNvGrpSpPr>
              <a:grpSpLocks/>
            </p:cNvGrpSpPr>
            <p:nvPr/>
          </p:nvGrpSpPr>
          <p:grpSpPr bwMode="auto">
            <a:xfrm rot="16200000">
              <a:off x="5005" y="1863"/>
              <a:ext cx="125" cy="124"/>
              <a:chOff x="2862" y="2122"/>
              <a:chExt cx="268" cy="258"/>
            </a:xfrm>
          </p:grpSpPr>
          <p:sp>
            <p:nvSpPr>
              <p:cNvPr id="132" name="Oval 12"/>
              <p:cNvSpPr>
                <a:spLocks noChangeArrowheads="1"/>
              </p:cNvSpPr>
              <p:nvPr/>
            </p:nvSpPr>
            <p:spPr bwMode="auto">
              <a:xfrm rot="-14457039">
                <a:off x="2867" y="2117"/>
                <a:ext cx="258" cy="268"/>
              </a:xfrm>
              <a:prstGeom prst="ellipse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33" name="Line 13"/>
              <p:cNvSpPr>
                <a:spLocks noChangeShapeType="1"/>
              </p:cNvSpPr>
              <p:nvPr/>
            </p:nvSpPr>
            <p:spPr bwMode="auto">
              <a:xfrm rot="7142961" flipV="1">
                <a:off x="2936" y="2152"/>
                <a:ext cx="107" cy="6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8" name="Rectangle 14"/>
            <p:cNvSpPr>
              <a:spLocks noChangeArrowheads="1"/>
            </p:cNvSpPr>
            <p:nvPr/>
          </p:nvSpPr>
          <p:spPr bwMode="auto">
            <a:xfrm>
              <a:off x="5310" y="1507"/>
              <a:ext cx="115" cy="86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9" name="Rectangle 15"/>
            <p:cNvSpPr>
              <a:spLocks noChangeArrowheads="1"/>
            </p:cNvSpPr>
            <p:nvPr/>
          </p:nvSpPr>
          <p:spPr bwMode="auto">
            <a:xfrm>
              <a:off x="4918" y="1284"/>
              <a:ext cx="392" cy="1342"/>
            </a:xfrm>
            <a:prstGeom prst="rect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10" name="Line 16"/>
            <p:cNvSpPr>
              <a:spLocks noChangeShapeType="1"/>
            </p:cNvSpPr>
            <p:nvPr/>
          </p:nvSpPr>
          <p:spPr bwMode="auto">
            <a:xfrm>
              <a:off x="5310" y="1173"/>
              <a:ext cx="0" cy="155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1" name="Group 17"/>
            <p:cNvGrpSpPr>
              <a:grpSpLocks/>
            </p:cNvGrpSpPr>
            <p:nvPr/>
          </p:nvGrpSpPr>
          <p:grpSpPr bwMode="auto">
            <a:xfrm rot="-3756130">
              <a:off x="4533" y="2371"/>
              <a:ext cx="128" cy="122"/>
              <a:chOff x="4067" y="881"/>
              <a:chExt cx="199" cy="186"/>
            </a:xfrm>
          </p:grpSpPr>
          <p:sp>
            <p:nvSpPr>
              <p:cNvPr id="130" name="Oval 18"/>
              <p:cNvSpPr>
                <a:spLocks noChangeArrowheads="1"/>
              </p:cNvSpPr>
              <p:nvPr/>
            </p:nvSpPr>
            <p:spPr bwMode="auto">
              <a:xfrm rot="-8182725">
                <a:off x="4067" y="881"/>
                <a:ext cx="199" cy="186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31" name="Line 19"/>
              <p:cNvSpPr>
                <a:spLocks noChangeShapeType="1"/>
              </p:cNvSpPr>
              <p:nvPr/>
            </p:nvSpPr>
            <p:spPr bwMode="auto">
              <a:xfrm rot="13417275" flipV="1">
                <a:off x="4178" y="956"/>
                <a:ext cx="82" cy="4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13" name="Group 23"/>
            <p:cNvGrpSpPr>
              <a:grpSpLocks/>
            </p:cNvGrpSpPr>
            <p:nvPr/>
          </p:nvGrpSpPr>
          <p:grpSpPr bwMode="auto">
            <a:xfrm>
              <a:off x="3983" y="1353"/>
              <a:ext cx="226" cy="166"/>
              <a:chOff x="952" y="1350"/>
              <a:chExt cx="287" cy="217"/>
            </a:xfrm>
          </p:grpSpPr>
          <p:sp>
            <p:nvSpPr>
              <p:cNvPr id="114" name="Oval 24"/>
              <p:cNvSpPr>
                <a:spLocks noChangeArrowheads="1"/>
              </p:cNvSpPr>
              <p:nvPr/>
            </p:nvSpPr>
            <p:spPr bwMode="auto">
              <a:xfrm>
                <a:off x="1021" y="1350"/>
                <a:ext cx="218" cy="21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 dirty="0"/>
              </a:p>
            </p:txBody>
          </p:sp>
          <p:sp>
            <p:nvSpPr>
              <p:cNvPr id="115" name="AutoShape 25"/>
              <p:cNvSpPr>
                <a:spLocks noChangeArrowheads="1"/>
              </p:cNvSpPr>
              <p:nvPr/>
            </p:nvSpPr>
            <p:spPr bwMode="auto">
              <a:xfrm>
                <a:off x="1108" y="1405"/>
                <a:ext cx="59" cy="57"/>
              </a:xfrm>
              <a:prstGeom prst="pentagon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6" name="AutoShape 26"/>
              <p:cNvSpPr>
                <a:spLocks noChangeArrowheads="1"/>
              </p:cNvSpPr>
              <p:nvPr/>
            </p:nvSpPr>
            <p:spPr bwMode="auto">
              <a:xfrm>
                <a:off x="1095" y="1464"/>
                <a:ext cx="82" cy="70"/>
              </a:xfrm>
              <a:prstGeom prst="hexagon">
                <a:avLst>
                  <a:gd name="adj" fmla="val 29286"/>
                  <a:gd name="vf" fmla="val 115470"/>
                </a:avLst>
              </a:prstGeom>
              <a:solidFill>
                <a:schemeClr val="tx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7" name="Freeform 27"/>
              <p:cNvSpPr>
                <a:spLocks/>
              </p:cNvSpPr>
              <p:nvPr/>
            </p:nvSpPr>
            <p:spPr bwMode="auto">
              <a:xfrm>
                <a:off x="1156" y="1421"/>
                <a:ext cx="69" cy="80"/>
              </a:xfrm>
              <a:custGeom>
                <a:avLst/>
                <a:gdLst/>
                <a:ahLst/>
                <a:cxnLst>
                  <a:cxn ang="0">
                    <a:pos x="0" y="51"/>
                  </a:cxn>
                  <a:cxn ang="0">
                    <a:pos x="21" y="2"/>
                  </a:cxn>
                  <a:cxn ang="0">
                    <a:pos x="54" y="0"/>
                  </a:cxn>
                  <a:cxn ang="0">
                    <a:pos x="83" y="41"/>
                  </a:cxn>
                  <a:cxn ang="0">
                    <a:pos x="65" y="90"/>
                  </a:cxn>
                  <a:cxn ang="0">
                    <a:pos x="24" y="95"/>
                  </a:cxn>
                  <a:cxn ang="0">
                    <a:pos x="0" y="51"/>
                  </a:cxn>
                </a:cxnLst>
                <a:rect l="0" t="0" r="r" b="b"/>
                <a:pathLst>
                  <a:path w="83" h="95">
                    <a:moveTo>
                      <a:pt x="0" y="51"/>
                    </a:moveTo>
                    <a:lnTo>
                      <a:pt x="21" y="2"/>
                    </a:lnTo>
                    <a:lnTo>
                      <a:pt x="54" y="0"/>
                    </a:lnTo>
                    <a:lnTo>
                      <a:pt x="83" y="41"/>
                    </a:lnTo>
                    <a:lnTo>
                      <a:pt x="65" y="90"/>
                    </a:lnTo>
                    <a:lnTo>
                      <a:pt x="24" y="95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8" name="Freeform 28"/>
              <p:cNvSpPr>
                <a:spLocks/>
              </p:cNvSpPr>
              <p:nvPr/>
            </p:nvSpPr>
            <p:spPr bwMode="auto">
              <a:xfrm>
                <a:off x="1137" y="1364"/>
                <a:ext cx="63" cy="64"/>
              </a:xfrm>
              <a:custGeom>
                <a:avLst/>
                <a:gdLst/>
                <a:ahLst/>
                <a:cxnLst>
                  <a:cxn ang="0">
                    <a:pos x="3" y="47"/>
                  </a:cxn>
                  <a:cxn ang="0">
                    <a:pos x="0" y="0"/>
                  </a:cxn>
                  <a:cxn ang="0">
                    <a:pos x="46" y="3"/>
                  </a:cxn>
                  <a:cxn ang="0">
                    <a:pos x="73" y="21"/>
                  </a:cxn>
                  <a:cxn ang="0">
                    <a:pos x="75" y="68"/>
                  </a:cxn>
                  <a:cxn ang="0">
                    <a:pos x="42" y="77"/>
                  </a:cxn>
                  <a:cxn ang="0">
                    <a:pos x="3" y="47"/>
                  </a:cxn>
                </a:cxnLst>
                <a:rect l="0" t="0" r="r" b="b"/>
                <a:pathLst>
                  <a:path w="75" h="77">
                    <a:moveTo>
                      <a:pt x="3" y="47"/>
                    </a:moveTo>
                    <a:lnTo>
                      <a:pt x="0" y="0"/>
                    </a:lnTo>
                    <a:lnTo>
                      <a:pt x="46" y="3"/>
                    </a:lnTo>
                    <a:lnTo>
                      <a:pt x="73" y="21"/>
                    </a:lnTo>
                    <a:lnTo>
                      <a:pt x="75" y="68"/>
                    </a:lnTo>
                    <a:lnTo>
                      <a:pt x="42" y="77"/>
                    </a:lnTo>
                    <a:lnTo>
                      <a:pt x="3" y="47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Freeform 29"/>
              <p:cNvSpPr>
                <a:spLocks/>
              </p:cNvSpPr>
              <p:nvPr/>
            </p:nvSpPr>
            <p:spPr bwMode="auto">
              <a:xfrm>
                <a:off x="1069" y="1355"/>
                <a:ext cx="68" cy="68"/>
              </a:xfrm>
              <a:custGeom>
                <a:avLst/>
                <a:gdLst/>
                <a:ahLst/>
                <a:cxnLst>
                  <a:cxn ang="0">
                    <a:pos x="43" y="81"/>
                  </a:cxn>
                  <a:cxn ang="0">
                    <a:pos x="81" y="54"/>
                  </a:cxn>
                  <a:cxn ang="0">
                    <a:pos x="79" y="10"/>
                  </a:cxn>
                  <a:cxn ang="0">
                    <a:pos x="42" y="0"/>
                  </a:cxn>
                  <a:cxn ang="0">
                    <a:pos x="0" y="15"/>
                  </a:cxn>
                  <a:cxn ang="0">
                    <a:pos x="4" y="67"/>
                  </a:cxn>
                  <a:cxn ang="0">
                    <a:pos x="43" y="81"/>
                  </a:cxn>
                </a:cxnLst>
                <a:rect l="0" t="0" r="r" b="b"/>
                <a:pathLst>
                  <a:path w="81" h="81">
                    <a:moveTo>
                      <a:pt x="43" y="81"/>
                    </a:moveTo>
                    <a:lnTo>
                      <a:pt x="81" y="54"/>
                    </a:lnTo>
                    <a:lnTo>
                      <a:pt x="79" y="10"/>
                    </a:lnTo>
                    <a:lnTo>
                      <a:pt x="42" y="0"/>
                    </a:lnTo>
                    <a:lnTo>
                      <a:pt x="0" y="15"/>
                    </a:lnTo>
                    <a:lnTo>
                      <a:pt x="4" y="67"/>
                    </a:lnTo>
                    <a:lnTo>
                      <a:pt x="43" y="81"/>
                    </a:lnTo>
                    <a:close/>
                  </a:path>
                </a:pathLst>
              </a:custGeom>
              <a:solidFill>
                <a:schemeClr val="tx1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0" name="Freeform 30"/>
              <p:cNvSpPr>
                <a:spLocks/>
              </p:cNvSpPr>
              <p:nvPr/>
            </p:nvSpPr>
            <p:spPr bwMode="auto">
              <a:xfrm>
                <a:off x="1158" y="1496"/>
                <a:ext cx="65" cy="60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21" y="6"/>
                  </a:cxn>
                  <a:cxn ang="0">
                    <a:pos x="64" y="0"/>
                  </a:cxn>
                  <a:cxn ang="0">
                    <a:pos x="78" y="27"/>
                  </a:cxn>
                  <a:cxn ang="0">
                    <a:pos x="30" y="72"/>
                  </a:cxn>
                  <a:cxn ang="0">
                    <a:pos x="0" y="48"/>
                  </a:cxn>
                </a:cxnLst>
                <a:rect l="0" t="0" r="r" b="b"/>
                <a:pathLst>
                  <a:path w="78" h="72">
                    <a:moveTo>
                      <a:pt x="0" y="48"/>
                    </a:moveTo>
                    <a:lnTo>
                      <a:pt x="21" y="6"/>
                    </a:lnTo>
                    <a:lnTo>
                      <a:pt x="64" y="0"/>
                    </a:lnTo>
                    <a:lnTo>
                      <a:pt x="78" y="27"/>
                    </a:lnTo>
                    <a:lnTo>
                      <a:pt x="30" y="7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1" name="Freeform 31"/>
              <p:cNvSpPr>
                <a:spLocks/>
              </p:cNvSpPr>
              <p:nvPr/>
            </p:nvSpPr>
            <p:spPr bwMode="auto">
              <a:xfrm>
                <a:off x="1198" y="1381"/>
                <a:ext cx="40" cy="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50"/>
                  </a:cxn>
                  <a:cxn ang="0">
                    <a:pos x="34" y="89"/>
                  </a:cxn>
                  <a:cxn ang="0">
                    <a:pos x="48" y="87"/>
                  </a:cxn>
                  <a:cxn ang="0">
                    <a:pos x="39" y="48"/>
                  </a:cxn>
                  <a:cxn ang="0">
                    <a:pos x="28" y="27"/>
                  </a:cxn>
                  <a:cxn ang="0">
                    <a:pos x="13" y="9"/>
                  </a:cxn>
                  <a:cxn ang="0">
                    <a:pos x="0" y="0"/>
                  </a:cxn>
                </a:cxnLst>
                <a:rect l="0" t="0" r="r" b="b"/>
                <a:pathLst>
                  <a:path w="48" h="89">
                    <a:moveTo>
                      <a:pt x="0" y="0"/>
                    </a:moveTo>
                    <a:lnTo>
                      <a:pt x="3" y="50"/>
                    </a:lnTo>
                    <a:lnTo>
                      <a:pt x="34" y="89"/>
                    </a:lnTo>
                    <a:lnTo>
                      <a:pt x="48" y="87"/>
                    </a:lnTo>
                    <a:lnTo>
                      <a:pt x="39" y="48"/>
                    </a:lnTo>
                    <a:lnTo>
                      <a:pt x="28" y="27"/>
                    </a:lnTo>
                    <a:lnTo>
                      <a:pt x="13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" name="Freeform 32"/>
              <p:cNvSpPr>
                <a:spLocks/>
              </p:cNvSpPr>
              <p:nvPr/>
            </p:nvSpPr>
            <p:spPr bwMode="auto">
              <a:xfrm>
                <a:off x="1107" y="1351"/>
                <a:ext cx="66" cy="14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6" y="17"/>
                  </a:cxn>
                  <a:cxn ang="0">
                    <a:pos x="79" y="17"/>
                  </a:cxn>
                  <a:cxn ang="0">
                    <a:pos x="52" y="3"/>
                  </a:cxn>
                  <a:cxn ang="0">
                    <a:pos x="31" y="2"/>
                  </a:cxn>
                  <a:cxn ang="0">
                    <a:pos x="12" y="0"/>
                  </a:cxn>
                  <a:cxn ang="0">
                    <a:pos x="0" y="3"/>
                  </a:cxn>
                </a:cxnLst>
                <a:rect l="0" t="0" r="r" b="b"/>
                <a:pathLst>
                  <a:path w="79" h="17">
                    <a:moveTo>
                      <a:pt x="0" y="3"/>
                    </a:moveTo>
                    <a:lnTo>
                      <a:pt x="36" y="17"/>
                    </a:lnTo>
                    <a:lnTo>
                      <a:pt x="79" y="17"/>
                    </a:lnTo>
                    <a:lnTo>
                      <a:pt x="52" y="3"/>
                    </a:lnTo>
                    <a:lnTo>
                      <a:pt x="31" y="2"/>
                    </a:lnTo>
                    <a:lnTo>
                      <a:pt x="1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3" name="Freeform 33"/>
              <p:cNvSpPr>
                <a:spLocks/>
              </p:cNvSpPr>
              <p:nvPr/>
            </p:nvSpPr>
            <p:spPr bwMode="auto">
              <a:xfrm>
                <a:off x="1091" y="1535"/>
                <a:ext cx="29" cy="3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35" y="38"/>
                  </a:cxn>
                  <a:cxn ang="0">
                    <a:pos x="15" y="33"/>
                  </a:cxn>
                  <a:cxn ang="0">
                    <a:pos x="0" y="26"/>
                  </a:cxn>
                  <a:cxn ang="0">
                    <a:pos x="24" y="0"/>
                  </a:cxn>
                </a:cxnLst>
                <a:rect l="0" t="0" r="r" b="b"/>
                <a:pathLst>
                  <a:path w="35" h="38">
                    <a:moveTo>
                      <a:pt x="24" y="0"/>
                    </a:moveTo>
                    <a:lnTo>
                      <a:pt x="35" y="38"/>
                    </a:lnTo>
                    <a:lnTo>
                      <a:pt x="15" y="33"/>
                    </a:lnTo>
                    <a:lnTo>
                      <a:pt x="0" y="2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" name="Freeform 34"/>
              <p:cNvSpPr>
                <a:spLocks/>
              </p:cNvSpPr>
              <p:nvPr/>
            </p:nvSpPr>
            <p:spPr bwMode="auto">
              <a:xfrm>
                <a:off x="1048" y="1368"/>
                <a:ext cx="21" cy="2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6" y="27"/>
                  </a:cxn>
                  <a:cxn ang="0">
                    <a:pos x="0" y="22"/>
                  </a:cxn>
                  <a:cxn ang="0">
                    <a:pos x="8" y="9"/>
                  </a:cxn>
                  <a:cxn ang="0">
                    <a:pos x="24" y="0"/>
                  </a:cxn>
                </a:cxnLst>
                <a:rect l="0" t="0" r="r" b="b"/>
                <a:pathLst>
                  <a:path w="26" h="27">
                    <a:moveTo>
                      <a:pt x="24" y="0"/>
                    </a:moveTo>
                    <a:lnTo>
                      <a:pt x="26" y="27"/>
                    </a:lnTo>
                    <a:lnTo>
                      <a:pt x="0" y="22"/>
                    </a:lnTo>
                    <a:lnTo>
                      <a:pt x="8" y="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" name="Group 35"/>
              <p:cNvGrpSpPr>
                <a:grpSpLocks/>
              </p:cNvGrpSpPr>
              <p:nvPr/>
            </p:nvGrpSpPr>
            <p:grpSpPr bwMode="auto">
              <a:xfrm>
                <a:off x="952" y="1400"/>
                <a:ext cx="157" cy="167"/>
                <a:chOff x="3829" y="1539"/>
                <a:chExt cx="187" cy="199"/>
              </a:xfrm>
            </p:grpSpPr>
            <p:sp>
              <p:nvSpPr>
                <p:cNvPr id="126" name="Oval 36"/>
                <p:cNvSpPr>
                  <a:spLocks noChangeArrowheads="1"/>
                </p:cNvSpPr>
                <p:nvPr/>
              </p:nvSpPr>
              <p:spPr bwMode="auto">
                <a:xfrm rot="-7830212">
                  <a:off x="3823" y="1545"/>
                  <a:ext cx="199" cy="187"/>
                </a:xfrm>
                <a:prstGeom prst="ellipse">
                  <a:avLst/>
                </a:prstGeom>
                <a:solidFill>
                  <a:schemeClr val="tx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  <p:sp>
              <p:nvSpPr>
                <p:cNvPr id="127" name="Line 37"/>
                <p:cNvSpPr>
                  <a:spLocks noChangeShapeType="1"/>
                </p:cNvSpPr>
                <p:nvPr/>
              </p:nvSpPr>
              <p:spPr bwMode="auto">
                <a:xfrm rot="13769788" flipV="1">
                  <a:off x="3926" y="1633"/>
                  <a:ext cx="83" cy="46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136" name="Text Box 5"/>
          <p:cNvSpPr txBox="1">
            <a:spLocks noChangeArrowheads="1"/>
          </p:cNvSpPr>
          <p:nvPr/>
        </p:nvSpPr>
        <p:spPr bwMode="auto">
          <a:xfrm>
            <a:off x="1006475" y="1672193"/>
            <a:ext cx="242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2</a:t>
            </a:r>
            <a:r>
              <a:rPr lang="en-US" sz="2000" b="0" dirty="0" smtClean="0"/>
              <a:t>-on-1 BreakAway</a:t>
            </a:r>
            <a:endParaRPr lang="en-US" sz="2000" b="0" dirty="0"/>
          </a:p>
        </p:txBody>
      </p:sp>
      <p:sp>
        <p:nvSpPr>
          <p:cNvPr id="134" name="TextBox 133"/>
          <p:cNvSpPr txBox="1"/>
          <p:nvPr/>
        </p:nvSpPr>
        <p:spPr>
          <a:xfrm>
            <a:off x="31242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Hand-coded defenders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3124200" y="5498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learning agent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Background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Approaches for transfer in reinforcement learning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Relational transfer with Markov Logic Networks</a:t>
            </a:r>
          </a:p>
          <a:p>
            <a:endParaRPr lang="en-US" dirty="0" smtClean="0">
              <a:solidFill>
                <a:schemeClr val="tx1">
                  <a:alpha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50000"/>
                  </a:schemeClr>
                </a:solidFill>
              </a:rPr>
              <a:t>Two new algorithms for MLN transfer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Madden &amp; Howley 2004</a:t>
            </a:r>
          </a:p>
          <a:p>
            <a:pPr lvl="1"/>
            <a:r>
              <a:rPr lang="en-US" dirty="0" smtClean="0"/>
              <a:t>Learn a set of rules</a:t>
            </a:r>
          </a:p>
          <a:p>
            <a:pPr lvl="1"/>
            <a:r>
              <a:rPr lang="en-US" dirty="0" smtClean="0"/>
              <a:t>Use during exploration steps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Croonenborghs et al. 2007</a:t>
            </a:r>
          </a:p>
          <a:p>
            <a:pPr lvl="1"/>
            <a:r>
              <a:rPr lang="en-US" dirty="0" smtClean="0"/>
              <a:t>Learn a relational decision tree</a:t>
            </a:r>
          </a:p>
          <a:p>
            <a:pPr lvl="1"/>
            <a:r>
              <a:rPr lang="en-US" dirty="0" smtClean="0"/>
              <a:t>Use as </a:t>
            </a:r>
            <a:r>
              <a:rPr lang="en-US" dirty="0" smtClean="0"/>
              <a:t>an additional action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Our prior work, 2007</a:t>
            </a:r>
            <a:endParaRPr lang="en-US" dirty="0" smtClean="0"/>
          </a:p>
          <a:p>
            <a:pPr lvl="1"/>
            <a:r>
              <a:rPr lang="en-US" dirty="0" smtClean="0"/>
              <a:t>Learn a relational macro</a:t>
            </a:r>
          </a:p>
          <a:p>
            <a:pPr lvl="1"/>
            <a:r>
              <a:rPr lang="en-US" dirty="0" smtClean="0"/>
              <a:t>Use as a demonstration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Related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1555</TotalTime>
  <Words>839</Words>
  <Application>Microsoft Office PowerPoint</Application>
  <PresentationFormat>On-screen Show (4:3)</PresentationFormat>
  <Paragraphs>326</Paragraphs>
  <Slides>32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Paper</vt:lpstr>
      <vt:lpstr>Equation</vt:lpstr>
      <vt:lpstr>Policy Transfer via Markov Logic Networks</vt:lpstr>
      <vt:lpstr>Outline</vt:lpstr>
      <vt:lpstr>Outline</vt:lpstr>
      <vt:lpstr>Transfer Learning</vt:lpstr>
      <vt:lpstr>Reinforcement Learning</vt:lpstr>
      <vt:lpstr>Learning Curves</vt:lpstr>
      <vt:lpstr>RoboCup Domain</vt:lpstr>
      <vt:lpstr>Outline</vt:lpstr>
      <vt:lpstr>Related Work</vt:lpstr>
      <vt:lpstr>Outline</vt:lpstr>
      <vt:lpstr>Relational Transfer</vt:lpstr>
      <vt:lpstr>Markov Logic Networks</vt:lpstr>
      <vt:lpstr>Transfer with MLNs</vt:lpstr>
      <vt:lpstr>Demonstration Method</vt:lpstr>
      <vt:lpstr>Outline</vt:lpstr>
      <vt:lpstr>MLN Q-function Transfer Algorithm</vt:lpstr>
      <vt:lpstr>MLN Q-function</vt:lpstr>
      <vt:lpstr>Learning an MLN Q-function</vt:lpstr>
      <vt:lpstr>Selecting Rules to be MLN Formulas</vt:lpstr>
      <vt:lpstr>MLN Q-function Rules</vt:lpstr>
      <vt:lpstr>MLN Q-function Results</vt:lpstr>
      <vt:lpstr>Outline</vt:lpstr>
      <vt:lpstr>MLN Policy-Transfer Algorithm</vt:lpstr>
      <vt:lpstr>MLN Policy</vt:lpstr>
      <vt:lpstr>Learning an MLN Policy</vt:lpstr>
      <vt:lpstr>MLN Policy Rules</vt:lpstr>
      <vt:lpstr>MLN Policy Results</vt:lpstr>
      <vt:lpstr>Additional Experimental Findings</vt:lpstr>
      <vt:lpstr>Conclusions</vt:lpstr>
      <vt:lpstr>Future Work</vt:lpstr>
      <vt:lpstr>Future Work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Transfer in Reinforcement Learning</dc:title>
  <dc:creator/>
  <cp:lastModifiedBy>Lisa Torrey</cp:lastModifiedBy>
  <cp:revision>335</cp:revision>
  <dcterms:created xsi:type="dcterms:W3CDTF">2006-08-16T00:00:00Z</dcterms:created>
  <dcterms:modified xsi:type="dcterms:W3CDTF">2009-06-29T03:28:18Z</dcterms:modified>
</cp:coreProperties>
</file>